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xlsx" ContentType="application/vnd.openxmlformats-officedocument.spreadsheetml.sheet"/>
  <Default Extension="bin" ContentType="application/vnd.openxmlformats-officedocument.oleObject"/>
  <Default Extension="png" ContentType="image/png"/>
  <Default Extension="emf" ContentType="image/x-emf"/>
  <Default Extension="wdp" ContentType="image/vnd.ms-photo"/>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media/image17.svg" ContentType="image/svg+xml"/>
  <Override PartName="/ppt/media/image18.svg" ContentType="image/svg+xml"/>
  <Override PartName="/ppt/media/image2.svg" ContentType="image/svg+xml"/>
  <Override PartName="/ppt/media/image20.svg" ContentType="image/svg+xml"/>
  <Override PartName="/ppt/media/image2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69" r:id="rId4"/>
    <p:sldMasterId id="2147483673" r:id="rId5"/>
    <p:sldMasterId id="2147483684" r:id="rId6"/>
    <p:sldMasterId id="2147483712" r:id="rId7"/>
  </p:sldMasterIdLst>
  <p:notesMasterIdLst>
    <p:notesMasterId r:id="rId9"/>
  </p:notesMasterIdLst>
  <p:sldIdLst>
    <p:sldId id="3452" r:id="rId8"/>
    <p:sldId id="16766421" r:id="rId10"/>
    <p:sldId id="16766493" r:id="rId11"/>
    <p:sldId id="16766481" r:id="rId12"/>
    <p:sldId id="16765848" r:id="rId13"/>
    <p:sldId id="16766499" r:id="rId14"/>
    <p:sldId id="16766509" r:id="rId15"/>
    <p:sldId id="16766476" r:id="rId16"/>
    <p:sldId id="16765670" r:id="rId17"/>
    <p:sldId id="16766470" r:id="rId18"/>
    <p:sldId id="263" r:id="rId19"/>
    <p:sldId id="16766477" r:id="rId20"/>
    <p:sldId id="16766472" r:id="rId21"/>
    <p:sldId id="16765680" r:id="rId22"/>
    <p:sldId id="16766482" r:id="rId23"/>
    <p:sldId id="16766483" r:id="rId24"/>
    <p:sldId id="16766407" r:id="rId25"/>
    <p:sldId id="16766478" r:id="rId26"/>
    <p:sldId id="16766485" r:id="rId27"/>
    <p:sldId id="16766486" r:id="rId28"/>
    <p:sldId id="16766502" r:id="rId29"/>
    <p:sldId id="16766494" r:id="rId30"/>
    <p:sldId id="16766500" r:id="rId31"/>
    <p:sldId id="16766510" r:id="rId32"/>
    <p:sldId id="16766480" r:id="rId33"/>
    <p:sldId id="16766487" r:id="rId34"/>
    <p:sldId id="16766488" r:id="rId35"/>
    <p:sldId id="16766455" r:id="rId36"/>
    <p:sldId id="16766489" r:id="rId37"/>
    <p:sldId id="16766456" r:id="rId38"/>
    <p:sldId id="16766497" r:id="rId39"/>
    <p:sldId id="16766458" r:id="rId40"/>
    <p:sldId id="16766495" r:id="rId41"/>
    <p:sldId id="16766501" r:id="rId42"/>
    <p:sldId id="16766511" r:id="rId43"/>
    <p:sldId id="16766492" r:id="rId44"/>
    <p:sldId id="16766512" r:id="rId45"/>
    <p:sldId id="16766490" r:id="rId46"/>
    <p:sldId id="16766447" r:id="rId47"/>
    <p:sldId id="16766491" r:id="rId48"/>
    <p:sldId id="16766496" r:id="rId49"/>
    <p:sldId id="16766464" r:id="rId50"/>
    <p:sldId id="340" r:id="rId51"/>
  </p:sldIdLst>
  <p:sldSz cx="12192000" cy="6858000"/>
  <p:notesSz cx="6858000" cy="9144000"/>
  <p:custDataLst>
    <p:tags r:id="rId5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203A"/>
    <a:srgbClr val="E2F5F0"/>
    <a:srgbClr val="E2F0D9"/>
    <a:srgbClr val="00877C"/>
    <a:srgbClr val="C0E1DF"/>
    <a:srgbClr val="CBE6E4"/>
    <a:srgbClr val="D9D9D9"/>
    <a:srgbClr val="00857C"/>
    <a:srgbClr val="73160E"/>
    <a:srgbClr val="0273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438" autoAdjust="0"/>
  </p:normalViewPr>
  <p:slideViewPr>
    <p:cSldViewPr snapToGrid="0">
      <p:cViewPr varScale="1">
        <p:scale>
          <a:sx n="85" d="100"/>
          <a:sy n="85" d="100"/>
        </p:scale>
        <p:origin x="47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1.xml"/><Relationship Id="rId7" Type="http://schemas.openxmlformats.org/officeDocument/2006/relationships/slideMaster" Target="slideMasters/slideMaster6.xml"/><Relationship Id="rId6" Type="http://schemas.openxmlformats.org/officeDocument/2006/relationships/slideMaster" Target="slideMasters/slideMaster5.xml"/><Relationship Id="rId55" Type="http://schemas.openxmlformats.org/officeDocument/2006/relationships/tags" Target="tags/tag14.xml"/><Relationship Id="rId54" Type="http://schemas.openxmlformats.org/officeDocument/2006/relationships/tableStyles" Target="tableStyles.xml"/><Relationship Id="rId53" Type="http://schemas.openxmlformats.org/officeDocument/2006/relationships/viewProps" Target="viewProps.xml"/><Relationship Id="rId52" Type="http://schemas.openxmlformats.org/officeDocument/2006/relationships/presProps" Target="presProps.xml"/><Relationship Id="rId51" Type="http://schemas.openxmlformats.org/officeDocument/2006/relationships/slide" Target="slides/slide43.xml"/><Relationship Id="rId50" Type="http://schemas.openxmlformats.org/officeDocument/2006/relationships/slide" Target="slides/slide42.xml"/><Relationship Id="rId5" Type="http://schemas.openxmlformats.org/officeDocument/2006/relationships/slideMaster" Target="slideMasters/slideMaster4.xml"/><Relationship Id="rId49" Type="http://schemas.openxmlformats.org/officeDocument/2006/relationships/slide" Target="slides/slide41.xml"/><Relationship Id="rId48" Type="http://schemas.openxmlformats.org/officeDocument/2006/relationships/slide" Target="slides/slide40.xml"/><Relationship Id="rId47" Type="http://schemas.openxmlformats.org/officeDocument/2006/relationships/slide" Target="slides/slide39.xml"/><Relationship Id="rId46" Type="http://schemas.openxmlformats.org/officeDocument/2006/relationships/slide" Target="slides/slide38.xml"/><Relationship Id="rId45" Type="http://schemas.openxmlformats.org/officeDocument/2006/relationships/slide" Target="slides/slide37.xml"/><Relationship Id="rId44" Type="http://schemas.openxmlformats.org/officeDocument/2006/relationships/slide" Target="slides/slide36.xml"/><Relationship Id="rId43" Type="http://schemas.openxmlformats.org/officeDocument/2006/relationships/slide" Target="slides/slide35.xml"/><Relationship Id="rId42" Type="http://schemas.openxmlformats.org/officeDocument/2006/relationships/slide" Target="slides/slide34.xml"/><Relationship Id="rId41" Type="http://schemas.openxmlformats.org/officeDocument/2006/relationships/slide" Target="slides/slide33.xml"/><Relationship Id="rId40" Type="http://schemas.openxmlformats.org/officeDocument/2006/relationships/slide" Target="slides/slide32.xml"/><Relationship Id="rId4" Type="http://schemas.openxmlformats.org/officeDocument/2006/relationships/slideMaster" Target="slideMasters/slideMaster3.xml"/><Relationship Id="rId39" Type="http://schemas.openxmlformats.org/officeDocument/2006/relationships/slide" Target="slides/slide31.xml"/><Relationship Id="rId38" Type="http://schemas.openxmlformats.org/officeDocument/2006/relationships/slide" Target="slides/slide30.xml"/><Relationship Id="rId37" Type="http://schemas.openxmlformats.org/officeDocument/2006/relationships/slide" Target="slides/slide29.xml"/><Relationship Id="rId36" Type="http://schemas.openxmlformats.org/officeDocument/2006/relationships/slide" Target="slides/slide28.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package" Target="../embeddings/Workbook10.xlsx"/></Relationships>
</file>

<file path=ppt/charts/_rels/chart11.xml.rels><?xml version="1.0" encoding="UTF-8" standalone="yes"?>
<Relationships xmlns="http://schemas.openxmlformats.org/package/2006/relationships"><Relationship Id="rId4" Type="http://schemas.microsoft.com/office/2011/relationships/chartColorStyle" Target="colors11.xml"/><Relationship Id="rId3" Type="http://schemas.microsoft.com/office/2011/relationships/chartStyle" Target="style11.xml"/><Relationship Id="rId2" Type="http://schemas.openxmlformats.org/officeDocument/2006/relationships/themeOverride" Target="../theme/themeOverride1.xml"/><Relationship Id="rId1" Type="http://schemas.openxmlformats.org/officeDocument/2006/relationships/package" Target="../embeddings/Workbook1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Workbook6.xlsx"/></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package" Target="../embeddings/Workbook7.xlsx"/></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package" Target="../embeddings/Workbook8.xlsx"/></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package" Target="../embeddings/Workbook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284571850394"/>
          <c:y val="0.00234374985582247"/>
          <c:w val="0.851586737204724"/>
          <c:h val="0.755605945152193"/>
        </c:manualLayout>
      </c:layout>
      <c:barChart>
        <c:barDir val="bar"/>
        <c:grouping val="clustered"/>
        <c:varyColors val="0"/>
        <c:ser>
          <c:idx val="0"/>
          <c:order val="0"/>
          <c:tx>
            <c:strRef>
              <c:f>Sheet1!$B$1</c:f>
              <c:strCache>
                <c:ptCount val="1"/>
                <c:pt idx="0">
                  <c:v>Death cases</c:v>
                </c:pt>
              </c:strCache>
            </c:strRef>
          </c:tx>
          <c:spPr>
            <a:solidFill>
              <a:schemeClr val="bg1">
                <a:lumMod val="75000"/>
              </a:schemeClr>
            </a:solidFill>
            <a:ln>
              <a:noFill/>
            </a:ln>
            <a:effectLst/>
          </c:spPr>
          <c:invertIfNegative val="0"/>
          <c:dLbls>
            <c:delete val="1"/>
          </c:dLbls>
          <c:cat>
            <c:strRef>
              <c:f>Sheet1!$A$2:$A$11</c:f>
              <c:strCache>
                <c:ptCount val="10"/>
                <c:pt idx="0">
                  <c:v>Ovary</c:v>
                </c:pt>
                <c:pt idx="1">
                  <c:v>Corpus uteri</c:v>
                </c:pt>
                <c:pt idx="2">
                  <c:v>Esophagus</c:v>
                </c:pt>
                <c:pt idx="3">
                  <c:v>Liver</c:v>
                </c:pt>
                <c:pt idx="4">
                  <c:v>Cervical</c:v>
                </c:pt>
                <c:pt idx="5">
                  <c:v>Gastaric</c:v>
                </c:pt>
                <c:pt idx="6">
                  <c:v>Thyroid</c:v>
                </c:pt>
                <c:pt idx="7">
                  <c:v>Colorectum</c:v>
                </c:pt>
                <c:pt idx="8">
                  <c:v>Lung</c:v>
                </c:pt>
                <c:pt idx="9">
                  <c:v>Breast</c:v>
                </c:pt>
              </c:strCache>
            </c:strRef>
          </c:cat>
          <c:val>
            <c:numRef>
              <c:f>Sheet1!$B$2:$B$11</c:f>
              <c:numCache>
                <c:formatCode>General</c:formatCode>
                <c:ptCount val="10"/>
                <c:pt idx="0">
                  <c:v>37519</c:v>
                </c:pt>
                <c:pt idx="1">
                  <c:v>17000</c:v>
                </c:pt>
                <c:pt idx="2">
                  <c:v>94355</c:v>
                </c:pt>
                <c:pt idx="3">
                  <c:v>103025</c:v>
                </c:pt>
                <c:pt idx="4">
                  <c:v>59060</c:v>
                </c:pt>
                <c:pt idx="5">
                  <c:v>120000</c:v>
                </c:pt>
                <c:pt idx="6">
                  <c:v>5000</c:v>
                </c:pt>
                <c:pt idx="7">
                  <c:v>121203</c:v>
                </c:pt>
                <c:pt idx="8">
                  <c:v>243153</c:v>
                </c:pt>
                <c:pt idx="9">
                  <c:v>117174</c:v>
                </c:pt>
              </c:numCache>
            </c:numRef>
          </c:val>
        </c:ser>
        <c:ser>
          <c:idx val="1"/>
          <c:order val="1"/>
          <c:tx>
            <c:strRef>
              <c:f>Sheet1!$C$1</c:f>
              <c:strCache>
                <c:ptCount val="1"/>
                <c:pt idx="0">
                  <c:v>New cases</c:v>
                </c:pt>
              </c:strCache>
            </c:strRef>
          </c:tx>
          <c:spPr>
            <a:solidFill>
              <a:srgbClr val="00877C"/>
            </a:solidFill>
            <a:ln>
              <a:noFill/>
            </a:ln>
            <a:effectLst/>
          </c:spPr>
          <c:invertIfNegative val="0"/>
          <c:dLbls>
            <c:delete val="1"/>
          </c:dLbls>
          <c:cat>
            <c:strRef>
              <c:f>Sheet1!$A$2:$A$11</c:f>
              <c:strCache>
                <c:ptCount val="10"/>
                <c:pt idx="0">
                  <c:v>Ovary</c:v>
                </c:pt>
                <c:pt idx="1">
                  <c:v>Corpus uteri</c:v>
                </c:pt>
                <c:pt idx="2">
                  <c:v>Esophagus</c:v>
                </c:pt>
                <c:pt idx="3">
                  <c:v>Liver</c:v>
                </c:pt>
                <c:pt idx="4">
                  <c:v>Cervical</c:v>
                </c:pt>
                <c:pt idx="5">
                  <c:v>Gastaric</c:v>
                </c:pt>
                <c:pt idx="6">
                  <c:v>Thyroid</c:v>
                </c:pt>
                <c:pt idx="7">
                  <c:v>Colorectum</c:v>
                </c:pt>
                <c:pt idx="8">
                  <c:v>Lung</c:v>
                </c:pt>
                <c:pt idx="9">
                  <c:v>Breast</c:v>
                </c:pt>
              </c:strCache>
            </c:strRef>
          </c:cat>
          <c:val>
            <c:numRef>
              <c:f>Sheet1!$C$2:$C$11</c:f>
              <c:numCache>
                <c:formatCode>General</c:formatCode>
                <c:ptCount val="10"/>
                <c:pt idx="0">
                  <c:v>55342</c:v>
                </c:pt>
                <c:pt idx="1">
                  <c:v>81964</c:v>
                </c:pt>
                <c:pt idx="2">
                  <c:v>101378</c:v>
                </c:pt>
                <c:pt idx="3">
                  <c:v>107440</c:v>
                </c:pt>
                <c:pt idx="4">
                  <c:v>109741</c:v>
                </c:pt>
                <c:pt idx="5">
                  <c:v>140000</c:v>
                </c:pt>
                <c:pt idx="6">
                  <c:v>167704</c:v>
                </c:pt>
                <c:pt idx="7">
                  <c:v>235991</c:v>
                </c:pt>
                <c:pt idx="8">
                  <c:v>276991</c:v>
                </c:pt>
                <c:pt idx="9">
                  <c:v>416371</c:v>
                </c:pt>
              </c:numCache>
            </c:numRef>
          </c:val>
        </c:ser>
        <c:dLbls>
          <c:showLegendKey val="0"/>
          <c:showVal val="0"/>
          <c:showCatName val="0"/>
          <c:showSerName val="0"/>
          <c:showPercent val="0"/>
          <c:showBubbleSize val="0"/>
        </c:dLbls>
        <c:gapWidth val="100"/>
        <c:axId val="1194483871"/>
        <c:axId val="251246480"/>
      </c:barChart>
      <c:catAx>
        <c:axId val="11944838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251246480"/>
        <c:crosses val="autoZero"/>
        <c:auto val="1"/>
        <c:lblAlgn val="ctr"/>
        <c:lblOffset val="100"/>
        <c:noMultiLvlLbl val="0"/>
      </c:catAx>
      <c:valAx>
        <c:axId val="251246480"/>
        <c:scaling>
          <c:orientation val="minMax"/>
          <c:max val="400000"/>
        </c:scaling>
        <c:delete val="0"/>
        <c:axPos val="b"/>
        <c:numFmt formatCode="General"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194483871"/>
        <c:crosses val="autoZero"/>
        <c:crossBetween val="between"/>
        <c:majorUnit val="100000"/>
        <c:minorUnit val="50000"/>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4188006776204"/>
          <c:y val="0.0862063058526574"/>
          <c:w val="0.750590039637506"/>
          <c:h val="0.799644272022873"/>
        </c:manualLayout>
      </c:layout>
      <c:barChart>
        <c:barDir val="col"/>
        <c:grouping val="clustered"/>
        <c:varyColors val="0"/>
        <c:ser>
          <c:idx val="0"/>
          <c:order val="0"/>
          <c:tx>
            <c:strRef>
              <c:f>Sheet1!$B$1</c:f>
              <c:strCache>
                <c:ptCount val="1"/>
                <c:pt idx="0">
                  <c:v>系列 1</c:v>
                </c:pt>
              </c:strCache>
            </c:strRef>
          </c:tx>
          <c:spPr>
            <a:solidFill>
              <a:srgbClr val="AAD7D3"/>
            </a:solidFill>
            <a:ln>
              <a:noFill/>
            </a:ln>
            <a:effectLst/>
          </c:spPr>
          <c:invertIfNegative val="0"/>
          <c:dLbls>
            <c:delete val="1"/>
          </c:dLbls>
          <c:cat>
            <c:strRef>
              <c:f>Sheet1!$A$2</c:f>
              <c:strCache>
                <c:ptCount val="1"/>
                <c:pt idx="0">
                  <c:v>DCR</c:v>
                </c:pt>
              </c:strCache>
            </c:strRef>
          </c:cat>
          <c:val>
            <c:numRef>
              <c:f>Sheet1!$B$2</c:f>
              <c:numCache>
                <c:formatCode>General</c:formatCode>
                <c:ptCount val="1"/>
                <c:pt idx="0">
                  <c:v>95.5</c:v>
                </c:pt>
              </c:numCache>
            </c:numRef>
          </c:val>
        </c:ser>
        <c:dLbls>
          <c:showLegendKey val="0"/>
          <c:showVal val="0"/>
          <c:showCatName val="0"/>
          <c:showSerName val="0"/>
          <c:showPercent val="0"/>
          <c:showBubbleSize val="0"/>
        </c:dLbls>
        <c:gapWidth val="300"/>
        <c:overlap val="-4"/>
        <c:axId val="704048240"/>
        <c:axId val="765138656"/>
      </c:barChart>
      <c:catAx>
        <c:axId val="70404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65138656"/>
        <c:crosses val="autoZero"/>
        <c:auto val="1"/>
        <c:lblAlgn val="ctr"/>
        <c:lblOffset val="100"/>
        <c:noMultiLvlLbl val="0"/>
      </c:catAx>
      <c:valAx>
        <c:axId val="765138656"/>
        <c:scaling>
          <c:orientation val="minMax"/>
          <c:max val="100"/>
          <c:min val="0"/>
        </c:scaling>
        <c:delete val="0"/>
        <c:axPos val="l"/>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zh-CN" sz="800" b="0" i="0" u="none" strike="noStrike" kern="1200" baseline="0">
                <a:solidFill>
                  <a:schemeClr val="tx1"/>
                </a:solidFill>
                <a:latin typeface="+mn-lt"/>
                <a:ea typeface="+mn-ea"/>
                <a:cs typeface="+mn-cs"/>
              </a:defRPr>
            </a:pPr>
          </a:p>
        </c:txPr>
        <c:crossAx val="704048240"/>
        <c:crosses val="autoZero"/>
        <c:crossBetween val="between"/>
      </c:valAx>
      <c:spPr>
        <a:noFill/>
        <a:ln w="25400">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3155146490508"/>
          <c:y val="0.0358388888888889"/>
          <c:w val="0.640273263888889"/>
          <c:h val="0.608605050505051"/>
        </c:manualLayout>
      </c:layout>
      <c:barChart>
        <c:barDir val="col"/>
        <c:grouping val="clustered"/>
        <c:varyColors val="0"/>
        <c:ser>
          <c:idx val="0"/>
          <c:order val="0"/>
          <c:tx>
            <c:strRef>
              <c:f>Sheet1!$B$1</c:f>
              <c:strCache>
                <c:ptCount val="1"/>
                <c:pt idx="0">
                  <c:v>系列 1</c:v>
                </c:pt>
              </c:strCache>
            </c:strRef>
          </c:tx>
          <c:spPr>
            <a:solidFill>
              <a:srgbClr val="59AEA9"/>
            </a:solidFill>
            <a:ln>
              <a:noFill/>
            </a:ln>
            <a:effectLst/>
          </c:spPr>
          <c:invertIfNegative val="0"/>
          <c:dPt>
            <c:idx val="0"/>
            <c:invertIfNegative val="0"/>
            <c:bubble3D val="0"/>
            <c:spPr>
              <a:solidFill>
                <a:srgbClr val="E2F0D9"/>
              </a:solidFill>
              <a:ln>
                <a:noFill/>
              </a:ln>
              <a:effectLst/>
            </c:spPr>
          </c:dPt>
          <c:dPt>
            <c:idx val="1"/>
            <c:invertIfNegative val="0"/>
            <c:bubble3D val="0"/>
            <c:spPr>
              <a:solidFill>
                <a:srgbClr val="00877C"/>
              </a:solidFill>
              <a:ln>
                <a:noFill/>
              </a:ln>
              <a:effectLst/>
            </c:spPr>
          </c:dPt>
          <c:dLbls>
            <c:dLbl>
              <c:idx val="1"/>
              <c:layout>
                <c:manualLayout>
                  <c:x val="0.00593485794764227"/>
                  <c:y val="0.000305719615236355"/>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45918848941172"/>
                      <c:h val="0.182127106116607"/>
                    </c:manualLayout>
                  </c15:layout>
                </c:ext>
              </c:extLst>
            </c:dLbl>
            <c:spPr>
              <a:noFill/>
              <a:ln>
                <a:noFill/>
              </a:ln>
              <a:effectLst/>
            </c:spPr>
            <c:txPr>
              <a:bodyPr rot="0" spcFirstLastPara="1" vertOverflow="ellipsis" vert="horz" wrap="square" lIns="38100" tIns="19050" rIns="38100" bIns="19050" anchor="ctr" anchorCtr="1"/>
              <a:lstStyle/>
              <a:p>
                <a:pPr>
                  <a:defRPr lang="zh-CN" sz="16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Full-set</c:v>
                </c:pt>
                <c:pt idx="1">
                  <c:v>PD-L1-positive</c:v>
                </c:pt>
                <c:pt idx="2">
                  <c:v>PD-L1-negative</c:v>
                </c:pt>
              </c:strCache>
            </c:strRef>
          </c:cat>
          <c:val>
            <c:numRef>
              <c:f>Sheet1!$B$2:$B$4</c:f>
              <c:numCache>
                <c:formatCode>0.0%</c:formatCode>
                <c:ptCount val="3"/>
                <c:pt idx="0">
                  <c:v>0.143</c:v>
                </c:pt>
                <c:pt idx="1">
                  <c:v>0.171</c:v>
                </c:pt>
                <c:pt idx="2">
                  <c:v>0</c:v>
                </c:pt>
              </c:numCache>
            </c:numRef>
          </c:val>
        </c:ser>
        <c:dLbls>
          <c:showLegendKey val="0"/>
          <c:showVal val="0"/>
          <c:showCatName val="0"/>
          <c:showSerName val="0"/>
          <c:showPercent val="0"/>
          <c:showBubbleSize val="0"/>
        </c:dLbls>
        <c:gapWidth val="219"/>
        <c:overlap val="-27"/>
        <c:axId val="1479185744"/>
        <c:axId val="1479187664"/>
      </c:barChart>
      <c:catAx>
        <c:axId val="1479185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200" b="0" i="0" u="none" strike="noStrike" kern="1200" baseline="0">
                <a:solidFill>
                  <a:schemeClr val="tx1">
                    <a:lumMod val="65000"/>
                    <a:lumOff val="35000"/>
                  </a:schemeClr>
                </a:solidFill>
                <a:latin typeface="+mn-lt"/>
                <a:ea typeface="+mn-ea"/>
                <a:cs typeface="+mn-cs"/>
              </a:defRPr>
            </a:pPr>
          </a:p>
        </c:txPr>
        <c:crossAx val="1479187664"/>
        <c:crosses val="autoZero"/>
        <c:auto val="1"/>
        <c:lblAlgn val="ctr"/>
        <c:lblOffset val="100"/>
        <c:noMultiLvlLbl val="0"/>
      </c:catAx>
      <c:valAx>
        <c:axId val="1479187664"/>
        <c:scaling>
          <c:orientation val="minMax"/>
          <c:max val="0.2"/>
        </c:scaling>
        <c:delete val="0"/>
        <c:axPos val="l"/>
        <c:title>
          <c:tx>
            <c:rich>
              <a:bodyPr rot="-5400000" spcFirstLastPara="1"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r>
                  <a:rPr lang="en-US" altLang="zh-CN" sz="1400" dirty="0"/>
                  <a:t>ORR</a:t>
                </a:r>
                <a:endParaRPr lang="zh-CN" altLang="en-US" sz="1400" dirty="0"/>
              </a:p>
            </c:rich>
          </c:tx>
          <c:layout>
            <c:manualLayout>
              <c:xMode val="edge"/>
              <c:yMode val="edge"/>
              <c:x val="0.116923720378676"/>
              <c:y val="0.2917712452396"/>
            </c:manualLayout>
          </c:layout>
          <c:overlay val="0"/>
          <c:spPr>
            <a:noFill/>
            <a:ln>
              <a:noFill/>
            </a:ln>
            <a:effectLst/>
          </c:sp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zh-CN" sz="1100" b="0" i="0" u="none" strike="noStrike" kern="1200" baseline="0">
                <a:solidFill>
                  <a:schemeClr val="tx1">
                    <a:lumMod val="65000"/>
                    <a:lumOff val="35000"/>
                  </a:schemeClr>
                </a:solidFill>
                <a:latin typeface="+mn-lt"/>
                <a:ea typeface="+mn-ea"/>
                <a:cs typeface="+mn-cs"/>
              </a:defRPr>
            </a:pPr>
          </a:p>
        </c:txPr>
        <c:crossAx val="1479185744"/>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lang="zh-CN" sz="16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rgbClr val="00877C"/>
              </a:solidFill>
              <a:ln w="19050">
                <a:solidFill>
                  <a:schemeClr val="lt1"/>
                </a:solidFill>
              </a:ln>
              <a:effectLst/>
            </c:spPr>
          </c:dPt>
          <c:dPt>
            <c:idx val="1"/>
            <c:bubble3D val="0"/>
            <c:spPr>
              <a:solidFill>
                <a:srgbClr val="B6B6B6"/>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0.00%</c:formatCode>
                <c:ptCount val="2"/>
                <c:pt idx="0">
                  <c:v>0.265</c:v>
                </c:pt>
                <c:pt idx="1">
                  <c:v>0.735</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rgbClr val="00877C"/>
              </a:solidFill>
              <a:ln w="19050">
                <a:solidFill>
                  <a:schemeClr val="lt1"/>
                </a:solidFill>
              </a:ln>
              <a:effectLst/>
            </c:spPr>
          </c:dPt>
          <c:dPt>
            <c:idx val="1"/>
            <c:bubble3D val="0"/>
            <c:spPr>
              <a:solidFill>
                <a:srgbClr val="B6B6B6"/>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0.00%</c:formatCode>
                <c:ptCount val="2"/>
                <c:pt idx="0">
                  <c:v>0.438</c:v>
                </c:pt>
                <c:pt idx="1">
                  <c:v>0.562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chemeClr val="accent6">
                  <a:lumMod val="50000"/>
                </a:schemeClr>
              </a:solidFill>
              <a:ln w="19050">
                <a:solidFill>
                  <a:schemeClr val="lt1"/>
                </a:solidFill>
              </a:ln>
              <a:effectLst/>
            </c:spPr>
          </c:dPt>
          <c:dPt>
            <c:idx val="1"/>
            <c:bubble3D val="0"/>
            <c:spPr>
              <a:solidFill>
                <a:srgbClr val="B6B6B6"/>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0.00%</c:formatCode>
                <c:ptCount val="2"/>
                <c:pt idx="0">
                  <c:v>0.559</c:v>
                </c:pt>
                <c:pt idx="1">
                  <c:v>0.441</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rgbClr val="00877C"/>
              </a:solidFill>
              <a:ln w="19050">
                <a:solidFill>
                  <a:schemeClr val="lt1"/>
                </a:solidFill>
              </a:ln>
              <a:effectLst/>
            </c:spPr>
          </c:dPt>
          <c:dPt>
            <c:idx val="1"/>
            <c:bubble3D val="0"/>
            <c:spPr>
              <a:solidFill>
                <a:srgbClr val="B6B6B6"/>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0.00%</c:formatCode>
                <c:ptCount val="2"/>
                <c:pt idx="0">
                  <c:v>0.296</c:v>
                </c:pt>
                <c:pt idx="1">
                  <c:v>0.704</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chemeClr val="accent6">
                  <a:lumMod val="75000"/>
                </a:schemeClr>
              </a:solidFill>
              <a:ln w="19050">
                <a:solidFill>
                  <a:schemeClr val="lt1"/>
                </a:solidFill>
              </a:ln>
              <a:effectLst/>
            </c:spPr>
          </c:dPt>
          <c:dPt>
            <c:idx val="1"/>
            <c:bubble3D val="0"/>
            <c:spPr>
              <a:solidFill>
                <a:srgbClr val="B6B6B6"/>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0.00%</c:formatCode>
                <c:ptCount val="2"/>
                <c:pt idx="0">
                  <c:v>0.111</c:v>
                </c:pt>
                <c:pt idx="1">
                  <c:v>0.889</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c:explosion val="0"/>
          <c:dPt>
            <c:idx val="0"/>
            <c:bubble3D val="0"/>
            <c:spPr>
              <a:solidFill>
                <a:schemeClr val="accent6">
                  <a:lumMod val="60000"/>
                  <a:lumOff val="40000"/>
                </a:schemeClr>
              </a:solidFill>
              <a:ln w="19050">
                <a:solidFill>
                  <a:schemeClr val="lt1"/>
                </a:solidFill>
              </a:ln>
              <a:effectLst/>
            </c:spPr>
          </c:dPt>
          <c:dPt>
            <c:idx val="1"/>
            <c:bubble3D val="0"/>
            <c:spPr>
              <a:solidFill>
                <a:srgbClr val="B6B6B6"/>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0.00%</c:formatCode>
                <c:ptCount val="2"/>
                <c:pt idx="0">
                  <c:v>0.033</c:v>
                </c:pt>
                <c:pt idx="1">
                  <c:v>0.967</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78145874264554"/>
          <c:y val="0.146906023708496"/>
          <c:w val="0.939432394390928"/>
          <c:h val="0.797063890736991"/>
        </c:manualLayout>
      </c:layout>
      <c:barChart>
        <c:barDir val="bar"/>
        <c:grouping val="clustered"/>
        <c:varyColors val="0"/>
        <c:ser>
          <c:idx val="0"/>
          <c:order val="0"/>
          <c:tx>
            <c:strRef>
              <c:f>Sheet1!$B$1</c:f>
              <c:strCache>
                <c:ptCount val="1"/>
                <c:pt idx="0">
                  <c:v>系列 1</c:v>
                </c:pt>
              </c:strCache>
            </c:strRef>
          </c:tx>
          <c:spPr>
            <a:solidFill>
              <a:schemeClr val="accent1"/>
            </a:solidFill>
            <a:ln>
              <a:noFill/>
            </a:ln>
            <a:effectLst/>
          </c:spPr>
          <c:invertIfNegative val="0"/>
          <c:dPt>
            <c:idx val="0"/>
            <c:invertIfNegative val="0"/>
            <c:bubble3D val="0"/>
            <c:spPr>
              <a:solidFill>
                <a:srgbClr val="B6B6B6"/>
              </a:solidFill>
              <a:ln>
                <a:noFill/>
              </a:ln>
              <a:effectLst/>
            </c:spPr>
          </c:dPt>
          <c:dPt>
            <c:idx val="1"/>
            <c:invertIfNegative val="0"/>
            <c:bubble3D val="0"/>
            <c:spPr>
              <a:solidFill>
                <a:srgbClr val="00877C"/>
              </a:solidFill>
              <a:ln>
                <a:noFill/>
              </a:ln>
              <a:effectLst/>
            </c:spPr>
          </c:dPt>
          <c:dPt>
            <c:idx val="2"/>
            <c:invertIfNegative val="0"/>
            <c:bubble3D val="0"/>
            <c:spPr>
              <a:solidFill>
                <a:srgbClr val="00877C"/>
              </a:solidFill>
              <a:ln>
                <a:noFill/>
              </a:ln>
              <a:effectLst/>
            </c:spPr>
          </c:dPt>
          <c:dPt>
            <c:idx val="3"/>
            <c:invertIfNegative val="0"/>
            <c:bubble3D val="0"/>
            <c:spPr>
              <a:solidFill>
                <a:srgbClr val="00877C"/>
              </a:solidFill>
              <a:ln>
                <a:noFill/>
              </a:ln>
              <a:effectLst/>
            </c:spPr>
          </c:dPt>
          <c:dLbls>
            <c:dLbl>
              <c:idx val="2"/>
              <c:layout/>
              <c:numFmt formatCode="0.00%" sourceLinked="0"/>
              <c:spPr>
                <a:noFill/>
                <a:ln>
                  <a:noFill/>
                </a:ln>
                <a:effectLst/>
              </c:spPr>
              <c:txPr>
                <a:bodyPr rot="0" spcFirstLastPara="1" vertOverflow="ellipsis" vert="horz" wrap="square" lIns="38100" tIns="19050" rIns="38100" bIns="19050" anchor="ctr" anchorCtr="1">
                  <a:spAutoFit/>
                </a:bodyPr>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0.00668766347256136"/>
                  <c:y val="0.0037156137522354"/>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lang="zh-CN" sz="10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类别 1</c:v>
                </c:pt>
                <c:pt idx="1">
                  <c:v>类别 2</c:v>
                </c:pt>
                <c:pt idx="2">
                  <c:v>类别 3</c:v>
                </c:pt>
                <c:pt idx="3">
                  <c:v>类别 4</c:v>
                </c:pt>
              </c:strCache>
            </c:strRef>
          </c:cat>
          <c:val>
            <c:numRef>
              <c:f>Sheet1!$B$2:$B$5</c:f>
              <c:numCache>
                <c:formatCode>0.00%</c:formatCode>
                <c:ptCount val="4"/>
                <c:pt idx="0">
                  <c:v>0.024</c:v>
                </c:pt>
                <c:pt idx="1">
                  <c:v>0.38</c:v>
                </c:pt>
                <c:pt idx="2" c:formatCode="0%">
                  <c:v>0.538</c:v>
                </c:pt>
                <c:pt idx="3">
                  <c:v>0.746</c:v>
                </c:pt>
              </c:numCache>
            </c:numRef>
          </c:val>
        </c:ser>
        <c:dLbls>
          <c:showLegendKey val="0"/>
          <c:showVal val="1"/>
          <c:showCatName val="0"/>
          <c:showSerName val="0"/>
          <c:showPercent val="0"/>
          <c:showBubbleSize val="0"/>
        </c:dLbls>
        <c:gapWidth val="100"/>
        <c:axId val="1848643680"/>
        <c:axId val="748059712"/>
      </c:barChart>
      <c:catAx>
        <c:axId val="1848643680"/>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48059712"/>
        <c:crosses val="autoZero"/>
        <c:auto val="1"/>
        <c:lblAlgn val="ctr"/>
        <c:lblOffset val="100"/>
        <c:noMultiLvlLbl val="0"/>
      </c:catAx>
      <c:valAx>
        <c:axId val="748059712"/>
        <c:scaling>
          <c:orientation val="minMax"/>
        </c:scaling>
        <c:delete val="1"/>
        <c:axPos val="b"/>
        <c:numFmt formatCode="0.00%"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48643680"/>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46594845739"/>
          <c:y val="0.0793570169410499"/>
          <c:w val="0.812715898130046"/>
          <c:h val="0.803804117242822"/>
        </c:manualLayout>
      </c:layout>
      <c:barChart>
        <c:barDir val="col"/>
        <c:grouping val="clustered"/>
        <c:varyColors val="0"/>
        <c:ser>
          <c:idx val="0"/>
          <c:order val="0"/>
          <c:tx>
            <c:strRef>
              <c:f>Sheet1!$B$1</c:f>
              <c:strCache>
                <c:ptCount val="1"/>
                <c:pt idx="0">
                  <c:v>系列 1</c:v>
                </c:pt>
              </c:strCache>
            </c:strRef>
          </c:tx>
          <c:spPr>
            <a:solidFill>
              <a:srgbClr val="00877C"/>
            </a:solidFill>
            <a:ln>
              <a:solidFill>
                <a:srgbClr val="00877C"/>
              </a:solidFill>
            </a:ln>
            <a:effectLst/>
          </c:spPr>
          <c:invertIfNegative val="0"/>
          <c:dLbls>
            <c:delete val="1"/>
          </c:dLbls>
          <c:cat>
            <c:strRef>
              <c:f>Sheet1!$A$2</c:f>
              <c:strCache>
                <c:ptCount val="1"/>
                <c:pt idx="0">
                  <c:v>ORR</c:v>
                </c:pt>
              </c:strCache>
            </c:strRef>
          </c:cat>
          <c:val>
            <c:numRef>
              <c:f>Sheet1!$B$2</c:f>
              <c:numCache>
                <c:formatCode>General</c:formatCode>
                <c:ptCount val="1"/>
                <c:pt idx="0">
                  <c:v>77.3</c:v>
                </c:pt>
              </c:numCache>
            </c:numRef>
          </c:val>
        </c:ser>
        <c:dLbls>
          <c:showLegendKey val="0"/>
          <c:showVal val="0"/>
          <c:showCatName val="0"/>
          <c:showSerName val="0"/>
          <c:showPercent val="0"/>
          <c:showBubbleSize val="0"/>
        </c:dLbls>
        <c:gapWidth val="300"/>
        <c:overlap val="-4"/>
        <c:axId val="721884480"/>
        <c:axId val="765212096"/>
      </c:barChart>
      <c:catAx>
        <c:axId val="72188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765212096"/>
        <c:crossesAt val="0"/>
        <c:auto val="1"/>
        <c:lblAlgn val="ctr"/>
        <c:lblOffset val="100"/>
        <c:noMultiLvlLbl val="0"/>
      </c:catAx>
      <c:valAx>
        <c:axId val="765212096"/>
        <c:scaling>
          <c:orientation val="minMax"/>
          <c:max val="100"/>
        </c:scaling>
        <c:delete val="0"/>
        <c:axPos val="l"/>
        <c:numFmt formatCode="General" sourceLinked="1"/>
        <c:majorTickMark val="out"/>
        <c:minorTickMark val="none"/>
        <c:tickLblPos val="nextTo"/>
        <c:spPr>
          <a:noFill/>
          <a:ln>
            <a:solidFill>
              <a:schemeClr val="tx1">
                <a:alpha val="99000"/>
              </a:schemeClr>
            </a:solidFill>
          </a:ln>
          <a:effectLst/>
        </c:spPr>
        <c:txPr>
          <a:bodyPr rot="0" spcFirstLastPara="1" vertOverflow="ellipsis" vert="horz" wrap="square" anchor="t" anchorCtr="0"/>
          <a:lstStyle/>
          <a:p>
            <a:pPr>
              <a:defRPr lang="zh-CN" sz="800" b="0" i="0" u="none" strike="noStrike" kern="1200" baseline="0">
                <a:ln>
                  <a:noFill/>
                </a:ln>
                <a:solidFill>
                  <a:schemeClr val="tx1"/>
                </a:solidFill>
                <a:latin typeface="+mn-lt"/>
                <a:ea typeface="+mn-ea"/>
                <a:cs typeface="+mn-cs"/>
              </a:defRPr>
            </a:pPr>
          </a:p>
        </c:txPr>
        <c:crossAx val="721884480"/>
        <c:crosses val="autoZero"/>
        <c:crossBetween val="between"/>
      </c:valAx>
      <c:spPr>
        <a:noFill/>
        <a:ln w="25400">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33EADE-AF44-46D0-B063-6B743740E4A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A62503-2C7E-47A9-B156-8D631E4EF79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65BB6342-9FCF-4AC4-9D51-41EAAA053049}" type="slidenum">
              <a:rPr kumimoji="0" lang="zh-CN" altLang="en-US" sz="1200" b="0" i="0" u="none" strike="noStrike" kern="1200" cap="none" spc="0" normalizeH="0" baseline="0" noProof="0" smtClean="0">
                <a:ln>
                  <a:noFill/>
                </a:ln>
                <a:solidFill>
                  <a:prstClr val="black"/>
                </a:solidFill>
                <a:effectLst/>
                <a:uLnTx/>
                <a:uFillTx/>
                <a:latin typeface="Segoe UI Semilight" panose="020B0402040204020203" charset="0"/>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Segoe UI Semilight" panose="020B0402040204020203" charset="0"/>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362200">
              <a:lnSpc>
                <a:spcPct val="100000"/>
              </a:lnSpc>
              <a:spcBef>
                <a:spcPts val="235"/>
              </a:spcBef>
              <a:tabLst>
                <a:tab pos="2932430" algn="l"/>
              </a:tabLst>
            </a:pPr>
            <a:endParaRPr lang="pt-BR" altLang="zh-CN" sz="800" b="1" kern="1200" spc="10" dirty="0">
              <a:solidFill>
                <a:srgbClr val="FFFFFF"/>
              </a:solidFill>
              <a:latin typeface="Arial" panose="020B0604020202020204"/>
              <a:ea typeface="+mn-ea"/>
              <a:cs typeface="Arial" panose="020B0604020202020204"/>
            </a:endParaRP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4A62503-2C7E-47A9-B156-8D631E4EF79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4A62503-2C7E-47A9-B156-8D631E4EF79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72B1748-A9E3-4B09-946D-DEF7E5FE0E4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4A62503-2C7E-47A9-B156-8D631E4EF79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3337FF4-6549-4874-BDED-2BE91DC9932B}"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CB07AB1-7DE5-478D-9FAA-AD0E2195F613}"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7D77C2AD-A3E7-4EBF-A761-8654F79BE03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4A62503-2C7E-47A9-B156-8D631E4EF796}"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7D77C2AD-A3E7-4EBF-A761-8654F79BE03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9744DC7-718E-4BBE-A244-B2BBFB6D3975}"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image" Target="../media/image5.png"/><Relationship Id="rId4" Type="http://schemas.openxmlformats.org/officeDocument/2006/relationships/image" Target="../media/image4.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tags" Target="../tags/tag3.xml"/><Relationship Id="rId4" Type="http://schemas.openxmlformats.org/officeDocument/2006/relationships/image" Target="../media/image6.emf"/><Relationship Id="rId3" Type="http://schemas.openxmlformats.org/officeDocument/2006/relationships/oleObject" Target="../embeddings/oleObject2.bin"/><Relationship Id="rId2" Type="http://schemas.openxmlformats.org/officeDocument/2006/relationships/tags" Target="../tags/tag2.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tags" Target="../tags/tag5.xml"/><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tags" Target="../tags/tag6.xml"/><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5" Type="http://schemas.openxmlformats.org/officeDocument/2006/relationships/image" Target="../media/image11.png"/><Relationship Id="rId4" Type="http://schemas.openxmlformats.org/officeDocument/2006/relationships/slide" Target="../slides/slide5.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5" Type="http://schemas.openxmlformats.org/officeDocument/2006/relationships/image" Target="../media/image11.png"/><Relationship Id="rId4" Type="http://schemas.openxmlformats.org/officeDocument/2006/relationships/slide" Target="../slides/slide5.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4" Type="http://schemas.openxmlformats.org/officeDocument/2006/relationships/image" Target="../media/image15.png"/><Relationship Id="rId3" Type="http://schemas.openxmlformats.org/officeDocument/2006/relationships/image" Target="../media/image11.png"/><Relationship Id="rId2" Type="http://schemas.openxmlformats.org/officeDocument/2006/relationships/slide" Target="../slides/slide16.xml"/><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7" Type="http://schemas.openxmlformats.org/officeDocument/2006/relationships/image" Target="../media/image20.svg"/><Relationship Id="rId6" Type="http://schemas.openxmlformats.org/officeDocument/2006/relationships/image" Target="../media/image19.png"/><Relationship Id="rId5" Type="http://schemas.openxmlformats.org/officeDocument/2006/relationships/slide" Target="../slides/slide1.xml"/><Relationship Id="rId4" Type="http://schemas.openxmlformats.org/officeDocument/2006/relationships/image" Target="../media/image18.svg"/><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4" Type="http://schemas.openxmlformats.org/officeDocument/2006/relationships/image" Target="../media/image17.svg"/><Relationship Id="rId3"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7" Type="http://schemas.openxmlformats.org/officeDocument/2006/relationships/image" Target="../media/image14.png"/><Relationship Id="rId6" Type="http://schemas.openxmlformats.org/officeDocument/2006/relationships/image" Target="../media/image22.png"/><Relationship Id="rId5" Type="http://schemas.openxmlformats.org/officeDocument/2006/relationships/image" Target="../media/image11.png"/><Relationship Id="rId4" Type="http://schemas.openxmlformats.org/officeDocument/2006/relationships/slide" Target="../slides/slide5.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6" Type="http://schemas.openxmlformats.org/officeDocument/2006/relationships/image" Target="../media/image22.png"/><Relationship Id="rId5" Type="http://schemas.openxmlformats.org/officeDocument/2006/relationships/image" Target="../media/image11.png"/><Relationship Id="rId4" Type="http://schemas.openxmlformats.org/officeDocument/2006/relationships/slide" Target="../slides/slide5.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6" Type="http://schemas.openxmlformats.org/officeDocument/2006/relationships/image" Target="../media/image22.png"/><Relationship Id="rId5" Type="http://schemas.openxmlformats.org/officeDocument/2006/relationships/image" Target="../media/image11.png"/><Relationship Id="rId4" Type="http://schemas.openxmlformats.org/officeDocument/2006/relationships/slide" Target="../slides/slide5.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4" Type="http://schemas.openxmlformats.org/officeDocument/2006/relationships/image" Target="../media/image15.png"/><Relationship Id="rId3" Type="http://schemas.openxmlformats.org/officeDocument/2006/relationships/image" Target="../media/image11.png"/><Relationship Id="rId2" Type="http://schemas.openxmlformats.org/officeDocument/2006/relationships/slide" Target="../slides/slide16.xml"/><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14.png"/><Relationship Id="rId7" Type="http://schemas.openxmlformats.org/officeDocument/2006/relationships/image" Target="../media/image20.svg"/><Relationship Id="rId6" Type="http://schemas.openxmlformats.org/officeDocument/2006/relationships/image" Target="../media/image19.png"/><Relationship Id="rId5" Type="http://schemas.openxmlformats.org/officeDocument/2006/relationships/slide" Target="../slides/slide1.xml"/><Relationship Id="rId4" Type="http://schemas.openxmlformats.org/officeDocument/2006/relationships/image" Target="../media/image18.svg"/><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5" Type="http://schemas.openxmlformats.org/officeDocument/2006/relationships/image" Target="../media/image14.png"/><Relationship Id="rId4" Type="http://schemas.openxmlformats.org/officeDocument/2006/relationships/image" Target="../media/image18.svg"/><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12" name="文本占位符 11"/>
          <p:cNvSpPr>
            <a:spLocks noGrp="1"/>
          </p:cNvSpPr>
          <p:nvPr>
            <p:ph type="body" sz="quarter" idx="10"/>
          </p:nvPr>
        </p:nvSpPr>
        <p:spPr>
          <a:xfrm>
            <a:off x="255588" y="6432550"/>
            <a:ext cx="4316412" cy="319088"/>
          </a:xfrm>
        </p:spPr>
        <p:txBody>
          <a:bodyPr anchor="b" anchorCtr="0">
            <a:noAutofit/>
          </a:bodyPr>
          <a:lstStyle>
            <a:lvl1pPr marL="228600" indent="-228600">
              <a:lnSpc>
                <a:spcPct val="100000"/>
              </a:lnSpc>
              <a:spcBef>
                <a:spcPts val="0"/>
              </a:spcBef>
              <a:buFont typeface="+mj-lt"/>
              <a:buAutoNum type="arabicPeriod"/>
              <a:defRPr sz="900"/>
            </a:lvl1pPr>
            <a:lvl2pPr marL="457200" indent="0">
              <a:buNone/>
              <a:defRPr sz="900"/>
            </a:lvl2pPr>
            <a:lvl3pPr>
              <a:defRPr sz="900"/>
            </a:lvl3pPr>
            <a:lvl4pPr>
              <a:defRPr sz="900"/>
            </a:lvl4pPr>
            <a:lvl5pPr>
              <a:defRPr sz="900"/>
            </a:lvl5pPr>
          </a:lstStyle>
          <a:p>
            <a:pPr lvl="0"/>
            <a:r>
              <a:rPr lang="zh-CN" altLang="en-US" dirty="0"/>
              <a:t>单击此处编辑母版文本样式</a:t>
            </a:r>
            <a:endParaRPr lang="en-US" altLang="zh-CN" dirty="0"/>
          </a:p>
        </p:txBody>
      </p:sp>
      <p:sp>
        <p:nvSpPr>
          <p:cNvPr id="14" name="内容占位符 13"/>
          <p:cNvSpPr>
            <a:spLocks noGrp="1"/>
          </p:cNvSpPr>
          <p:nvPr>
            <p:ph sz="quarter" idx="11"/>
          </p:nvPr>
        </p:nvSpPr>
        <p:spPr>
          <a:xfrm>
            <a:off x="255588" y="212725"/>
            <a:ext cx="11610347" cy="966788"/>
          </a:xfrm>
        </p:spPr>
        <p:txBody>
          <a:bodyPr anchor="ctr"/>
          <a:lstStyle>
            <a:lvl1pPr marL="0" indent="0">
              <a:lnSpc>
                <a:spcPct val="100000"/>
              </a:lnSpc>
              <a:spcBef>
                <a:spcPts val="0"/>
              </a:spcBef>
              <a:buNone/>
              <a:defRPr b="1"/>
            </a:lvl1pPr>
          </a:lstStyle>
          <a:p>
            <a:pPr lvl="0"/>
            <a:r>
              <a:rPr lang="zh-CN" altLang="en-US" dirty="0"/>
              <a:t>单击此处编辑母版文本样式</a:t>
            </a:r>
            <a:endParaRPr lang="en-US" altLang="zh-C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6C2D4C9B-ACC2-4560-84EC-16EC43FF3A5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3F3E61C-405E-4E6E-BDEC-A6F65B1BECC1}"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One-Column">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152399" y="114303"/>
            <a:ext cx="9402359" cy="685799"/>
          </a:xfrm>
        </p:spPr>
        <p:txBody>
          <a:bodyPr anchor="t" anchorCtr="0"/>
          <a:lstStyle>
            <a:lvl1pPr algn="l" defTabSz="914400" rtl="0" eaLnBrk="1" latinLnBrk="0" hangingPunct="1">
              <a:lnSpc>
                <a:spcPct val="90000"/>
              </a:lnSpc>
              <a:spcBef>
                <a:spcPct val="0"/>
              </a:spcBef>
              <a:buNone/>
              <a:defRPr lang="en-US" sz="2400" b="0" kern="1200" dirty="0">
                <a:solidFill>
                  <a:srgbClr val="00857C"/>
                </a:solidFill>
                <a:latin typeface="+mn-lt"/>
                <a:ea typeface="+mj-ea"/>
                <a:cs typeface="+mj-cs"/>
              </a:defRPr>
            </a:lvl1pPr>
          </a:lstStyle>
          <a:p>
            <a:r>
              <a:rPr lang="en-US"/>
              <a:t>Practice the art of concision – effectively make your point in fewer words</a:t>
            </a:r>
            <a:endParaRPr lang="en-US"/>
          </a:p>
        </p:txBody>
      </p:sp>
      <p:sp>
        <p:nvSpPr>
          <p:cNvPr id="24" name="Slide Number Placeholder 5"/>
          <p:cNvSpPr>
            <a:spLocks noGrp="1"/>
          </p:cNvSpPr>
          <p:nvPr>
            <p:ph type="sldNum" sz="quarter" idx="4"/>
          </p:nvPr>
        </p:nvSpPr>
        <p:spPr>
          <a:xfrm>
            <a:off x="11584745" y="6480175"/>
            <a:ext cx="229431" cy="216000"/>
          </a:xfrm>
          <a:prstGeom prst="rect">
            <a:avLst/>
          </a:prstGeom>
        </p:spPr>
        <p:txBody>
          <a:bodyPr vert="horz" lIns="0" tIns="0" rIns="0" bIns="0" rtlCol="0" anchor="ctr">
            <a:noAutofit/>
          </a:bodyPr>
          <a:lstStyle>
            <a:lvl1pPr algn="r">
              <a:defRPr sz="700">
                <a:solidFill>
                  <a:schemeClr val="bg2"/>
                </a:solidFill>
              </a:defRPr>
            </a:lvl1pPr>
          </a:lstStyle>
          <a:p>
            <a:fld id="{29CC380D-5F44-41E8-971E-CDD19ED6F8E3}" type="slidenum">
              <a:rPr lang="en-GB" smtClean="0"/>
            </a:fld>
            <a:endParaRPr lang="en-GB"/>
          </a:p>
        </p:txBody>
      </p:sp>
      <p:sp>
        <p:nvSpPr>
          <p:cNvPr id="28" name="Content Placeholder 2"/>
          <p:cNvSpPr>
            <a:spLocks noGrp="1"/>
          </p:cNvSpPr>
          <p:nvPr>
            <p:ph idx="1"/>
          </p:nvPr>
        </p:nvSpPr>
        <p:spPr>
          <a:xfrm>
            <a:off x="156519" y="995929"/>
            <a:ext cx="11862485" cy="5429247"/>
          </a:xfrm>
        </p:spPr>
        <p:txBody>
          <a:bodyPr/>
          <a:lstStyle>
            <a:lvl1pPr>
              <a:defRPr sz="2000"/>
            </a:lvl1pPr>
            <a:lvl2pPr>
              <a:defRPr sz="2000"/>
            </a:lvl2pPr>
            <a:lvl3pPr>
              <a:defRPr sz="1800"/>
            </a:lvl3pPr>
            <a:lvl4pPr>
              <a:defRPr sz="1200"/>
            </a:lvl4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grpSp>
        <p:nvGrpSpPr>
          <p:cNvPr id="35" name="Group 34"/>
          <p:cNvGrpSpPr/>
          <p:nvPr userDrawn="1"/>
        </p:nvGrpSpPr>
        <p:grpSpPr>
          <a:xfrm>
            <a:off x="10380875" y="70886"/>
            <a:ext cx="2091242" cy="234176"/>
            <a:chOff x="10002833" y="70886"/>
            <a:chExt cx="2091242" cy="234176"/>
          </a:xfrm>
        </p:grpSpPr>
        <p:sp>
          <p:nvSpPr>
            <p:cNvPr id="36" name="TextBox 35"/>
            <p:cNvSpPr txBox="1"/>
            <p:nvPr userDrawn="1"/>
          </p:nvSpPr>
          <p:spPr>
            <a:xfrm>
              <a:off x="10718418" y="89063"/>
              <a:ext cx="1081424" cy="215999"/>
            </a:xfrm>
            <a:prstGeom prst="rect">
              <a:avLst/>
            </a:prstGeom>
            <a:noFill/>
          </p:spPr>
          <p:txBody>
            <a:bodyPr wrap="square" lIns="0" tIns="0" rIns="0" bIns="0" rtlCol="0" anchor="ctr" anchorCtr="0">
              <a:noAutofit/>
            </a:bodyPr>
            <a:lstStyle/>
            <a:p>
              <a:pPr marL="0" marR="0" lvl="0" indent="0" algn="l" defTabSz="228600" rtl="0" eaLnBrk="1" fontAlgn="auto" latinLnBrk="0" hangingPunct="1">
                <a:lnSpc>
                  <a:spcPct val="100000"/>
                </a:lnSpc>
                <a:spcBef>
                  <a:spcPts val="0"/>
                </a:spcBef>
                <a:spcAft>
                  <a:spcPts val="0"/>
                </a:spcAft>
                <a:buClrTx/>
                <a:buSzTx/>
                <a:buFontTx/>
                <a:buNone/>
                <a:defRPr/>
              </a:pPr>
              <a:r>
                <a:rPr lang="en-US" sz="900" b="0" i="0">
                  <a:solidFill>
                    <a:schemeClr val="accent1"/>
                  </a:solidFill>
                  <a:latin typeface="+mn-lt"/>
                </a:rPr>
                <a:t>One Medical Voice</a:t>
              </a:r>
              <a:endParaRPr lang="en-US" sz="900" b="1" i="0">
                <a:solidFill>
                  <a:schemeClr val="accent1"/>
                </a:solidFill>
                <a:latin typeface="+mn-lt"/>
              </a:endParaRPr>
            </a:p>
          </p:txBody>
        </p:sp>
        <p:sp>
          <p:nvSpPr>
            <p:cNvPr id="37" name="Rectangle 36"/>
            <p:cNvSpPr/>
            <p:nvPr userDrawn="1"/>
          </p:nvSpPr>
          <p:spPr>
            <a:xfrm>
              <a:off x="10776450" y="70886"/>
              <a:ext cx="1317625" cy="179177"/>
            </a:xfrm>
            <a:prstGeom prst="rect">
              <a:avLst/>
            </a:prstGeom>
          </p:spPr>
          <p:txBody>
            <a:bodyPr wrap="square" lIns="0" tIns="0" rIns="0" bIns="0" anchor="b" anchorCtr="0">
              <a:noAutofit/>
            </a:bodyPr>
            <a:lstStyle/>
            <a:p>
              <a:pPr algn="r"/>
              <a:endParaRPr lang="en-US" sz="700" b="1" i="0">
                <a:solidFill>
                  <a:schemeClr val="accent5"/>
                </a:solidFill>
                <a:latin typeface="+mn-lt"/>
              </a:endParaRPr>
            </a:p>
          </p:txBody>
        </p:sp>
        <p:cxnSp>
          <p:nvCxnSpPr>
            <p:cNvPr id="38" name="Straight Connector 37"/>
            <p:cNvCxnSpPr/>
            <p:nvPr userDrawn="1"/>
          </p:nvCxnSpPr>
          <p:spPr>
            <a:xfrm>
              <a:off x="10620048" y="108607"/>
              <a:ext cx="0" cy="154993"/>
            </a:xfrm>
            <a:prstGeom prst="line">
              <a:avLst/>
            </a:prstGeom>
          </p:spPr>
          <p:style>
            <a:lnRef idx="1">
              <a:schemeClr val="accent2"/>
            </a:lnRef>
            <a:fillRef idx="0">
              <a:schemeClr val="accent2"/>
            </a:fillRef>
            <a:effectRef idx="0">
              <a:schemeClr val="accent2"/>
            </a:effectRef>
            <a:fontRef idx="minor">
              <a:schemeClr val="tx1"/>
            </a:fontRef>
          </p:style>
        </p:cxnSp>
        <p:sp>
          <p:nvSpPr>
            <p:cNvPr id="39" name="TextBox 38"/>
            <p:cNvSpPr txBox="1"/>
            <p:nvPr userDrawn="1"/>
          </p:nvSpPr>
          <p:spPr>
            <a:xfrm>
              <a:off x="10002833" y="82187"/>
              <a:ext cx="518847" cy="222875"/>
            </a:xfrm>
            <a:prstGeom prst="rect">
              <a:avLst/>
            </a:prstGeom>
            <a:noFill/>
          </p:spPr>
          <p:txBody>
            <a:bodyPr wrap="square" lIns="0" tIns="0" rIns="0" bIns="0" rtlCol="0" anchor="ctr" anchorCtr="0">
              <a:noAutofit/>
            </a:bodyPr>
            <a:lstStyle/>
            <a:p>
              <a:pPr marL="0" marR="0" lvl="0" indent="0" algn="r" defTabSz="228600" rtl="0" eaLnBrk="1" fontAlgn="auto" latinLnBrk="0" hangingPunct="1">
                <a:lnSpc>
                  <a:spcPct val="100000"/>
                </a:lnSpc>
                <a:spcBef>
                  <a:spcPts val="0"/>
                </a:spcBef>
                <a:spcAft>
                  <a:spcPts val="0"/>
                </a:spcAft>
                <a:buClrTx/>
                <a:buSzTx/>
                <a:buFontTx/>
                <a:buNone/>
                <a:defRPr/>
              </a:pPr>
              <a:r>
                <a:rPr lang="en-US" sz="1200" b="0" i="0">
                  <a:solidFill>
                    <a:srgbClr val="0C2340"/>
                  </a:solidFill>
                  <a:latin typeface="Invention" panose="020B0503020008020204" pitchFamily="34" charset="0"/>
                </a:rPr>
                <a:t>GMSA</a:t>
              </a:r>
              <a:endParaRPr lang="en-US" sz="800" b="1" i="0">
                <a:solidFill>
                  <a:schemeClr val="accent1"/>
                </a:solidFill>
                <a:latin typeface="+mn-lt"/>
              </a:endParaRPr>
            </a:p>
          </p:txBody>
        </p:sp>
      </p:grpSp>
      <p:pic>
        <p:nvPicPr>
          <p:cNvPr id="40" name="Graphic 39"/>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54759" y="-25451"/>
            <a:ext cx="727747" cy="442357"/>
          </a:xfrm>
          <a:prstGeom prst="rect">
            <a:avLst/>
          </a:prstGeom>
        </p:spPr>
      </p:pic>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p:bg>
      <p:bgPr>
        <a:solidFill>
          <a:schemeClr val="tx2"/>
        </a:solidFill>
        <a:effectLst/>
      </p:bgPr>
    </p:bg>
    <p:spTree>
      <p:nvGrpSpPr>
        <p:cNvPr id="1" name=""/>
        <p:cNvGrpSpPr/>
        <p:nvPr/>
      </p:nvGrpSpPr>
      <p:grpSpPr>
        <a:xfrm>
          <a:off x="0" y="0"/>
          <a:ext cx="0" cy="0"/>
          <a:chOff x="0" y="0"/>
          <a:chExt cx="0" cy="0"/>
        </a:xfrm>
      </p:grpSpPr>
      <p:pic>
        <p:nvPicPr>
          <p:cNvPr id="7" name="Picture 6" descr="BEACON_Divider.jpg"/>
          <p:cNvPicPr>
            <a:picLocks noChangeAspect="1"/>
          </p:cNvPicPr>
          <p:nvPr userDrawn="1"/>
        </p:nvPicPr>
        <p:blipFill>
          <a:blip r:embed="rId2"/>
          <a:stretch>
            <a:fillRect/>
          </a:stretch>
        </p:blipFill>
        <p:spPr>
          <a:xfrm>
            <a:off x="1" y="1657"/>
            <a:ext cx="12192000" cy="6854693"/>
          </a:xfrm>
          <a:prstGeom prst="rect">
            <a:avLst/>
          </a:prstGeom>
        </p:spPr>
      </p:pic>
      <p:sp>
        <p:nvSpPr>
          <p:cNvPr id="2" name="Title 1"/>
          <p:cNvSpPr>
            <a:spLocks noGrp="1"/>
          </p:cNvSpPr>
          <p:nvPr>
            <p:ph type="title" hasCustomPrompt="1"/>
          </p:nvPr>
        </p:nvSpPr>
        <p:spPr>
          <a:xfrm>
            <a:off x="619550" y="2404533"/>
            <a:ext cx="7161232" cy="2133600"/>
          </a:xfrm>
        </p:spPr>
        <p:txBody>
          <a:bodyPr anchor="ctr" anchorCtr="0">
            <a:normAutofit/>
          </a:bodyPr>
          <a:lstStyle>
            <a:lvl1pPr algn="l">
              <a:lnSpc>
                <a:spcPct val="78000"/>
              </a:lnSpc>
              <a:defRPr sz="4300" b="1" cap="all" spc="131" baseline="0">
                <a:solidFill>
                  <a:schemeClr val="bg1"/>
                </a:solidFill>
              </a:defRPr>
            </a:lvl1pPr>
          </a:lstStyle>
          <a:p>
            <a:r>
              <a:rPr lang="en-US"/>
              <a:t>&lt;Insert title&gt;</a:t>
            </a:r>
            <a:endParaRPr lang="en-US"/>
          </a:p>
        </p:txBody>
      </p:sp>
      <p:sp>
        <p:nvSpPr>
          <p:cNvPr id="5" name="Footer Placeholder 4"/>
          <p:cNvSpPr>
            <a:spLocks noGrp="1"/>
          </p:cNvSpPr>
          <p:nvPr>
            <p:ph type="ftr" sz="quarter" idx="11"/>
          </p:nvPr>
        </p:nvSpPr>
        <p:spPr>
          <a:xfrm>
            <a:off x="896942" y="6433583"/>
            <a:ext cx="3860800" cy="272020"/>
          </a:xfrm>
          <a:prstGeom prst="rect">
            <a:avLst/>
          </a:prstGeom>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sz="1000" b="1">
                <a:solidFill>
                  <a:srgbClr val="FFFFFF"/>
                </a:solidFill>
              </a:defRPr>
            </a:lvl1pPr>
          </a:lstStyle>
          <a:p>
            <a:fld id="{74D97F68-CC38-3C48-B083-3B4A1457065E}" type="slidenum">
              <a:rPr lang="en-US" smtClean="0"/>
            </a:fld>
            <a:endParaRPr lang="en-US"/>
          </a:p>
        </p:txBody>
      </p:sp>
      <p:sp>
        <p:nvSpPr>
          <p:cNvPr id="10" name="Text Placeholder 2"/>
          <p:cNvSpPr>
            <a:spLocks noGrp="1"/>
          </p:cNvSpPr>
          <p:nvPr>
            <p:ph type="body" idx="1" hasCustomPrompt="1"/>
          </p:nvPr>
        </p:nvSpPr>
        <p:spPr>
          <a:xfrm>
            <a:off x="619550" y="4631284"/>
            <a:ext cx="6570528" cy="1380067"/>
          </a:xfrm>
        </p:spPr>
        <p:txBody>
          <a:bodyPr anchor="t" anchorCtr="0"/>
          <a:lstStyle>
            <a:lvl1pPr marL="0" indent="0">
              <a:lnSpc>
                <a:spcPct val="95000"/>
              </a:lnSpc>
              <a:buNone/>
              <a:defRPr sz="2000" baseline="0">
                <a:solidFill>
                  <a:schemeClr val="bg1"/>
                </a:solidFill>
              </a:defRPr>
            </a:lvl1pPr>
            <a:lvl2pPr marL="185420" indent="-152400">
              <a:lnSpc>
                <a:spcPct val="95000"/>
              </a:lnSpc>
              <a:spcBef>
                <a:spcPts val="200"/>
              </a:spcBef>
              <a:buFont typeface="Arial" panose="020B0604020202020204"/>
              <a:buChar char="•"/>
              <a:defRPr sz="2000">
                <a:solidFill>
                  <a:srgbClr val="000000"/>
                </a:solidFill>
              </a:defRPr>
            </a:lvl2pPr>
            <a:lvl3pPr marL="914400" indent="0">
              <a:buNone/>
              <a:defRPr sz="1600">
                <a:solidFill>
                  <a:schemeClr val="tx1">
                    <a:tint val="75000"/>
                  </a:schemeClr>
                </a:solidFill>
              </a:defRPr>
            </a:lvl3pPr>
            <a:lvl4pPr marL="1371600" indent="0">
              <a:buNone/>
              <a:defRPr sz="1500">
                <a:solidFill>
                  <a:schemeClr val="tx1">
                    <a:tint val="75000"/>
                  </a:schemeClr>
                </a:solidFill>
              </a:defRPr>
            </a:lvl4pPr>
            <a:lvl5pPr marL="1828800" indent="0">
              <a:buNone/>
              <a:defRPr sz="1500">
                <a:solidFill>
                  <a:schemeClr val="tx1">
                    <a:tint val="75000"/>
                  </a:schemeClr>
                </a:solidFill>
              </a:defRPr>
            </a:lvl5pPr>
            <a:lvl6pPr marL="2285365" indent="0">
              <a:buNone/>
              <a:defRPr sz="1500">
                <a:solidFill>
                  <a:schemeClr val="tx1">
                    <a:tint val="75000"/>
                  </a:schemeClr>
                </a:solidFill>
              </a:defRPr>
            </a:lvl6pPr>
            <a:lvl7pPr marL="2742565" indent="0">
              <a:buNone/>
              <a:defRPr sz="1500">
                <a:solidFill>
                  <a:schemeClr val="tx1">
                    <a:tint val="75000"/>
                  </a:schemeClr>
                </a:solidFill>
              </a:defRPr>
            </a:lvl7pPr>
            <a:lvl8pPr marL="3199765" indent="0">
              <a:buNone/>
              <a:defRPr sz="1500">
                <a:solidFill>
                  <a:schemeClr val="tx1">
                    <a:tint val="75000"/>
                  </a:schemeClr>
                </a:solidFill>
              </a:defRPr>
            </a:lvl8pPr>
            <a:lvl9pPr marL="3656965" indent="0">
              <a:buNone/>
              <a:defRPr sz="1500">
                <a:solidFill>
                  <a:schemeClr val="tx1">
                    <a:tint val="75000"/>
                  </a:schemeClr>
                </a:solidFill>
              </a:defRPr>
            </a:lvl9pPr>
          </a:lstStyle>
          <a:p>
            <a:pPr lvl="0"/>
            <a:r>
              <a:rPr lang="en-US"/>
              <a:t>&lt;Optional Subtitle&gt;</a:t>
            </a:r>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2_Title-One-Column">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152400" y="114303"/>
            <a:ext cx="9199158" cy="685799"/>
          </a:xfrm>
        </p:spPr>
        <p:txBody>
          <a:bodyPr anchor="t" anchorCtr="0"/>
          <a:lstStyle>
            <a:lvl1pPr algn="l" defTabSz="914400" rtl="0" eaLnBrk="1" latinLnBrk="0" hangingPunct="1">
              <a:lnSpc>
                <a:spcPct val="90000"/>
              </a:lnSpc>
              <a:spcBef>
                <a:spcPct val="0"/>
              </a:spcBef>
              <a:buNone/>
              <a:defRPr lang="en-US" sz="2400" kern="1200" dirty="0">
                <a:solidFill>
                  <a:srgbClr val="00857C"/>
                </a:solidFill>
                <a:latin typeface="+mn-lt"/>
                <a:ea typeface="+mj-ea"/>
                <a:cs typeface="+mj-cs"/>
              </a:defRPr>
            </a:lvl1pPr>
          </a:lstStyle>
          <a:p>
            <a:r>
              <a:rPr lang="en-US"/>
              <a:t>Practice the art of concision – effectively make your point in fewer words</a:t>
            </a:r>
            <a:endParaRPr lang="en-US"/>
          </a:p>
        </p:txBody>
      </p:sp>
      <p:sp>
        <p:nvSpPr>
          <p:cNvPr id="24" name="Slide Number Placeholder 5"/>
          <p:cNvSpPr>
            <a:spLocks noGrp="1"/>
          </p:cNvSpPr>
          <p:nvPr>
            <p:ph type="sldNum" sz="quarter" idx="4"/>
          </p:nvPr>
        </p:nvSpPr>
        <p:spPr>
          <a:xfrm>
            <a:off x="11584745" y="6480175"/>
            <a:ext cx="229431" cy="216000"/>
          </a:xfrm>
          <a:prstGeom prst="rect">
            <a:avLst/>
          </a:prstGeom>
        </p:spPr>
        <p:txBody>
          <a:bodyPr vert="horz" lIns="0" tIns="0" rIns="0" bIns="0" rtlCol="0" anchor="ctr">
            <a:noAutofit/>
          </a:bodyPr>
          <a:lstStyle>
            <a:lvl1pPr algn="r">
              <a:defRPr sz="700">
                <a:solidFill>
                  <a:schemeClr val="bg2"/>
                </a:solidFill>
              </a:defRPr>
            </a:lvl1pPr>
          </a:lstStyle>
          <a:p>
            <a:fld id="{29CC380D-5F44-41E8-971E-CDD19ED6F8E3}" type="slidenum">
              <a:rPr lang="en-GB" smtClean="0"/>
            </a:fld>
            <a:endParaRPr lang="en-GB"/>
          </a:p>
        </p:txBody>
      </p:sp>
      <p:grpSp>
        <p:nvGrpSpPr>
          <p:cNvPr id="35" name="Group 34"/>
          <p:cNvGrpSpPr/>
          <p:nvPr userDrawn="1"/>
        </p:nvGrpSpPr>
        <p:grpSpPr>
          <a:xfrm>
            <a:off x="10380875" y="70886"/>
            <a:ext cx="2091242" cy="234176"/>
            <a:chOff x="10002833" y="70886"/>
            <a:chExt cx="2091242" cy="234176"/>
          </a:xfrm>
        </p:grpSpPr>
        <p:sp>
          <p:nvSpPr>
            <p:cNvPr id="36" name="TextBox 35"/>
            <p:cNvSpPr txBox="1"/>
            <p:nvPr userDrawn="1"/>
          </p:nvSpPr>
          <p:spPr>
            <a:xfrm>
              <a:off x="10718418" y="89063"/>
              <a:ext cx="1081424" cy="215999"/>
            </a:xfrm>
            <a:prstGeom prst="rect">
              <a:avLst/>
            </a:prstGeom>
            <a:noFill/>
          </p:spPr>
          <p:txBody>
            <a:bodyPr wrap="square" lIns="0" tIns="0" rIns="0" bIns="0" rtlCol="0" anchor="ctr" anchorCtr="0">
              <a:noAutofit/>
            </a:bodyPr>
            <a:lstStyle/>
            <a:p>
              <a:pPr marL="0" marR="0" lvl="0" indent="0" algn="l" defTabSz="228600" rtl="0" eaLnBrk="1" fontAlgn="auto" latinLnBrk="0" hangingPunct="1">
                <a:lnSpc>
                  <a:spcPct val="100000"/>
                </a:lnSpc>
                <a:spcBef>
                  <a:spcPts val="0"/>
                </a:spcBef>
                <a:spcAft>
                  <a:spcPts val="0"/>
                </a:spcAft>
                <a:buClrTx/>
                <a:buSzTx/>
                <a:buFontTx/>
                <a:buNone/>
                <a:defRPr/>
              </a:pPr>
              <a:r>
                <a:rPr lang="en-US" sz="900" b="0" i="0">
                  <a:solidFill>
                    <a:schemeClr val="accent1"/>
                  </a:solidFill>
                  <a:latin typeface="+mn-lt"/>
                </a:rPr>
                <a:t>One Medical Voice</a:t>
              </a:r>
              <a:endParaRPr lang="en-US" sz="900" b="1" i="0">
                <a:solidFill>
                  <a:schemeClr val="accent1"/>
                </a:solidFill>
                <a:latin typeface="+mn-lt"/>
              </a:endParaRPr>
            </a:p>
          </p:txBody>
        </p:sp>
        <p:sp>
          <p:nvSpPr>
            <p:cNvPr id="37" name="Rectangle 36"/>
            <p:cNvSpPr/>
            <p:nvPr userDrawn="1"/>
          </p:nvSpPr>
          <p:spPr>
            <a:xfrm>
              <a:off x="10776450" y="70886"/>
              <a:ext cx="1317625" cy="179177"/>
            </a:xfrm>
            <a:prstGeom prst="rect">
              <a:avLst/>
            </a:prstGeom>
          </p:spPr>
          <p:txBody>
            <a:bodyPr wrap="square" lIns="0" tIns="0" rIns="0" bIns="0" anchor="b" anchorCtr="0">
              <a:noAutofit/>
            </a:bodyPr>
            <a:lstStyle/>
            <a:p>
              <a:pPr algn="r"/>
              <a:endParaRPr lang="en-US" sz="700" b="1" i="0">
                <a:solidFill>
                  <a:schemeClr val="accent5"/>
                </a:solidFill>
                <a:latin typeface="+mn-lt"/>
              </a:endParaRPr>
            </a:p>
          </p:txBody>
        </p:sp>
        <p:cxnSp>
          <p:nvCxnSpPr>
            <p:cNvPr id="38" name="Straight Connector 37"/>
            <p:cNvCxnSpPr/>
            <p:nvPr userDrawn="1"/>
          </p:nvCxnSpPr>
          <p:spPr>
            <a:xfrm>
              <a:off x="10620048" y="108607"/>
              <a:ext cx="0" cy="154993"/>
            </a:xfrm>
            <a:prstGeom prst="line">
              <a:avLst/>
            </a:prstGeom>
          </p:spPr>
          <p:style>
            <a:lnRef idx="1">
              <a:schemeClr val="accent2"/>
            </a:lnRef>
            <a:fillRef idx="0">
              <a:schemeClr val="accent2"/>
            </a:fillRef>
            <a:effectRef idx="0">
              <a:schemeClr val="accent2"/>
            </a:effectRef>
            <a:fontRef idx="minor">
              <a:schemeClr val="tx1"/>
            </a:fontRef>
          </p:style>
        </p:cxnSp>
        <p:sp>
          <p:nvSpPr>
            <p:cNvPr id="39" name="TextBox 38"/>
            <p:cNvSpPr txBox="1"/>
            <p:nvPr userDrawn="1"/>
          </p:nvSpPr>
          <p:spPr>
            <a:xfrm>
              <a:off x="10002833" y="82187"/>
              <a:ext cx="518847" cy="222875"/>
            </a:xfrm>
            <a:prstGeom prst="rect">
              <a:avLst/>
            </a:prstGeom>
            <a:noFill/>
          </p:spPr>
          <p:txBody>
            <a:bodyPr wrap="square" lIns="0" tIns="0" rIns="0" bIns="0" rtlCol="0" anchor="ctr" anchorCtr="0">
              <a:noAutofit/>
            </a:bodyPr>
            <a:lstStyle/>
            <a:p>
              <a:pPr marL="0" marR="0" lvl="0" indent="0" algn="r" defTabSz="228600" rtl="0" eaLnBrk="1" fontAlgn="auto" latinLnBrk="0" hangingPunct="1">
                <a:lnSpc>
                  <a:spcPct val="100000"/>
                </a:lnSpc>
                <a:spcBef>
                  <a:spcPts val="0"/>
                </a:spcBef>
                <a:spcAft>
                  <a:spcPts val="0"/>
                </a:spcAft>
                <a:buClrTx/>
                <a:buSzTx/>
                <a:buFontTx/>
                <a:buNone/>
                <a:defRPr/>
              </a:pPr>
              <a:r>
                <a:rPr lang="en-US" sz="1200" b="0" i="0">
                  <a:solidFill>
                    <a:srgbClr val="0C2340"/>
                  </a:solidFill>
                  <a:latin typeface="Invention" panose="020B0503020008020204" pitchFamily="34" charset="0"/>
                </a:rPr>
                <a:t>GMSA</a:t>
              </a:r>
              <a:endParaRPr lang="en-US" sz="800" b="1" i="0">
                <a:solidFill>
                  <a:schemeClr val="accent1"/>
                </a:solidFill>
                <a:latin typeface="+mn-lt"/>
              </a:endParaRPr>
            </a:p>
          </p:txBody>
        </p:sp>
      </p:grpSp>
      <p:pic>
        <p:nvPicPr>
          <p:cNvPr id="40" name="Graphic 39"/>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54759" y="-25451"/>
            <a:ext cx="727747" cy="442357"/>
          </a:xfrm>
          <a:prstGeom prst="rect">
            <a:avLst/>
          </a:prstGeom>
        </p:spPr>
      </p:pic>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1_Title Only">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228600" rtl="0" eaLnBrk="1" fontAlgn="auto" latinLnBrk="0" hangingPunct="1">
              <a:lnSpc>
                <a:spcPct val="100000"/>
              </a:lnSpc>
              <a:spcBef>
                <a:spcPts val="0"/>
              </a:spcBef>
              <a:spcAft>
                <a:spcPts val="0"/>
              </a:spcAft>
              <a:buClrTx/>
              <a:buSzTx/>
              <a:buFontTx/>
              <a:buNone/>
              <a:defRPr/>
            </a:pPr>
            <a:endParaRPr kumimoji="0" lang="en-GB" sz="700" b="0" i="0" u="none" strike="noStrike" kern="1200" cap="none" spc="0" normalizeH="0" baseline="0" noProof="0">
              <a:ln>
                <a:noFill/>
              </a:ln>
              <a:solidFill>
                <a:srgbClr val="9EA7B3"/>
              </a:solidFill>
              <a:effectLst/>
              <a:uLnTx/>
              <a:uFillTx/>
              <a:latin typeface="Invention"/>
              <a:ea typeface="+mn-ea"/>
              <a:cs typeface="+mn-cs"/>
            </a:endParaRPr>
          </a:p>
        </p:txBody>
      </p:sp>
      <p:sp>
        <p:nvSpPr>
          <p:cNvPr id="4" name="Footer Placeholder 3"/>
          <p:cNvSpPr>
            <a:spLocks noGrp="1"/>
          </p:cNvSpPr>
          <p:nvPr>
            <p:ph type="ftr" sz="quarter" idx="11"/>
          </p:nvPr>
        </p:nvSpPr>
        <p:spPr/>
        <p:txBody>
          <a:bodyPr/>
          <a:lstStyle/>
          <a:p>
            <a:pPr marL="0" marR="0" lvl="0" indent="0" algn="l" defTabSz="228600" rtl="0" eaLnBrk="1" fontAlgn="auto" latinLnBrk="0" hangingPunct="1">
              <a:lnSpc>
                <a:spcPct val="100000"/>
              </a:lnSpc>
              <a:spcBef>
                <a:spcPts val="0"/>
              </a:spcBef>
              <a:spcAft>
                <a:spcPts val="0"/>
              </a:spcAft>
              <a:buClrTx/>
              <a:buSzTx/>
              <a:buFontTx/>
              <a:buNone/>
              <a:defRPr/>
            </a:pPr>
            <a:r>
              <a:rPr kumimoji="0" lang="en-GB" sz="700" b="0" i="0" u="none" strike="noStrike" kern="1200" cap="all" spc="0" normalizeH="0" baseline="0" noProof="0">
                <a:ln>
                  <a:noFill/>
                </a:ln>
                <a:solidFill>
                  <a:srgbClr val="9EA7B3"/>
                </a:solidFill>
                <a:effectLst/>
                <a:uLnTx/>
                <a:uFillTx/>
                <a:latin typeface="Invention"/>
                <a:ea typeface="+mn-ea"/>
                <a:cs typeface="+mn-cs"/>
              </a:rPr>
              <a:t>For internal use only. Not to be shared outside the company.</a:t>
            </a:r>
            <a:endParaRPr kumimoji="0" lang="en-GB" sz="700" b="0" i="0" u="none" strike="noStrike" kern="1200" cap="all" spc="0" normalizeH="0" baseline="0" noProof="0">
              <a:ln>
                <a:noFill/>
              </a:ln>
              <a:solidFill>
                <a:srgbClr val="9EA7B3"/>
              </a:solidFill>
              <a:effectLst/>
              <a:uLnTx/>
              <a:uFillTx/>
              <a:latin typeface="Invention"/>
              <a:ea typeface="+mn-ea"/>
              <a:cs typeface="+mn-cs"/>
            </a:endParaRP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 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Slide" r:id="rId3" imgW="9525" imgH="9525" progId="TCLayout.ActiveDocument.1">
                  <p:embed/>
                </p:oleObj>
              </mc:Choice>
              <mc:Fallback>
                <p:oleObj name="think-cell Slide" r:id="rId3" imgW="9525" imgH="9525" progId="TCLayout.ActiveDocument.1">
                  <p:embed/>
                  <p:pic>
                    <p:nvPicPr>
                      <p:cNvPr id="0" name="Object 2" hidden="1"/>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14" name="Straight Connector 13"/>
          <p:cNvCxnSpPr/>
          <p:nvPr userDrawn="1"/>
        </p:nvCxnSpPr>
        <p:spPr>
          <a:xfrm>
            <a:off x="377825" y="1227932"/>
            <a:ext cx="11436350" cy="0"/>
          </a:xfrm>
          <a:prstGeom prst="line">
            <a:avLst/>
          </a:prstGeom>
          <a:noFill/>
          <a:ln w="31750" cap="flat" cmpd="sng" algn="ctr">
            <a:solidFill>
              <a:srgbClr val="00857C"/>
            </a:solidFill>
            <a:prstDash val="solid"/>
            <a:miter lim="800000"/>
          </a:ln>
          <a:effectLst/>
        </p:spPr>
      </p:cxnSp>
      <p:sp>
        <p:nvSpPr>
          <p:cNvPr id="8" name="Title 7"/>
          <p:cNvSpPr>
            <a:spLocks noGrp="1"/>
          </p:cNvSpPr>
          <p:nvPr>
            <p:ph type="title" hasCustomPrompt="1"/>
          </p:nvPr>
        </p:nvSpPr>
        <p:spPr>
          <a:xfrm>
            <a:off x="377825" y="377825"/>
            <a:ext cx="11436350" cy="850107"/>
          </a:xfrm>
        </p:spPr>
        <p:txBody>
          <a:bodyPr vert="horz"/>
          <a:lstStyle>
            <a:lvl1pPr>
              <a:defRPr>
                <a:latin typeface="+mj-lt"/>
                <a:ea typeface="+mj-ea"/>
                <a:cs typeface="+mj-cs"/>
                <a:sym typeface="Trebuchet MS" panose="020B0603020202020204" pitchFamily="34" charset="0"/>
              </a:defRPr>
            </a:lvl1pPr>
          </a:lstStyle>
          <a:p>
            <a:r>
              <a:rPr lang="en-US"/>
              <a:t>Click to add title</a:t>
            </a:r>
            <a:endParaRPr lang="en-US"/>
          </a:p>
        </p:txBody>
      </p:sp>
      <p:pic>
        <p:nvPicPr>
          <p:cNvPr id="15" name="Picture 14"/>
          <p:cNvPicPr>
            <a:picLocks noChangeAspect="1"/>
          </p:cNvPicPr>
          <p:nvPr userDrawn="1"/>
        </p:nvPicPr>
        <p:blipFill>
          <a:blip r:embed="rId5" cstate="email"/>
          <a:srcRect/>
          <a:stretch>
            <a:fillRect/>
          </a:stretch>
        </p:blipFill>
        <p:spPr>
          <a:xfrm>
            <a:off x="10821600" y="6477467"/>
            <a:ext cx="740666" cy="215799"/>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aphicFrame>
        <p:nvGraphicFramePr>
          <p:cNvPr id="5" name="对象 4"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幻灯片" r:id="rId3" imgW="12700" imgH="12700" progId="TCLayout.ActiveDocument.1">
                  <p:embed/>
                </p:oleObj>
              </mc:Choice>
              <mc:Fallback>
                <p:oleObj name="think-cell 幻灯片" r:id="rId3" imgW="12700" imgH="12700" progId="TCLayout.ActiveDocument.1">
                  <p:embed/>
                  <p:pic>
                    <p:nvPicPr>
                      <p:cNvPr id="0" name="对象 4"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矩形 3" hidden="1"/>
          <p:cNvSpPr/>
          <p:nvPr userDrawn="1">
            <p:custDataLst>
              <p:tags r:id="rId5"/>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pPr marL="0" lvl="0" indent="0" algn="l" eaLnBrk="1">
              <a:lnSpc>
                <a:spcPct val="90000"/>
              </a:lnSpc>
              <a:spcBef>
                <a:spcPct val="0"/>
              </a:spcBef>
              <a:spcAft>
                <a:spcPct val="0"/>
              </a:spcAft>
            </a:pPr>
            <a:endParaRPr lang="en-US" altLang="zh-CN" sz="1800" b="1" i="0" baseline="0" err="1">
              <a:latin typeface="Arial" panose="020B0604020202020204" pitchFamily="34" charset="0"/>
              <a:ea typeface="+mj-ea"/>
              <a:cs typeface="+mj-cs"/>
              <a:sym typeface="Arial" panose="020B0604020202020204" pitchFamily="34" charset="0"/>
            </a:endParaRPr>
          </a:p>
        </p:txBody>
      </p:sp>
      <p:sp>
        <p:nvSpPr>
          <p:cNvPr id="11" name="Slide Number Placeholder 5"/>
          <p:cNvSpPr txBox="1"/>
          <p:nvPr/>
        </p:nvSpPr>
        <p:spPr bwMode="white">
          <a:xfrm>
            <a:off x="11690003" y="6441186"/>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smtClean="0">
                <a:solidFill>
                  <a:schemeClr val="tx1"/>
                </a:solidFill>
              </a:rPr>
            </a:fld>
            <a:endParaRPr lang="en-US" sz="900">
              <a:solidFill>
                <a:schemeClr val="tx1"/>
              </a:solidFill>
            </a:endParaRPr>
          </a:p>
        </p:txBody>
      </p:sp>
      <p:sp>
        <p:nvSpPr>
          <p:cNvPr id="13" name="Title 1"/>
          <p:cNvSpPr>
            <a:spLocks noGrp="1"/>
          </p:cNvSpPr>
          <p:nvPr>
            <p:ph type="title" hasCustomPrompt="1"/>
          </p:nvPr>
        </p:nvSpPr>
        <p:spPr>
          <a:xfrm>
            <a:off x="384694" y="294468"/>
            <a:ext cx="11338560" cy="768263"/>
          </a:xfrm>
          <a:prstGeom prst="rect">
            <a:avLst/>
          </a:prstGeom>
        </p:spPr>
        <p:txBody>
          <a:bodyPr anchor="t" anchorCtr="0"/>
          <a:lstStyle>
            <a:lvl1pPr>
              <a:defRPr sz="1800" b="1">
                <a:solidFill>
                  <a:schemeClr val="dk2"/>
                </a:solidFill>
              </a:defRPr>
            </a:lvl1pPr>
          </a:lstStyle>
          <a:p>
            <a:r>
              <a:rPr lang="en-US"/>
              <a:t>Headlines Are 28pt Arial Bold Title Case</a:t>
            </a:r>
            <a:endParaRPr lang="en-US"/>
          </a:p>
        </p:txBody>
      </p:sp>
      <p:sp>
        <p:nvSpPr>
          <p:cNvPr id="7" name="Rectangle 6"/>
          <p:cNvSpPr/>
          <p:nvPr userDrawn="1"/>
        </p:nvSpPr>
        <p:spPr>
          <a:xfrm>
            <a:off x="175089" y="6268308"/>
            <a:ext cx="10055328" cy="481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5"/>
          <p:cNvSpPr>
            <a:spLocks noGrp="1"/>
          </p:cNvSpPr>
          <p:nvPr>
            <p:ph sz="quarter" idx="10"/>
          </p:nvPr>
        </p:nvSpPr>
        <p:spPr>
          <a:xfrm>
            <a:off x="384176" y="6352286"/>
            <a:ext cx="10470930" cy="397286"/>
          </a:xfrm>
          <a:prstGeom prst="rect">
            <a:avLst/>
          </a:prstGeom>
        </p:spPr>
        <p:txBody>
          <a:bodyPr/>
          <a:lstStyle>
            <a:lvl1pPr marL="0" indent="0">
              <a:spcBef>
                <a:spcPts val="0"/>
              </a:spcBef>
              <a:buNone/>
              <a:defRPr sz="800">
                <a:solidFill>
                  <a:srgbClr val="262626"/>
                </a:solidFill>
              </a:defRPr>
            </a:lvl1pPr>
            <a:lvl2pPr marL="457200" indent="0">
              <a:buNone/>
              <a:defRPr sz="800">
                <a:solidFill>
                  <a:srgbClr val="262626"/>
                </a:solidFill>
              </a:defRPr>
            </a:lvl2pPr>
            <a:lvl3pPr marL="914400" indent="0">
              <a:buNone/>
              <a:defRPr sz="800">
                <a:solidFill>
                  <a:srgbClr val="262626"/>
                </a:solidFill>
              </a:defRPr>
            </a:lvl3pPr>
            <a:lvl4pPr marL="1371600" indent="0">
              <a:buNone/>
              <a:defRPr sz="800">
                <a:solidFill>
                  <a:srgbClr val="262626"/>
                </a:solidFill>
              </a:defRPr>
            </a:lvl4pPr>
            <a:lvl5pPr marL="1828800" indent="0">
              <a:buNone/>
              <a:defRPr sz="800">
                <a:solidFill>
                  <a:srgbClr val="262626"/>
                </a:solidFill>
              </a:defRPr>
            </a:lvl5pPr>
          </a:lstStyle>
          <a:p>
            <a:pPr lvl="0"/>
            <a:r>
              <a:rPr lang="en-US"/>
              <a:t>Click to edit Master text styles</a:t>
            </a:r>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stretch>
            <a:fillRect/>
          </a:stretch>
        </p:blipFill>
        <p:spPr>
          <a:xfrm>
            <a:off x="0" y="0"/>
            <a:ext cx="12192000" cy="6858000"/>
          </a:xfrm>
          <a:prstGeom prst="rect">
            <a:avLst/>
          </a:prstGeom>
        </p:spPr>
      </p:pic>
      <p:sp>
        <p:nvSpPr>
          <p:cNvPr id="2" name="标题 1"/>
          <p:cNvSpPr>
            <a:spLocks noGrp="1"/>
          </p:cNvSpPr>
          <p:nvPr>
            <p:ph type="ctrTitle"/>
          </p:nvPr>
        </p:nvSpPr>
        <p:spPr>
          <a:xfrm>
            <a:off x="1212112" y="1122363"/>
            <a:ext cx="9803218" cy="2387600"/>
          </a:xfrm>
        </p:spPr>
        <p:txBody>
          <a:bodyPr anchor="ctr"/>
          <a:lstStyle>
            <a:lvl1pPr algn="ctr">
              <a:defRPr sz="6000">
                <a:solidFill>
                  <a:srgbClr val="027373"/>
                </a:solidFill>
              </a:defRPr>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524000" y="3602038"/>
            <a:ext cx="9144000" cy="1655762"/>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10" name="标题 1"/>
          <p:cNvSpPr>
            <a:spLocks noGrp="1"/>
          </p:cNvSpPr>
          <p:nvPr>
            <p:ph type="ctrTitle"/>
          </p:nvPr>
        </p:nvSpPr>
        <p:spPr>
          <a:xfrm>
            <a:off x="542528" y="231781"/>
            <a:ext cx="11106943" cy="452432"/>
          </a:xfrm>
        </p:spPr>
        <p:txBody>
          <a:bodyPr anchor="ctr" anchorCtr="0">
            <a:noAutofit/>
          </a:bodyPr>
          <a:lstStyle>
            <a:lvl1pPr algn="l">
              <a:lnSpc>
                <a:spcPct val="100000"/>
              </a:lnSpc>
              <a:defRPr sz="2800" b="1">
                <a:latin typeface="Arial" panose="020B0604020202020204" pitchFamily="34" charset="0"/>
                <a:ea typeface="+mn-ea"/>
                <a:cs typeface="Arial" panose="020B0604020202020204" pitchFamily="34" charset="0"/>
              </a:defRPr>
            </a:lvl1pPr>
          </a:lstStyle>
          <a:p>
            <a:r>
              <a:rPr lang="zh-CN" altLang="en-US" dirty="0"/>
              <a:t>单击此处编辑母版标题样式</a:t>
            </a:r>
            <a:endParaRPr lang="zh-CN" altLang="en-US" dirty="0"/>
          </a:p>
        </p:txBody>
      </p:sp>
      <p:sp>
        <p:nvSpPr>
          <p:cNvPr id="17" name="内容占位符 16"/>
          <p:cNvSpPr>
            <a:spLocks noGrp="1"/>
          </p:cNvSpPr>
          <p:nvPr>
            <p:ph sz="quarter" idx="10" hasCustomPrompt="1"/>
          </p:nvPr>
        </p:nvSpPr>
        <p:spPr>
          <a:xfrm>
            <a:off x="446088" y="6237288"/>
            <a:ext cx="9231312" cy="230832"/>
          </a:xfrm>
        </p:spPr>
        <p:txBody>
          <a:bodyPr>
            <a:spAutoFit/>
          </a:bodyPr>
          <a:lstStyle>
            <a:lvl1pPr marL="107950" indent="-107950">
              <a:lnSpc>
                <a:spcPct val="100000"/>
              </a:lnSpc>
              <a:spcBef>
                <a:spcPts val="0"/>
              </a:spcBef>
              <a:buFont typeface="+mj-lt"/>
              <a:buAutoNum type="arabicPeriod"/>
              <a:defRPr sz="900">
                <a:latin typeface="Arial" panose="020B0604020202020204" pitchFamily="34" charset="0"/>
                <a:ea typeface="+mn-ea"/>
                <a:cs typeface="Arial" panose="020B0604020202020204" pitchFamily="34" charset="0"/>
              </a:defRPr>
            </a:lvl1pPr>
            <a:lvl2pPr marL="457200" indent="0">
              <a:buNone/>
              <a:defRPr/>
            </a:lvl2pPr>
          </a:lstStyle>
          <a:p>
            <a:pPr lvl="0"/>
            <a:r>
              <a:rPr lang="zh-CN" altLang="en-US" dirty="0"/>
              <a:t>单击此处编辑母版文本样</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main">
    <p:spTree>
      <p:nvGrpSpPr>
        <p:cNvPr id="1" name=""/>
        <p:cNvGrpSpPr/>
        <p:nvPr/>
      </p:nvGrpSpPr>
      <p:grpSpPr>
        <a:xfrm>
          <a:off x="0" y="0"/>
          <a:ext cx="0" cy="0"/>
          <a:chOff x="0" y="0"/>
          <a:chExt cx="0" cy="0"/>
        </a:xfrm>
      </p:grpSpPr>
      <p:sp>
        <p:nvSpPr>
          <p:cNvPr id="2" name="标题 1"/>
          <p:cNvSpPr>
            <a:spLocks noGrp="1"/>
          </p:cNvSpPr>
          <p:nvPr>
            <p:ph type="title"/>
          </p:nvPr>
        </p:nvSpPr>
        <p:spPr>
          <a:xfrm>
            <a:off x="838200" y="120198"/>
            <a:ext cx="11163300" cy="749300"/>
          </a:xfrm>
        </p:spPr>
        <p:txBody>
          <a:bodyPr vert="horz" lIns="91440" tIns="45720" rIns="91440" bIns="45720" rtlCol="0" anchor="ctr">
            <a:normAutofit/>
          </a:bodyPr>
          <a:lstStyle>
            <a:lvl1pPr>
              <a:defRPr lang="zh-CN" altLang="en-US" sz="2800" b="1" dirty="0"/>
            </a:lvl1pPr>
          </a:lstStyle>
          <a:p>
            <a:pPr lvl="0"/>
            <a:r>
              <a:rPr lang="zh-CN" altLang="en-US" dirty="0"/>
              <a:t>单击此处编辑母版标题样式</a:t>
            </a:r>
            <a:endParaRPr lang="zh-CN" altLang="en-US" dirty="0"/>
          </a:p>
        </p:txBody>
      </p:sp>
      <p:grpSp>
        <p:nvGrpSpPr>
          <p:cNvPr id="5" name="组合 4"/>
          <p:cNvGrpSpPr/>
          <p:nvPr userDrawn="1"/>
        </p:nvGrpSpPr>
        <p:grpSpPr>
          <a:xfrm rot="5400000">
            <a:off x="522515" y="369725"/>
            <a:ext cx="145143" cy="250246"/>
            <a:chOff x="493486" y="-1939409"/>
            <a:chExt cx="145143" cy="250246"/>
          </a:xfrm>
        </p:grpSpPr>
        <p:sp>
          <p:nvSpPr>
            <p:cNvPr id="3" name="等腰三角形 2"/>
            <p:cNvSpPr/>
            <p:nvPr userDrawn="1"/>
          </p:nvSpPr>
          <p:spPr>
            <a:xfrm>
              <a:off x="493486" y="-1814286"/>
              <a:ext cx="145143" cy="12512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等腰三角形 3"/>
            <p:cNvSpPr/>
            <p:nvPr userDrawn="1"/>
          </p:nvSpPr>
          <p:spPr>
            <a:xfrm>
              <a:off x="493486" y="-1939409"/>
              <a:ext cx="145143" cy="125123"/>
            </a:xfrm>
            <a:prstGeom prst="triangle">
              <a:avLst/>
            </a:prstGeom>
            <a:solidFill>
              <a:srgbClr val="0085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占位符 11"/>
          <p:cNvSpPr>
            <a:spLocks noGrp="1"/>
          </p:cNvSpPr>
          <p:nvPr>
            <p:ph type="body" sz="quarter" idx="11"/>
          </p:nvPr>
        </p:nvSpPr>
        <p:spPr>
          <a:xfrm>
            <a:off x="839788" y="5867400"/>
            <a:ext cx="11047412" cy="241384"/>
          </a:xfrm>
        </p:spPr>
        <p:txBody>
          <a:bodyPr lIns="36000" tIns="36000" rIns="36000" bIns="36000" anchor="ctr">
            <a:noAutofit/>
          </a:bodyPr>
          <a:lstStyle>
            <a:lvl1pPr marL="0" indent="0">
              <a:lnSpc>
                <a:spcPct val="100000"/>
              </a:lnSpc>
              <a:spcBef>
                <a:spcPts val="0"/>
              </a:spcBef>
              <a:buNone/>
              <a:defRPr sz="1000">
                <a:solidFill>
                  <a:schemeClr val="tx1"/>
                </a:solidFill>
              </a:defRPr>
            </a:lvl1pPr>
            <a:lvl2pPr>
              <a:defRPr sz="10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endParaRPr lang="zh-CN" altLang="en-US" dirty="0"/>
          </a:p>
        </p:txBody>
      </p:sp>
      <p:sp>
        <p:nvSpPr>
          <p:cNvPr id="9" name="内容占位符 6"/>
          <p:cNvSpPr>
            <a:spLocks noGrp="1"/>
          </p:cNvSpPr>
          <p:nvPr>
            <p:ph sz="quarter" idx="10"/>
          </p:nvPr>
        </p:nvSpPr>
        <p:spPr>
          <a:xfrm>
            <a:off x="2222499" y="6140448"/>
            <a:ext cx="9296401" cy="438151"/>
          </a:xfrm>
        </p:spPr>
        <p:txBody>
          <a:bodyPr>
            <a:noAutofit/>
          </a:bodyPr>
          <a:lstStyle>
            <a:lvl1pPr>
              <a:lnSpc>
                <a:spcPct val="100000"/>
              </a:lnSpc>
              <a:spcBef>
                <a:spcPts val="0"/>
              </a:spcBef>
              <a:buFont typeface="+mj-lt"/>
              <a:buAutoNum type="arabicPeriod"/>
              <a:defRPr sz="800">
                <a:solidFill>
                  <a:schemeClr val="tx1">
                    <a:lumMod val="75000"/>
                    <a:lumOff val="25000"/>
                  </a:schemeClr>
                </a:solidFill>
              </a:defRPr>
            </a:lvl1pPr>
            <a:lvl2pPr marL="457200" indent="0">
              <a:buNone/>
              <a:defRPr/>
            </a:lvl2pPr>
          </a:lstStyle>
          <a:p>
            <a:pPr lvl="0"/>
            <a:r>
              <a:rPr lang="zh-CN" altLang="en-US" dirty="0"/>
              <a:t>单击此处编辑母版文本样式</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W - P - Blank">
    <p:bg>
      <p:bgPr>
        <a:noFill/>
        <a:effectLst/>
      </p:bgPr>
    </p:bg>
    <p:spTree>
      <p:nvGrpSpPr>
        <p:cNvPr id="1" name=""/>
        <p:cNvGrpSpPr/>
        <p:nvPr/>
      </p:nvGrpSpPr>
      <p:grpSpPr>
        <a:xfrm>
          <a:off x="0" y="0"/>
          <a:ext cx="0" cy="0"/>
          <a:chOff x="0" y="0"/>
          <a:chExt cx="0" cy="0"/>
        </a:xfrm>
      </p:grpSpPr>
      <p:sp>
        <p:nvSpPr>
          <p:cNvPr id="7" name="TextBox 6"/>
          <p:cNvSpPr txBox="1"/>
          <p:nvPr userDrawn="1">
            <p:custDataLst>
              <p:tags r:id="rId2"/>
            </p:custDataLst>
          </p:nvPr>
        </p:nvSpPr>
        <p:spPr>
          <a:xfrm>
            <a:off x="11169650" y="6423025"/>
            <a:ext cx="379413" cy="112713"/>
          </a:xfrm>
          <a:prstGeom prst="rect">
            <a:avLst/>
          </a:prstGeom>
        </p:spPr>
        <p:txBody>
          <a:bodyPr vert="horz" lIns="0" tIns="0" rIns="0" bIns="0" rtlCol="0" anchor="t" anchorCtr="0">
            <a:noAutofit/>
          </a:bodyPr>
          <a:lstStyle>
            <a:lvl1pPr indent="0" algn="r" defTabSz="914400">
              <a:spcBef>
                <a:spcPts val="0"/>
              </a:spcBef>
              <a:spcAft>
                <a:spcPts val="400"/>
              </a:spcAft>
              <a:buClr>
                <a:schemeClr val="tx2"/>
              </a:buClr>
              <a:buSzPct val="115000"/>
              <a:buFont typeface="Arial" panose="020B0604020202020204" pitchFamily="34" charset="0"/>
              <a:buNone/>
              <a:defRPr sz="800">
                <a:latin typeface="Segoe UI Semibold" panose="020B0702040204020203" pitchFamily="34" charset="0"/>
                <a:cs typeface="Arial" panose="020B0604020202020204" pitchFamily="34" charset="0"/>
              </a:defRPr>
            </a:lvl1pPr>
            <a:lvl2pPr marL="234950" indent="-114300"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2pPr>
            <a:lvl3pPr marL="349250" indent="-114300" defTabSz="914400">
              <a:spcBef>
                <a:spcPts val="0"/>
              </a:spcBef>
              <a:spcAft>
                <a:spcPts val="400"/>
              </a:spcAft>
              <a:buClr>
                <a:schemeClr val="tx2"/>
              </a:buClr>
              <a:buFont typeface="Courier New" panose="02070309020205020404" pitchFamily="49" charset="0"/>
              <a:buChar char="o"/>
              <a:defRPr sz="800" baseline="0">
                <a:latin typeface="Segoe UI Semibold" panose="020B0702040204020203" pitchFamily="34" charset="0"/>
                <a:cs typeface="Arial" panose="020B0604020202020204" pitchFamily="34" charset="0"/>
              </a:defRPr>
            </a:lvl3pPr>
            <a:lvl4pPr marL="455930" indent="-111125"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4pPr>
            <a:lvl5pPr marL="568325" indent="0" defTabSz="1019175">
              <a:spcBef>
                <a:spcPts val="0"/>
              </a:spcBef>
              <a:spcAft>
                <a:spcPts val="400"/>
              </a:spcAft>
              <a:buClr>
                <a:schemeClr val="tx2"/>
              </a:buClr>
              <a:buSzPct val="115000"/>
              <a:buFont typeface="Arial" panose="020B0604020202020204" pitchFamily="34" charset="0"/>
              <a:buNone/>
              <a:defRPr sz="800">
                <a:latin typeface="Arial" panose="020B0604020202020204" pitchFamily="34" charset="0"/>
                <a:cs typeface="Arial" panose="020B0604020202020204" pitchFamily="34" charset="0"/>
              </a:defRPr>
            </a:lvl5pPr>
            <a:lvl6pPr marL="558800" indent="-101600" defTabSz="914400">
              <a:spcBef>
                <a:spcPct val="20000"/>
              </a:spcBef>
              <a:buFont typeface="Arial" panose="020B0604020202020204" pitchFamily="34" charset="0"/>
              <a:buChar char="–"/>
              <a:defRPr sz="800"/>
            </a:lvl6pPr>
            <a:lvl7pPr marL="2971165" indent="-228600" defTabSz="914400">
              <a:spcBef>
                <a:spcPct val="20000"/>
              </a:spcBef>
              <a:buFont typeface="Arial" panose="020B0604020202020204" pitchFamily="34" charset="0"/>
              <a:buChar char="•"/>
            </a:lvl7pPr>
            <a:lvl8pPr marL="3428365" indent="-228600" defTabSz="914400">
              <a:spcBef>
                <a:spcPct val="20000"/>
              </a:spcBef>
              <a:buFont typeface="Arial" panose="020B0604020202020204" pitchFamily="34" charset="0"/>
              <a:buChar char="•"/>
            </a:lvl8pPr>
            <a:lvl9pPr marL="3885565" indent="-228600" defTabSz="914400">
              <a:spcBef>
                <a:spcPct val="20000"/>
              </a:spcBef>
              <a:buFont typeface="Arial" panose="020B0604020202020204" pitchFamily="34" charset="0"/>
              <a:buChar char="•"/>
            </a:lvl9pPr>
          </a:lstStyle>
          <a:p>
            <a:pPr lvl="0" fontAlgn="auto"/>
            <a:fld id="{3F2F667F-5B3C-4CD2-BC7F-A65273AAF06E}" type="slidenum">
              <a:rPr lang="en-US" sz="970" strike="noStrike" noProof="1" smtClean="0">
                <a:latin typeface="Segoe UI Semibold" panose="020B0702040204020203" pitchFamily="34" charset="0"/>
                <a:ea typeface="+mn-ea"/>
                <a:cs typeface="Arial" panose="020B0604020202020204" pitchFamily="34" charset="0"/>
              </a:rPr>
            </a:fld>
            <a:endParaRPr lang="en-US" sz="970" strike="noStrike" noProof="1"/>
          </a:p>
        </p:txBody>
      </p:sp>
      <p:sp>
        <p:nvSpPr>
          <p:cNvPr id="9" name="Slide - Section Title"/>
          <p:cNvSpPr>
            <a:spLocks noGrp="1"/>
          </p:cNvSpPr>
          <p:nvPr>
            <p:ph sz="quarter" idx="34" hasCustomPrompt="1"/>
          </p:nvPr>
        </p:nvSpPr>
        <p:spPr>
          <a:xfrm>
            <a:off x="8118885" y="6422452"/>
            <a:ext cx="3025929" cy="108629"/>
          </a:xfrm>
          <a:prstGeom prst="rect">
            <a:avLst/>
          </a:prstGeom>
        </p:spPr>
        <p:txBody>
          <a:bodyPr tIns="0" bIns="0" anchor="t" anchorCtr="0">
            <a:spAutoFit/>
          </a:bodyPr>
          <a:lstStyle>
            <a:lvl1pPr marL="0" indent="0" algn="r">
              <a:buNone/>
              <a:defRPr sz="725" cap="all" baseline="0">
                <a:solidFill>
                  <a:schemeClr val="tx1"/>
                </a:solidFill>
              </a:defRPr>
            </a:lvl1pPr>
            <a:lvl5pPr>
              <a:defRPr/>
            </a:lvl5pPr>
          </a:lstStyle>
          <a:p>
            <a:pPr lvl="0" fontAlgn="auto"/>
            <a:r>
              <a:rPr lang="en-US" sz="725" strike="noStrike" noProof="1"/>
              <a:t>SECTION TITLE</a:t>
            </a:r>
            <a:endParaRPr lang="en-US" strike="noStrike" noProof="1"/>
          </a:p>
        </p:txBody>
      </p:sp>
      <p:sp>
        <p:nvSpPr>
          <p:cNvPr id="10" name="Slide - Sub-Title"/>
          <p:cNvSpPr>
            <a:spLocks noGrp="1"/>
          </p:cNvSpPr>
          <p:nvPr>
            <p:ph type="body" sz="quarter" idx="11" hasCustomPrompt="1"/>
          </p:nvPr>
        </p:nvSpPr>
        <p:spPr>
          <a:xfrm>
            <a:off x="665806" y="810707"/>
            <a:ext cx="10860771" cy="282394"/>
          </a:xfrm>
          <a:prstGeom prst="rect">
            <a:avLst/>
          </a:prstGeom>
        </p:spPr>
        <p:txBody>
          <a:bodyPr vert="horz" lIns="0" tIns="0" rIns="45720" bIns="0" rtlCol="0">
            <a:noAutofit/>
          </a:bodyPr>
          <a:lstStyle>
            <a:lvl1pPr marL="0" indent="0">
              <a:spcAft>
                <a:spcPts val="0"/>
              </a:spcAft>
              <a:buNone/>
              <a:defRPr lang="en-US" sz="1800" b="1" dirty="0">
                <a:solidFill>
                  <a:schemeClr val="tx2"/>
                </a:solidFill>
              </a:defRPr>
            </a:lvl1pPr>
          </a:lstStyle>
          <a:p>
            <a:pPr lvl="0" fontAlgn="auto"/>
            <a:r>
              <a:rPr lang="en-US" strike="noStrike" noProof="1"/>
              <a:t>Slide Sub-Title</a:t>
            </a:r>
            <a:endParaRPr lang="en-US" strike="noStrike" noProof="1"/>
          </a:p>
        </p:txBody>
      </p:sp>
      <p:sp>
        <p:nvSpPr>
          <p:cNvPr id="11" name="Slide - Title"/>
          <p:cNvSpPr>
            <a:spLocks noGrp="1"/>
          </p:cNvSpPr>
          <p:nvPr>
            <p:ph type="title" hasCustomPrompt="1"/>
          </p:nvPr>
        </p:nvSpPr>
        <p:spPr>
          <a:xfrm>
            <a:off x="665041" y="316685"/>
            <a:ext cx="10862310" cy="338873"/>
          </a:xfrm>
          <a:prstGeom prst="rect">
            <a:avLst/>
          </a:prstGeom>
        </p:spPr>
        <p:txBody>
          <a:bodyPr vert="horz" lIns="0" tIns="45720" rIns="45720" bIns="0" rtlCol="0" anchor="t" anchorCtr="0">
            <a:normAutofit/>
          </a:bodyPr>
          <a:lstStyle/>
          <a:p>
            <a:pPr fontAlgn="auto"/>
            <a:r>
              <a:rPr lang="en-US" strike="noStrike" noProof="1"/>
              <a:t>Slide Title</a:t>
            </a:r>
            <a:endParaRPr lang="en-US" strike="noStrike" noProof="1"/>
          </a:p>
        </p:txBody>
      </p:sp>
      <p:sp>
        <p:nvSpPr>
          <p:cNvPr id="21" name="Slide - Footnote"/>
          <p:cNvSpPr>
            <a:spLocks noGrp="1"/>
          </p:cNvSpPr>
          <p:nvPr>
            <p:ph type="ftr" sz="quarter" idx="3"/>
          </p:nvPr>
        </p:nvSpPr>
        <p:spPr>
          <a:xfrm>
            <a:off x="671513" y="6124575"/>
            <a:ext cx="10856913" cy="227013"/>
          </a:xfrm>
          <a:prstGeom prst="rect">
            <a:avLst/>
          </a:prstGeom>
          <a:noFill/>
        </p:spPr>
        <p:txBody>
          <a:bodyPr wrap="square" lIns="0" anchor="b" anchorCtr="0">
            <a:spAutoFit/>
          </a:bodyPr>
          <a:lstStyle>
            <a:lvl1pPr>
              <a:lnSpc>
                <a:spcPct val="90000"/>
              </a:lnSpc>
              <a:defRPr sz="545" b="0">
                <a:solidFill>
                  <a:schemeClr val="tx1"/>
                </a:solidFill>
                <a:latin typeface="微软雅黑" panose="020B0503020204020204" charset="-122"/>
              </a:defRPr>
            </a:lvl1pPr>
          </a:lstStyle>
          <a:p>
            <a:pPr fontAlgn="auto"/>
            <a:r>
              <a:rPr lang="en-US" sz="545" b="1" strike="noStrike" noProof="1">
                <a:latin typeface="微软雅黑" panose="020B0503020204020204" charset="-122"/>
                <a:ea typeface="+mn-ea"/>
                <a:cs typeface="+mn-cs"/>
              </a:rPr>
              <a:t>Notes:</a:t>
            </a:r>
            <a:endParaRPr lang="en-US" b="1" strike="noStrike" noProof="1"/>
          </a:p>
          <a:p>
            <a:pPr marL="114300" indent="-114300" fontAlgn="auto">
              <a:buFont typeface="+mj-lt"/>
              <a:buAutoNum type="arabicPeriod"/>
            </a:pPr>
            <a:endParaRPr lang="en-US" strike="noStrike" noProof="1"/>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AV - Table of Contents">
    <p:bg>
      <p:bgPr>
        <a:noFill/>
        <a:effectLst/>
      </p:bgPr>
    </p:bg>
    <p:spTree>
      <p:nvGrpSpPr>
        <p:cNvPr id="1" name=""/>
        <p:cNvGrpSpPr/>
        <p:nvPr/>
      </p:nvGrpSpPr>
      <p:grpSpPr>
        <a:xfrm>
          <a:off x="0" y="0"/>
          <a:ext cx="0" cy="0"/>
          <a:chOff x="0" y="0"/>
          <a:chExt cx="0" cy="0"/>
        </a:xfrm>
      </p:grpSpPr>
      <p:sp>
        <p:nvSpPr>
          <p:cNvPr id="8" name="TextBox 7"/>
          <p:cNvSpPr txBox="1"/>
          <p:nvPr userDrawn="1">
            <p:custDataLst>
              <p:tags r:id="rId2"/>
            </p:custDataLst>
          </p:nvPr>
        </p:nvSpPr>
        <p:spPr>
          <a:xfrm>
            <a:off x="11169650" y="6423025"/>
            <a:ext cx="379413" cy="112713"/>
          </a:xfrm>
          <a:prstGeom prst="rect">
            <a:avLst/>
          </a:prstGeom>
        </p:spPr>
        <p:txBody>
          <a:bodyPr vert="horz" lIns="0" tIns="0" rIns="0" bIns="0" rtlCol="0" anchor="t" anchorCtr="0">
            <a:noAutofit/>
          </a:bodyPr>
          <a:lstStyle>
            <a:lvl1pPr indent="0" algn="r" defTabSz="914400">
              <a:spcBef>
                <a:spcPts val="0"/>
              </a:spcBef>
              <a:spcAft>
                <a:spcPts val="400"/>
              </a:spcAft>
              <a:buClr>
                <a:schemeClr val="tx2"/>
              </a:buClr>
              <a:buSzPct val="115000"/>
              <a:buFont typeface="Arial" panose="020B0604020202020204" pitchFamily="34" charset="0"/>
              <a:buNone/>
              <a:defRPr sz="800">
                <a:latin typeface="Segoe UI Semibold" panose="020B0702040204020203" pitchFamily="34" charset="0"/>
                <a:cs typeface="Arial" panose="020B0604020202020204" pitchFamily="34" charset="0"/>
              </a:defRPr>
            </a:lvl1pPr>
            <a:lvl2pPr marL="234950" indent="-114300"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2pPr>
            <a:lvl3pPr marL="349250" indent="-114300" defTabSz="914400">
              <a:spcBef>
                <a:spcPts val="0"/>
              </a:spcBef>
              <a:spcAft>
                <a:spcPts val="400"/>
              </a:spcAft>
              <a:buClr>
                <a:schemeClr val="tx2"/>
              </a:buClr>
              <a:buFont typeface="Courier New" panose="02070309020205020404" pitchFamily="49" charset="0"/>
              <a:buChar char="o"/>
              <a:defRPr sz="800" baseline="0">
                <a:latin typeface="Segoe UI Semibold" panose="020B0702040204020203" pitchFamily="34" charset="0"/>
                <a:cs typeface="Arial" panose="020B0604020202020204" pitchFamily="34" charset="0"/>
              </a:defRPr>
            </a:lvl3pPr>
            <a:lvl4pPr marL="455930" indent="-111125"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4pPr>
            <a:lvl5pPr marL="568325" indent="0" defTabSz="1019175">
              <a:spcBef>
                <a:spcPts val="0"/>
              </a:spcBef>
              <a:spcAft>
                <a:spcPts val="400"/>
              </a:spcAft>
              <a:buClr>
                <a:schemeClr val="tx2"/>
              </a:buClr>
              <a:buSzPct val="115000"/>
              <a:buFont typeface="Arial" panose="020B0604020202020204" pitchFamily="34" charset="0"/>
              <a:buNone/>
              <a:defRPr sz="800">
                <a:latin typeface="Arial" panose="020B0604020202020204" pitchFamily="34" charset="0"/>
                <a:cs typeface="Arial" panose="020B0604020202020204" pitchFamily="34" charset="0"/>
              </a:defRPr>
            </a:lvl5pPr>
            <a:lvl6pPr marL="558800" indent="-101600" defTabSz="914400">
              <a:spcBef>
                <a:spcPct val="20000"/>
              </a:spcBef>
              <a:buFont typeface="Arial" panose="020B0604020202020204" pitchFamily="34" charset="0"/>
              <a:buChar char="–"/>
              <a:defRPr sz="800"/>
            </a:lvl6pPr>
            <a:lvl7pPr marL="2971165" indent="-228600" defTabSz="914400">
              <a:spcBef>
                <a:spcPct val="20000"/>
              </a:spcBef>
              <a:buFont typeface="Arial" panose="020B0604020202020204" pitchFamily="34" charset="0"/>
              <a:buChar char="•"/>
            </a:lvl7pPr>
            <a:lvl8pPr marL="3428365" indent="-228600" defTabSz="914400">
              <a:spcBef>
                <a:spcPct val="20000"/>
              </a:spcBef>
              <a:buFont typeface="Arial" panose="020B0604020202020204" pitchFamily="34" charset="0"/>
              <a:buChar char="•"/>
            </a:lvl8pPr>
            <a:lvl9pPr marL="3885565" indent="-228600" defTabSz="914400">
              <a:spcBef>
                <a:spcPct val="20000"/>
              </a:spcBef>
              <a:buFont typeface="Arial" panose="020B0604020202020204" pitchFamily="34" charset="0"/>
              <a:buChar char="•"/>
            </a:lvl9pPr>
          </a:lstStyle>
          <a:p>
            <a:pPr lvl="0" fontAlgn="auto"/>
            <a:fld id="{3F2F667F-5B3C-4CD2-BC7F-A65273AAF06E}" type="slidenum">
              <a:rPr lang="en-US" sz="970" strike="noStrike" noProof="1" smtClean="0">
                <a:latin typeface="Segoe UI Semibold" panose="020B0702040204020203" pitchFamily="34" charset="0"/>
                <a:ea typeface="+mn-ea"/>
                <a:cs typeface="Arial" panose="020B0604020202020204" pitchFamily="34" charset="0"/>
              </a:rPr>
            </a:fld>
            <a:endParaRPr lang="en-US" sz="970" strike="noStrike" noProof="1"/>
          </a:p>
        </p:txBody>
      </p:sp>
      <p:sp>
        <p:nvSpPr>
          <p:cNvPr id="6" name="Table of Contents - Table"/>
          <p:cNvSpPr>
            <a:spLocks noGrp="1"/>
          </p:cNvSpPr>
          <p:nvPr>
            <p:ph type="tbl" sz="quarter" idx="10" hasCustomPrompt="1"/>
          </p:nvPr>
        </p:nvSpPr>
        <p:spPr>
          <a:xfrm>
            <a:off x="665039" y="1622498"/>
            <a:ext cx="10851226" cy="4356940"/>
          </a:xfrm>
        </p:spPr>
        <p:txBody>
          <a:bodyPr/>
          <a:lstStyle>
            <a:lvl1pPr>
              <a:defRPr/>
            </a:lvl1pPr>
          </a:lstStyle>
          <a:p>
            <a:pPr fontAlgn="auto"/>
            <a:r>
              <a:rPr lang="en-US" sz="725" strike="noStrike" noProof="1"/>
              <a:t>Click icon to add table</a:t>
            </a:r>
            <a:endParaRPr lang="en-US" strike="noStrike" noProof="1"/>
          </a:p>
        </p:txBody>
      </p:sp>
      <p:sp>
        <p:nvSpPr>
          <p:cNvPr id="5" name="Slide - Title"/>
          <p:cNvSpPr>
            <a:spLocks noGrp="1"/>
          </p:cNvSpPr>
          <p:nvPr>
            <p:ph type="title" hasCustomPrompt="1"/>
          </p:nvPr>
        </p:nvSpPr>
        <p:spPr>
          <a:xfrm>
            <a:off x="665041" y="782636"/>
            <a:ext cx="10862310" cy="338873"/>
          </a:xfrm>
          <a:prstGeom prst="rect">
            <a:avLst/>
          </a:prstGeom>
        </p:spPr>
        <p:txBody>
          <a:bodyPr vert="horz" lIns="0" tIns="45720" rIns="45720" bIns="0" rtlCol="0" anchor="t" anchorCtr="0">
            <a:normAutofit/>
          </a:bodyPr>
          <a:lstStyle>
            <a:lvl1pPr>
              <a:defRPr/>
            </a:lvl1pPr>
          </a:lstStyle>
          <a:p>
            <a:pPr fontAlgn="auto"/>
            <a:r>
              <a:rPr lang="en-US" strike="noStrike" noProof="1"/>
              <a:t>Slide Title</a:t>
            </a:r>
            <a:endParaRPr lang="en-US" strike="noStrike" noProof="1"/>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showMasterSp="0" userDrawn="1">
  <p:cSld name="NAV - Section Divider">
    <p:bg>
      <p:bgPr>
        <a:noFill/>
        <a:effectLst/>
      </p:bgPr>
    </p:bg>
    <p:spTree>
      <p:nvGrpSpPr>
        <p:cNvPr id="1" name=""/>
        <p:cNvGrpSpPr/>
        <p:nvPr/>
      </p:nvGrpSpPr>
      <p:grpSpPr>
        <a:xfrm>
          <a:off x="0" y="0"/>
          <a:ext cx="0" cy="0"/>
          <a:chOff x="0" y="0"/>
          <a:chExt cx="0" cy="0"/>
        </a:xfrm>
      </p:grpSpPr>
      <p:sp>
        <p:nvSpPr>
          <p:cNvPr id="12" name="Presentation - Draft Watermark" hidden="1"/>
          <p:cNvSpPr txBox="1"/>
          <p:nvPr userDrawn="1"/>
        </p:nvSpPr>
        <p:spPr>
          <a:xfrm>
            <a:off x="10529888" y="927100"/>
            <a:ext cx="996950" cy="244475"/>
          </a:xfrm>
          <a:prstGeom prst="rect">
            <a:avLst/>
          </a:prstGeom>
          <a:noFill/>
        </p:spPr>
        <p:txBody>
          <a:bodyPr wrap="square" lIns="0" tIns="0" rIns="0" bIns="0" rtlCol="0" anchor="ctr" anchorCtr="0">
            <a:normAutofit fontScale="85000" lnSpcReduction="20000"/>
          </a:bodyPr>
          <a:lstStyle/>
          <a:p>
            <a:pPr algn="r" fontAlgn="auto"/>
            <a:r>
              <a:rPr lang="en-US" sz="2180" b="1" strike="noStrike" spc="0" noProof="1">
                <a:solidFill>
                  <a:srgbClr val="FF0000"/>
                </a:solidFill>
                <a:latin typeface="微软雅黑" panose="020B0503020204020204" charset="-122"/>
                <a:ea typeface="+mn-ea"/>
                <a:cs typeface="+mn-cs"/>
              </a:rPr>
              <a:t>DRAFT</a:t>
            </a:r>
            <a:endParaRPr lang="en-US" sz="2180" b="1" strike="noStrike" spc="0" noProof="1">
              <a:solidFill>
                <a:srgbClr val="FF0000"/>
              </a:solidFill>
              <a:latin typeface="微软雅黑" panose="020B0503020204020204" charset="-122"/>
            </a:endParaRPr>
          </a:p>
        </p:txBody>
      </p:sp>
      <p:sp>
        <p:nvSpPr>
          <p:cNvPr id="13" name="Presentation - Disclaimers" hidden="1"/>
          <p:cNvSpPr>
            <a:spLocks noChangeArrowheads="1"/>
          </p:cNvSpPr>
          <p:nvPr userDrawn="1">
            <p:custDataLst>
              <p:tags r:id="rId2"/>
            </p:custDataLst>
          </p:nvPr>
        </p:nvSpPr>
        <p:spPr bwMode="auto">
          <a:xfrm>
            <a:off x="4445000" y="6405563"/>
            <a:ext cx="3325813" cy="153988"/>
          </a:xfrm>
          <a:prstGeom prst="rect">
            <a:avLst/>
          </a:prstGeom>
          <a:noFill/>
          <a:ln w="9525">
            <a:noFill/>
            <a:miter lim="800000"/>
          </a:ln>
        </p:spPr>
        <p:txBody>
          <a:bodyPr wrap="square" lIns="0" tIns="0" rIns="0" bIns="0" anchor="t" anchorCtr="0">
            <a:spAutoFit/>
          </a:bodyPr>
          <a:lstStyle/>
          <a:p>
            <a:pPr algn="ctr" defTabSz="1018540" fontAlgn="auto">
              <a:lnSpc>
                <a:spcPts val="1200"/>
              </a:lnSpc>
            </a:pPr>
            <a:endParaRPr lang="en-US" sz="970" b="1" strike="noStrike" cap="all" noProof="1">
              <a:solidFill>
                <a:srgbClr val="FF0000"/>
              </a:solidFill>
              <a:latin typeface="Segoe UI Semibold" panose="020B0702040204020203" pitchFamily="34" charset="0"/>
              <a:cs typeface="Arial" panose="020B0604020202020204" pitchFamily="34" charset="0"/>
            </a:endParaRPr>
          </a:p>
        </p:txBody>
      </p:sp>
      <p:sp>
        <p:nvSpPr>
          <p:cNvPr id="9" name="Logo - Client 1" hidden="1"/>
          <p:cNvSpPr/>
          <p:nvPr userDrawn="1"/>
        </p:nvSpPr>
        <p:spPr>
          <a:xfrm>
            <a:off x="10285413" y="568325"/>
            <a:ext cx="1257300" cy="22542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sz="970" strike="noStrike" noProof="1">
                <a:solidFill>
                  <a:schemeClr val="tx1"/>
                </a:solidFill>
                <a:latin typeface="微软雅黑" panose="020B0503020204020204" charset="-122"/>
              </a:rPr>
              <a:t>Client Logo</a:t>
            </a:r>
            <a:endParaRPr lang="en-US" sz="970" strike="noStrike" noProof="1">
              <a:solidFill>
                <a:schemeClr val="tx1"/>
              </a:solidFill>
              <a:latin typeface="微软雅黑" panose="020B0503020204020204" charset="-122"/>
            </a:endParaRPr>
          </a:p>
        </p:txBody>
      </p:sp>
      <p:cxnSp>
        <p:nvCxnSpPr>
          <p:cNvPr id="5" name="Straight Connector 4"/>
          <p:cNvCxnSpPr/>
          <p:nvPr userDrawn="1"/>
        </p:nvCxnSpPr>
        <p:spPr>
          <a:xfrm>
            <a:off x="969963" y="1673225"/>
            <a:ext cx="407988"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ection - Sequence"/>
          <p:cNvSpPr>
            <a:spLocks noGrp="1"/>
          </p:cNvSpPr>
          <p:nvPr>
            <p:ph type="body" sz="quarter" idx="11" hasCustomPrompt="1"/>
          </p:nvPr>
        </p:nvSpPr>
        <p:spPr>
          <a:xfrm>
            <a:off x="943988" y="1410753"/>
            <a:ext cx="3864507" cy="177505"/>
          </a:xfrm>
          <a:prstGeom prst="rect">
            <a:avLst/>
          </a:prstGeom>
        </p:spPr>
        <p:txBody>
          <a:bodyPr tIns="0" anchor="ctr">
            <a:noAutofit/>
          </a:bodyPr>
          <a:lstStyle>
            <a:lvl1pPr marL="0" indent="0">
              <a:buNone/>
              <a:defRPr sz="1635" b="1" cap="all" spc="0" baseline="0">
                <a:solidFill>
                  <a:schemeClr val="tx2"/>
                </a:solidFill>
              </a:defRPr>
            </a:lvl1pPr>
          </a:lstStyle>
          <a:p>
            <a:pPr lvl="0" fontAlgn="auto"/>
            <a:r>
              <a:rPr lang="en-US" sz="1635" strike="noStrike" noProof="1"/>
              <a:t>SECTION [1, 2…]</a:t>
            </a:r>
            <a:endParaRPr lang="en-US" strike="noStrike" noProof="1"/>
          </a:p>
        </p:txBody>
      </p:sp>
      <p:sp>
        <p:nvSpPr>
          <p:cNvPr id="2" name="Section - Title"/>
          <p:cNvSpPr>
            <a:spLocks noGrp="1"/>
          </p:cNvSpPr>
          <p:nvPr>
            <p:ph type="title" hasCustomPrompt="1"/>
          </p:nvPr>
        </p:nvSpPr>
        <p:spPr>
          <a:xfrm>
            <a:off x="943989" y="2088294"/>
            <a:ext cx="4125307" cy="983635"/>
          </a:xfrm>
          <a:prstGeom prst="rect">
            <a:avLst/>
          </a:prstGeom>
        </p:spPr>
        <p:txBody>
          <a:bodyPr vert="horz" lIns="0" tIns="0" rIns="0" bIns="0" rtlCol="0" anchor="b" anchorCtr="0">
            <a:noAutofit/>
          </a:bodyPr>
          <a:lstStyle>
            <a:lvl1pPr>
              <a:defRPr kumimoji="0" lang="en-US" sz="2545" b="1" i="0" u="none" strike="noStrike" kern="0" cap="none" spc="0" normalizeH="0" baseline="0" dirty="0">
                <a:ln>
                  <a:noFill/>
                </a:ln>
                <a:solidFill>
                  <a:schemeClr val="tx2"/>
                </a:solidFill>
                <a:effectLst/>
                <a:uLnTx/>
                <a:uFillTx/>
                <a:latin typeface="Segoe UI Semibold" panose="020B0702040204020203" pitchFamily="34" charset="0"/>
                <a:ea typeface="+mn-ea"/>
                <a:cs typeface="Arial" panose="020B0604020202020204" pitchFamily="34" charset="0"/>
              </a:defRPr>
            </a:lvl1pPr>
          </a:lstStyle>
          <a:p>
            <a:pPr marL="0" marR="0" lvl="0" indent="0" algn="l" defTabSz="1018540" rtl="0" eaLnBrk="1" fontAlgn="auto" latinLnBrk="0" hangingPunct="1">
              <a:lnSpc>
                <a:spcPct val="100000"/>
              </a:lnSpc>
              <a:spcBef>
                <a:spcPct val="0"/>
              </a:spcBef>
              <a:spcAft>
                <a:spcPts val="0"/>
              </a:spcAft>
              <a:buClrTx/>
              <a:buSzTx/>
              <a:buFontTx/>
              <a:buNone/>
            </a:pPr>
            <a:r>
              <a:rPr lang="en-US" sz="2545" strike="noStrike" noProof="1"/>
              <a:t>Section Title</a:t>
            </a:r>
            <a:endParaRPr lang="en-US" strike="noStrike" noProof="1"/>
          </a:p>
        </p:txBody>
      </p:sp>
      <p:sp>
        <p:nvSpPr>
          <p:cNvPr id="8" name="Section - Sub-Title"/>
          <p:cNvSpPr>
            <a:spLocks noGrp="1"/>
          </p:cNvSpPr>
          <p:nvPr>
            <p:ph type="body" sz="quarter" idx="10" hasCustomPrompt="1"/>
          </p:nvPr>
        </p:nvSpPr>
        <p:spPr>
          <a:xfrm>
            <a:off x="943988" y="3215736"/>
            <a:ext cx="4125307" cy="521836"/>
          </a:xfrm>
          <a:prstGeom prst="rect">
            <a:avLst/>
          </a:prstGeom>
        </p:spPr>
        <p:txBody>
          <a:bodyPr lIns="0" tIns="0" rIns="0" bIns="0">
            <a:noAutofit/>
          </a:bodyPr>
          <a:lstStyle>
            <a:lvl1pPr marL="0" indent="0">
              <a:buNone/>
              <a:defRPr lang="en-US" sz="1275" b="1" kern="1200" baseline="0" dirty="0" smtClean="0">
                <a:solidFill>
                  <a:schemeClr val="tx2"/>
                </a:solidFill>
                <a:latin typeface="Segoe UI Semibold" panose="020B0702040204020203" pitchFamily="34" charset="0"/>
                <a:ea typeface="+mn-ea"/>
                <a:cs typeface="Arial" panose="020B0604020202020204" pitchFamily="34" charset="0"/>
              </a:defRPr>
            </a:lvl1pPr>
            <a:lvl5pPr>
              <a:defRPr/>
            </a:lvl5pPr>
          </a:lstStyle>
          <a:p>
            <a:pPr marL="0" lvl="0" indent="0" algn="l" defTabSz="914400" rtl="0" eaLnBrk="1" fontAlgn="auto" latinLnBrk="0" hangingPunct="1">
              <a:spcBef>
                <a:spcPts val="0"/>
              </a:spcBef>
              <a:spcAft>
                <a:spcPts val="400"/>
              </a:spcAft>
              <a:buClr>
                <a:schemeClr val="tx2"/>
              </a:buClr>
              <a:buSzPct val="115000"/>
              <a:buFont typeface="Arial" panose="020B0604020202020204" pitchFamily="34" charset="0"/>
              <a:buNone/>
            </a:pPr>
            <a:r>
              <a:rPr lang="en-US" sz="1275" strike="noStrike" noProof="1"/>
              <a:t>Sub-Title (Optional)</a:t>
            </a:r>
            <a:endParaRPr lang="en-US" strike="noStrike" noProof="1"/>
          </a:p>
        </p:txBody>
      </p:sp>
      <p:sp>
        <p:nvSpPr>
          <p:cNvPr id="14" name="Slide - Page Number"/>
          <p:cNvSpPr>
            <a:spLocks noGrp="1"/>
          </p:cNvSpPr>
          <p:nvPr>
            <p:ph type="body" sz="quarter" idx="35" hasCustomPrompt="1"/>
          </p:nvPr>
        </p:nvSpPr>
        <p:spPr>
          <a:xfrm>
            <a:off x="12632541" y="6386856"/>
            <a:ext cx="277100" cy="112958"/>
          </a:xfrm>
        </p:spPr>
        <p:txBody>
          <a:bodyPr tIns="0" bIns="0" anchor="t" anchorCtr="0">
            <a:noAutofit/>
          </a:bodyPr>
          <a:lstStyle>
            <a:lvl1pPr marL="0" indent="0" algn="r">
              <a:buNone/>
              <a:defRPr sz="725">
                <a:solidFill>
                  <a:schemeClr val="bg1">
                    <a:lumMod val="75000"/>
                  </a:schemeClr>
                </a:solidFill>
              </a:defRPr>
            </a:lvl1pPr>
          </a:lstStyle>
          <a:p>
            <a:pPr lvl="0" fontAlgn="auto"/>
            <a:r>
              <a:rPr lang="en-US" sz="725" strike="noStrike" noProof="1"/>
              <a:t>#</a:t>
            </a:r>
            <a:endParaRPr lang="en-US" strike="noStrike" noProof="1"/>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NAV - Appendix Divider">
    <p:bg>
      <p:bgPr>
        <a:noFill/>
        <a:effectLst/>
      </p:bgPr>
    </p:bg>
    <p:spTree>
      <p:nvGrpSpPr>
        <p:cNvPr id="1" name=""/>
        <p:cNvGrpSpPr/>
        <p:nvPr/>
      </p:nvGrpSpPr>
      <p:grpSpPr>
        <a:xfrm>
          <a:off x="0" y="0"/>
          <a:ext cx="0" cy="0"/>
          <a:chOff x="0" y="0"/>
          <a:chExt cx="0" cy="0"/>
        </a:xfrm>
      </p:grpSpPr>
      <p:sp>
        <p:nvSpPr>
          <p:cNvPr id="12" name="Presentation - Draft Watermark" hidden="1"/>
          <p:cNvSpPr txBox="1"/>
          <p:nvPr userDrawn="1"/>
        </p:nvSpPr>
        <p:spPr>
          <a:xfrm>
            <a:off x="10529888" y="927100"/>
            <a:ext cx="996950" cy="244475"/>
          </a:xfrm>
          <a:prstGeom prst="rect">
            <a:avLst/>
          </a:prstGeom>
          <a:noFill/>
        </p:spPr>
        <p:txBody>
          <a:bodyPr wrap="square" lIns="0" tIns="0" rIns="0" bIns="0" rtlCol="0" anchor="ctr" anchorCtr="0">
            <a:normAutofit fontScale="85000" lnSpcReduction="20000"/>
          </a:bodyPr>
          <a:lstStyle/>
          <a:p>
            <a:pPr algn="r" fontAlgn="auto"/>
            <a:r>
              <a:rPr lang="en-US" sz="2180" b="1" strike="noStrike" spc="0" noProof="1">
                <a:solidFill>
                  <a:srgbClr val="FF0000"/>
                </a:solidFill>
                <a:latin typeface="微软雅黑" panose="020B0503020204020204" charset="-122"/>
                <a:ea typeface="+mn-ea"/>
                <a:cs typeface="+mn-cs"/>
              </a:rPr>
              <a:t>DRAFT</a:t>
            </a:r>
            <a:endParaRPr lang="en-US" sz="2180" b="1" strike="noStrike" spc="0" noProof="1">
              <a:solidFill>
                <a:srgbClr val="FF0000"/>
              </a:solidFill>
              <a:latin typeface="微软雅黑" panose="020B0503020204020204" charset="-122"/>
            </a:endParaRPr>
          </a:p>
        </p:txBody>
      </p:sp>
      <p:sp>
        <p:nvSpPr>
          <p:cNvPr id="14" name="Presentation - Disclaimers" hidden="1"/>
          <p:cNvSpPr>
            <a:spLocks noChangeArrowheads="1"/>
          </p:cNvSpPr>
          <p:nvPr userDrawn="1">
            <p:custDataLst>
              <p:tags r:id="rId2"/>
            </p:custDataLst>
          </p:nvPr>
        </p:nvSpPr>
        <p:spPr bwMode="auto">
          <a:xfrm>
            <a:off x="4445000" y="6405563"/>
            <a:ext cx="3325813" cy="153988"/>
          </a:xfrm>
          <a:prstGeom prst="rect">
            <a:avLst/>
          </a:prstGeom>
          <a:noFill/>
          <a:ln w="9525">
            <a:noFill/>
            <a:miter lim="800000"/>
          </a:ln>
        </p:spPr>
        <p:txBody>
          <a:bodyPr wrap="square" lIns="0" tIns="0" rIns="0" bIns="0" anchor="t" anchorCtr="0">
            <a:spAutoFit/>
          </a:bodyPr>
          <a:lstStyle/>
          <a:p>
            <a:pPr algn="ctr" defTabSz="1018540" fontAlgn="auto">
              <a:lnSpc>
                <a:spcPts val="1200"/>
              </a:lnSpc>
            </a:pPr>
            <a:endParaRPr lang="en-US" sz="970" b="1" strike="noStrike" cap="all" noProof="1">
              <a:solidFill>
                <a:srgbClr val="FF0000"/>
              </a:solidFill>
              <a:latin typeface="Segoe UI Semibold" panose="020B0702040204020203" pitchFamily="34" charset="0"/>
              <a:cs typeface="Arial" panose="020B0604020202020204" pitchFamily="34" charset="0"/>
            </a:endParaRPr>
          </a:p>
        </p:txBody>
      </p:sp>
      <p:sp>
        <p:nvSpPr>
          <p:cNvPr id="10" name="Logo - Client 1" hidden="1"/>
          <p:cNvSpPr/>
          <p:nvPr userDrawn="1"/>
        </p:nvSpPr>
        <p:spPr>
          <a:xfrm>
            <a:off x="10285413" y="568325"/>
            <a:ext cx="1257300" cy="22542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sz="970" strike="noStrike" noProof="1">
                <a:solidFill>
                  <a:schemeClr val="tx1"/>
                </a:solidFill>
                <a:latin typeface="微软雅黑" panose="020B0503020204020204" charset="-122"/>
              </a:rPr>
              <a:t>Client Logo</a:t>
            </a:r>
            <a:endParaRPr lang="en-US" sz="970" strike="noStrike" noProof="1">
              <a:solidFill>
                <a:schemeClr val="tx1"/>
              </a:solidFill>
              <a:latin typeface="微软雅黑" panose="020B0503020204020204" charset="-122"/>
            </a:endParaRPr>
          </a:p>
        </p:txBody>
      </p:sp>
      <p:sp>
        <p:nvSpPr>
          <p:cNvPr id="11" name="TextBox 10"/>
          <p:cNvSpPr txBox="1"/>
          <p:nvPr userDrawn="1">
            <p:custDataLst>
              <p:tags r:id="rId3"/>
            </p:custDataLst>
          </p:nvPr>
        </p:nvSpPr>
        <p:spPr>
          <a:xfrm>
            <a:off x="11169650" y="6423025"/>
            <a:ext cx="379413" cy="112713"/>
          </a:xfrm>
          <a:prstGeom prst="rect">
            <a:avLst/>
          </a:prstGeom>
        </p:spPr>
        <p:txBody>
          <a:bodyPr vert="horz" lIns="0" tIns="0" rIns="0" bIns="0" rtlCol="0" anchor="t" anchorCtr="0">
            <a:noAutofit/>
          </a:bodyPr>
          <a:lstStyle>
            <a:lvl1pPr indent="0" algn="r" defTabSz="914400">
              <a:spcBef>
                <a:spcPts val="0"/>
              </a:spcBef>
              <a:spcAft>
                <a:spcPts val="400"/>
              </a:spcAft>
              <a:buClr>
                <a:schemeClr val="tx2"/>
              </a:buClr>
              <a:buSzPct val="115000"/>
              <a:buFont typeface="Arial" panose="020B0604020202020204" pitchFamily="34" charset="0"/>
              <a:buNone/>
              <a:defRPr sz="800">
                <a:latin typeface="Segoe UI Semibold" panose="020B0702040204020203" pitchFamily="34" charset="0"/>
                <a:cs typeface="Arial" panose="020B0604020202020204" pitchFamily="34" charset="0"/>
              </a:defRPr>
            </a:lvl1pPr>
            <a:lvl2pPr marL="234950" indent="-114300"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2pPr>
            <a:lvl3pPr marL="349250" indent="-114300" defTabSz="914400">
              <a:spcBef>
                <a:spcPts val="0"/>
              </a:spcBef>
              <a:spcAft>
                <a:spcPts val="400"/>
              </a:spcAft>
              <a:buClr>
                <a:schemeClr val="tx2"/>
              </a:buClr>
              <a:buFont typeface="Courier New" panose="02070309020205020404" pitchFamily="49" charset="0"/>
              <a:buChar char="o"/>
              <a:defRPr sz="800" baseline="0">
                <a:latin typeface="Segoe UI Semibold" panose="020B0702040204020203" pitchFamily="34" charset="0"/>
                <a:cs typeface="Arial" panose="020B0604020202020204" pitchFamily="34" charset="0"/>
              </a:defRPr>
            </a:lvl3pPr>
            <a:lvl4pPr marL="455930" indent="-111125"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4pPr>
            <a:lvl5pPr marL="568325" indent="0" defTabSz="1019175">
              <a:spcBef>
                <a:spcPts val="0"/>
              </a:spcBef>
              <a:spcAft>
                <a:spcPts val="400"/>
              </a:spcAft>
              <a:buClr>
                <a:schemeClr val="tx2"/>
              </a:buClr>
              <a:buSzPct val="115000"/>
              <a:buFont typeface="Arial" panose="020B0604020202020204" pitchFamily="34" charset="0"/>
              <a:buNone/>
              <a:defRPr sz="800">
                <a:latin typeface="Arial" panose="020B0604020202020204" pitchFamily="34" charset="0"/>
                <a:cs typeface="Arial" panose="020B0604020202020204" pitchFamily="34" charset="0"/>
              </a:defRPr>
            </a:lvl5pPr>
            <a:lvl6pPr marL="558800" indent="-101600" defTabSz="914400">
              <a:spcBef>
                <a:spcPct val="20000"/>
              </a:spcBef>
              <a:buFont typeface="Arial" panose="020B0604020202020204" pitchFamily="34" charset="0"/>
              <a:buChar char="–"/>
              <a:defRPr sz="800"/>
            </a:lvl6pPr>
            <a:lvl7pPr marL="2971165" indent="-228600" defTabSz="914400">
              <a:spcBef>
                <a:spcPct val="20000"/>
              </a:spcBef>
              <a:buFont typeface="Arial" panose="020B0604020202020204" pitchFamily="34" charset="0"/>
              <a:buChar char="•"/>
            </a:lvl7pPr>
            <a:lvl8pPr marL="3428365" indent="-228600" defTabSz="914400">
              <a:spcBef>
                <a:spcPct val="20000"/>
              </a:spcBef>
              <a:buFont typeface="Arial" panose="020B0604020202020204" pitchFamily="34" charset="0"/>
              <a:buChar char="•"/>
            </a:lvl8pPr>
            <a:lvl9pPr marL="3885565" indent="-228600" defTabSz="914400">
              <a:spcBef>
                <a:spcPct val="20000"/>
              </a:spcBef>
              <a:buFont typeface="Arial" panose="020B0604020202020204" pitchFamily="34" charset="0"/>
              <a:buChar char="•"/>
            </a:lvl9pPr>
          </a:lstStyle>
          <a:p>
            <a:pPr lvl="0" fontAlgn="auto"/>
            <a:fld id="{3F2F667F-5B3C-4CD2-BC7F-A65273AAF06E}" type="slidenum">
              <a:rPr lang="en-US" sz="970" strike="noStrike" noProof="1" smtClean="0">
                <a:latin typeface="Segoe UI Semibold" panose="020B0702040204020203" pitchFamily="34" charset="0"/>
                <a:ea typeface="+mn-ea"/>
                <a:cs typeface="Arial" panose="020B0604020202020204" pitchFamily="34" charset="0"/>
              </a:rPr>
            </a:fld>
            <a:endParaRPr lang="en-US" sz="970" strike="noStrike" noProof="1"/>
          </a:p>
        </p:txBody>
      </p:sp>
      <p:sp>
        <p:nvSpPr>
          <p:cNvPr id="4" name="Appendix - Sequence"/>
          <p:cNvSpPr>
            <a:spLocks noGrp="1"/>
          </p:cNvSpPr>
          <p:nvPr>
            <p:ph type="body" sz="quarter" idx="11" hasCustomPrompt="1"/>
          </p:nvPr>
        </p:nvSpPr>
        <p:spPr>
          <a:xfrm>
            <a:off x="666886" y="3332925"/>
            <a:ext cx="8386962" cy="177505"/>
          </a:xfrm>
          <a:prstGeom prst="rect">
            <a:avLst/>
          </a:prstGeom>
        </p:spPr>
        <p:txBody>
          <a:bodyPr tIns="0">
            <a:noAutofit/>
          </a:bodyPr>
          <a:lstStyle>
            <a:lvl1pPr marL="0" indent="0">
              <a:buNone/>
              <a:defRPr sz="1180" b="1" cap="all" baseline="0">
                <a:solidFill>
                  <a:schemeClr val="bg2"/>
                </a:solidFill>
              </a:defRPr>
            </a:lvl1pPr>
          </a:lstStyle>
          <a:p>
            <a:pPr lvl="0" fontAlgn="auto"/>
            <a:r>
              <a:rPr lang="en-US" sz="1180" strike="noStrike" noProof="1"/>
              <a:t>APPENDIX [A, B…]</a:t>
            </a:r>
            <a:endParaRPr lang="en-US" strike="noStrike" noProof="1"/>
          </a:p>
        </p:txBody>
      </p:sp>
      <p:sp>
        <p:nvSpPr>
          <p:cNvPr id="2" name="Appendix - Title"/>
          <p:cNvSpPr>
            <a:spLocks noGrp="1"/>
          </p:cNvSpPr>
          <p:nvPr>
            <p:ph type="title" hasCustomPrompt="1"/>
          </p:nvPr>
        </p:nvSpPr>
        <p:spPr>
          <a:xfrm>
            <a:off x="666886" y="3824428"/>
            <a:ext cx="10862310" cy="451829"/>
          </a:xfrm>
          <a:prstGeom prst="rect">
            <a:avLst/>
          </a:prstGeom>
        </p:spPr>
        <p:txBody>
          <a:bodyPr vert="horz" lIns="0" tIns="0" rIns="0" bIns="0" rtlCol="0" anchor="t" anchorCtr="0">
            <a:noAutofit/>
          </a:bodyPr>
          <a:lstStyle>
            <a:lvl1pPr>
              <a:defRPr kumimoji="0" lang="en-US" sz="2725" i="0" u="none" strike="noStrike" cap="none" spc="0" normalizeH="0" baseline="0" dirty="0">
                <a:ln>
                  <a:noFill/>
                </a:ln>
                <a:solidFill>
                  <a:schemeClr val="tx1"/>
                </a:solidFill>
                <a:effectLst/>
                <a:uLnTx/>
                <a:uFillTx/>
                <a:ea typeface="+mn-ea"/>
              </a:defRPr>
            </a:lvl1pPr>
          </a:lstStyle>
          <a:p>
            <a:pPr marL="0" marR="0" lvl="0" indent="0" defTabSz="1018540" fontAlgn="auto">
              <a:lnSpc>
                <a:spcPct val="100000"/>
              </a:lnSpc>
              <a:spcAft>
                <a:spcPts val="0"/>
              </a:spcAft>
              <a:buClrTx/>
              <a:buSzTx/>
              <a:buFontTx/>
            </a:pPr>
            <a:r>
              <a:rPr lang="en-US" sz="2725" strike="noStrike" noProof="1"/>
              <a:t>Appendix Title</a:t>
            </a:r>
            <a:endParaRPr lang="en-US" strike="noStrike" noProof="1"/>
          </a:p>
        </p:txBody>
      </p:sp>
      <p:sp>
        <p:nvSpPr>
          <p:cNvPr id="8" name="Appendix - Sub-Title"/>
          <p:cNvSpPr>
            <a:spLocks noGrp="1"/>
          </p:cNvSpPr>
          <p:nvPr>
            <p:ph type="body" sz="quarter" idx="10" hasCustomPrompt="1"/>
          </p:nvPr>
        </p:nvSpPr>
        <p:spPr>
          <a:xfrm>
            <a:off x="666885" y="4348872"/>
            <a:ext cx="10862310" cy="282394"/>
          </a:xfrm>
          <a:prstGeom prst="rect">
            <a:avLst/>
          </a:prstGeom>
        </p:spPr>
        <p:txBody>
          <a:bodyPr lIns="0" tIns="0" rIns="0" bIns="0">
            <a:noAutofit/>
          </a:bodyPr>
          <a:lstStyle>
            <a:lvl1pPr marL="0" indent="0">
              <a:buNone/>
              <a:defRPr sz="1820" b="1" baseline="0">
                <a:solidFill>
                  <a:schemeClr val="tx2"/>
                </a:solidFill>
              </a:defRPr>
            </a:lvl1pPr>
            <a:lvl5pPr>
              <a:defRPr/>
            </a:lvl5pPr>
          </a:lstStyle>
          <a:p>
            <a:pPr lvl="0" fontAlgn="auto"/>
            <a:r>
              <a:rPr lang="en-US" sz="1820" strike="noStrike" noProof="1"/>
              <a:t>Sub-Title (Optional)</a:t>
            </a:r>
            <a:endParaRPr lang="en-US" strike="noStrike" noProof="1"/>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REP - Dummy Slide">
    <p:bg>
      <p:bgPr>
        <a:noFill/>
        <a:effectLst/>
      </p:bgPr>
    </p:bg>
    <p:spTree>
      <p:nvGrpSpPr>
        <p:cNvPr id="1" name=""/>
        <p:cNvGrpSpPr/>
        <p:nvPr/>
      </p:nvGrpSpPr>
      <p:grpSpPr>
        <a:xfrm>
          <a:off x="0" y="0"/>
          <a:ext cx="0" cy="0"/>
          <a:chOff x="0" y="0"/>
          <a:chExt cx="0" cy="0"/>
        </a:xfrm>
      </p:grpSpPr>
      <p:sp>
        <p:nvSpPr>
          <p:cNvPr id="9" name="Dummy Slide - Instructions"/>
          <p:cNvSpPr txBox="1"/>
          <p:nvPr userDrawn="1"/>
        </p:nvSpPr>
        <p:spPr>
          <a:xfrm>
            <a:off x="633413" y="3825875"/>
            <a:ext cx="10820400" cy="1139825"/>
          </a:xfrm>
          <a:prstGeom prst="rect">
            <a:avLst/>
          </a:prstGeom>
        </p:spPr>
        <p:txBody>
          <a:bodyPr lIns="0" tIns="55391" rIns="55391" bIns="0">
            <a:noAutofit/>
          </a:bodyPr>
          <a:lstStyle>
            <a:lvl1pPr algn="l" defTabSz="914400" rtl="0" eaLnBrk="1" latinLnBrk="0" hangingPunct="1">
              <a:spcBef>
                <a:spcPct val="0"/>
              </a:spcBef>
              <a:buNone/>
              <a:defRPr lang="en-US" sz="2200" b="1" kern="0" dirty="0">
                <a:solidFill>
                  <a:schemeClr val="tx1"/>
                </a:solidFill>
                <a:latin typeface="Arial" panose="020B0604020202020204" pitchFamily="34" charset="0"/>
                <a:ea typeface="+mj-ea"/>
                <a:cs typeface="Arial" panose="020B0604020202020204" pitchFamily="34" charset="0"/>
              </a:defRPr>
            </a:lvl1pPr>
          </a:lstStyle>
          <a:p>
            <a:pPr fontAlgn="auto">
              <a:spcBef>
                <a:spcPts val="0"/>
              </a:spcBef>
            </a:pPr>
            <a:r>
              <a:rPr lang="en-US" sz="3395" b="0" strike="noStrike" cap="all" baseline="0" noProof="1">
                <a:latin typeface="Segoe UI Semibold" panose="020B0702040204020203" pitchFamily="34" charset="0"/>
                <a:ea typeface="+mj-ea"/>
                <a:cs typeface="Arial" panose="020B0604020202020204" pitchFamily="34" charset="0"/>
              </a:rPr>
              <a:t>REPROGRAPHICS:</a:t>
            </a:r>
            <a:br>
              <a:rPr lang="en-US" sz="3395" b="0" cap="all" baseline="0">
                <a:latin typeface="Segoe UI Semibold" panose="020B0702040204020203" pitchFamily="34" charset="0"/>
              </a:rPr>
            </a:br>
            <a:r>
              <a:rPr lang="en-US" sz="3395" b="0" strike="noStrike" cap="all" baseline="0" noProof="1">
                <a:latin typeface="Segoe UI Semibold" panose="020B0702040204020203" pitchFamily="34" charset="0"/>
                <a:ea typeface="+mj-ea"/>
                <a:cs typeface="Arial" panose="020B0604020202020204" pitchFamily="34" charset="0"/>
              </a:rPr>
              <a:t>PLEASE REMOVE THIS SHEET AND REPLACE WITH</a:t>
            </a:r>
            <a:br>
              <a:rPr lang="en-US" sz="3395" b="0" cap="all" baseline="0">
                <a:latin typeface="Segoe UI Semibold" panose="020B0702040204020203" pitchFamily="34" charset="0"/>
              </a:rPr>
            </a:br>
            <a:r>
              <a:rPr lang="en-US" sz="3395" b="1" strike="noStrike" cap="all" baseline="0" noProof="1">
                <a:latin typeface="Segoe UI Semibold" panose="020B0702040204020203" pitchFamily="34" charset="0"/>
                <a:ea typeface="+mj-ea"/>
                <a:cs typeface="Arial" panose="020B0604020202020204" pitchFamily="34" charset="0"/>
              </a:rPr>
              <a:t>EXTERNAL PAGE</a:t>
            </a:r>
            <a:endParaRPr lang="en-US" sz="3395" b="1" strike="noStrike" cap="all" baseline="0" noProof="1">
              <a:latin typeface="Segoe UI Semibold" panose="020B0702040204020203" pitchFamily="34" charset="0"/>
            </a:endParaRPr>
          </a:p>
        </p:txBody>
      </p:sp>
      <p:cxnSp>
        <p:nvCxnSpPr>
          <p:cNvPr id="7" name="Line"/>
          <p:cNvCxnSpPr/>
          <p:nvPr userDrawn="1"/>
        </p:nvCxnSpPr>
        <p:spPr>
          <a:xfrm>
            <a:off x="642938" y="3665538"/>
            <a:ext cx="10863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Dummy Slide - Sequence"/>
          <p:cNvSpPr>
            <a:spLocks noGrp="1"/>
          </p:cNvSpPr>
          <p:nvPr>
            <p:ph type="title" hasCustomPrompt="1"/>
          </p:nvPr>
        </p:nvSpPr>
        <p:spPr>
          <a:xfrm>
            <a:off x="671966" y="6308140"/>
            <a:ext cx="10862310" cy="242056"/>
          </a:xfrm>
          <a:prstGeom prst="rect">
            <a:avLst/>
          </a:prstGeom>
        </p:spPr>
        <p:txBody>
          <a:bodyPr vert="horz" lIns="0" tIns="0" rIns="0" bIns="0" rtlCol="0" anchor="t" anchorCtr="0">
            <a:noAutofit/>
          </a:bodyPr>
          <a:lstStyle>
            <a:lvl1pPr>
              <a:defRPr kumimoji="0" lang="en-US" sz="1820" b="0" i="0" u="none" strike="noStrike" cap="all" spc="0" normalizeH="0" baseline="0" dirty="0">
                <a:ln>
                  <a:noFill/>
                </a:ln>
                <a:solidFill>
                  <a:srgbClr val="FFFFFF"/>
                </a:solidFill>
                <a:effectLst/>
                <a:uLnTx/>
                <a:uFillTx/>
                <a:ea typeface="+mn-ea"/>
              </a:defRPr>
            </a:lvl1pPr>
          </a:lstStyle>
          <a:p>
            <a:pPr marL="0" marR="0" lvl="0" indent="0" defTabSz="1018540" fontAlgn="auto">
              <a:lnSpc>
                <a:spcPct val="100000"/>
              </a:lnSpc>
              <a:spcAft>
                <a:spcPts val="0"/>
              </a:spcAft>
              <a:buClrTx/>
              <a:buSzTx/>
              <a:buFontTx/>
            </a:pPr>
            <a:r>
              <a:rPr lang="en-US" sz="1820" strike="noStrike" noProof="1"/>
              <a:t>PAGE TITLE</a:t>
            </a:r>
            <a:endParaRPr lang="en-US" strike="noStrike" noProof="1"/>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W - P - Blank">
    <p:bg>
      <p:bgPr>
        <a:noFill/>
        <a:effectLst/>
      </p:bgPr>
    </p:bg>
    <p:spTree>
      <p:nvGrpSpPr>
        <p:cNvPr id="1" name=""/>
        <p:cNvGrpSpPr/>
        <p:nvPr/>
      </p:nvGrpSpPr>
      <p:grpSpPr>
        <a:xfrm>
          <a:off x="0" y="0"/>
          <a:ext cx="0" cy="0"/>
          <a:chOff x="0" y="0"/>
          <a:chExt cx="0" cy="0"/>
        </a:xfrm>
      </p:grpSpPr>
      <p:sp>
        <p:nvSpPr>
          <p:cNvPr id="7" name="TextBox 6"/>
          <p:cNvSpPr txBox="1"/>
          <p:nvPr userDrawn="1">
            <p:custDataLst>
              <p:tags r:id="rId2"/>
            </p:custDataLst>
          </p:nvPr>
        </p:nvSpPr>
        <p:spPr>
          <a:xfrm>
            <a:off x="11169650" y="6423025"/>
            <a:ext cx="379413" cy="112713"/>
          </a:xfrm>
          <a:prstGeom prst="rect">
            <a:avLst/>
          </a:prstGeom>
        </p:spPr>
        <p:txBody>
          <a:bodyPr vert="horz" lIns="0" tIns="0" rIns="0" bIns="0" rtlCol="0" anchor="t" anchorCtr="0">
            <a:noAutofit/>
          </a:bodyPr>
          <a:lstStyle>
            <a:lvl1pPr indent="0" algn="r" defTabSz="914400">
              <a:spcBef>
                <a:spcPts val="0"/>
              </a:spcBef>
              <a:spcAft>
                <a:spcPts val="400"/>
              </a:spcAft>
              <a:buClr>
                <a:schemeClr val="tx2"/>
              </a:buClr>
              <a:buSzPct val="115000"/>
              <a:buFont typeface="Arial" panose="020B0604020202020204" pitchFamily="34" charset="0"/>
              <a:buNone/>
              <a:defRPr sz="800">
                <a:latin typeface="Segoe UI Semibold" panose="020B0702040204020203" pitchFamily="34" charset="0"/>
                <a:cs typeface="Arial" panose="020B0604020202020204" pitchFamily="34" charset="0"/>
              </a:defRPr>
            </a:lvl1pPr>
            <a:lvl2pPr marL="234950" indent="-114300"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2pPr>
            <a:lvl3pPr marL="349250" indent="-114300" defTabSz="914400">
              <a:spcBef>
                <a:spcPts val="0"/>
              </a:spcBef>
              <a:spcAft>
                <a:spcPts val="400"/>
              </a:spcAft>
              <a:buClr>
                <a:schemeClr val="tx2"/>
              </a:buClr>
              <a:buFont typeface="Courier New" panose="02070309020205020404" pitchFamily="49" charset="0"/>
              <a:buChar char="o"/>
              <a:defRPr sz="800" baseline="0">
                <a:latin typeface="Segoe UI Semibold" panose="020B0702040204020203" pitchFamily="34" charset="0"/>
                <a:cs typeface="Arial" panose="020B0604020202020204" pitchFamily="34" charset="0"/>
              </a:defRPr>
            </a:lvl3pPr>
            <a:lvl4pPr marL="455930" indent="-111125"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4pPr>
            <a:lvl5pPr marL="568325" indent="0" defTabSz="1019175">
              <a:spcBef>
                <a:spcPts val="0"/>
              </a:spcBef>
              <a:spcAft>
                <a:spcPts val="400"/>
              </a:spcAft>
              <a:buClr>
                <a:schemeClr val="tx2"/>
              </a:buClr>
              <a:buSzPct val="115000"/>
              <a:buFont typeface="Arial" panose="020B0604020202020204" pitchFamily="34" charset="0"/>
              <a:buNone/>
              <a:defRPr sz="800">
                <a:latin typeface="Arial" panose="020B0604020202020204" pitchFamily="34" charset="0"/>
                <a:cs typeface="Arial" panose="020B0604020202020204" pitchFamily="34" charset="0"/>
              </a:defRPr>
            </a:lvl5pPr>
            <a:lvl6pPr marL="558800" indent="-101600" defTabSz="914400">
              <a:spcBef>
                <a:spcPct val="20000"/>
              </a:spcBef>
              <a:buFont typeface="Arial" panose="020B0604020202020204" pitchFamily="34" charset="0"/>
              <a:buChar char="–"/>
              <a:defRPr sz="800"/>
            </a:lvl6pPr>
            <a:lvl7pPr marL="2971165" indent="-228600" defTabSz="914400">
              <a:spcBef>
                <a:spcPct val="20000"/>
              </a:spcBef>
              <a:buFont typeface="Arial" panose="020B0604020202020204" pitchFamily="34" charset="0"/>
              <a:buChar char="•"/>
            </a:lvl7pPr>
            <a:lvl8pPr marL="3428365" indent="-228600" defTabSz="914400">
              <a:spcBef>
                <a:spcPct val="20000"/>
              </a:spcBef>
              <a:buFont typeface="Arial" panose="020B0604020202020204" pitchFamily="34" charset="0"/>
              <a:buChar char="•"/>
            </a:lvl8pPr>
            <a:lvl9pPr marL="3885565" indent="-228600" defTabSz="914400">
              <a:spcBef>
                <a:spcPct val="20000"/>
              </a:spcBef>
              <a:buFont typeface="Arial" panose="020B0604020202020204" pitchFamily="34" charset="0"/>
              <a:buChar char="•"/>
            </a:lvl9pPr>
          </a:lstStyle>
          <a:p>
            <a:pPr lvl="0" fontAlgn="auto"/>
            <a:fld id="{3F2F667F-5B3C-4CD2-BC7F-A65273AAF06E}" type="slidenum">
              <a:rPr lang="en-US" sz="970" strike="noStrike" noProof="1" smtClean="0">
                <a:latin typeface="Segoe UI Semibold" panose="020B0702040204020203" pitchFamily="34" charset="0"/>
                <a:ea typeface="+mn-ea"/>
                <a:cs typeface="Arial" panose="020B0604020202020204" pitchFamily="34" charset="0"/>
              </a:rPr>
            </a:fld>
            <a:endParaRPr lang="en-US" sz="970" strike="noStrike" noProof="1"/>
          </a:p>
        </p:txBody>
      </p:sp>
      <p:sp>
        <p:nvSpPr>
          <p:cNvPr id="9" name="Slide - Section Title"/>
          <p:cNvSpPr>
            <a:spLocks noGrp="1"/>
          </p:cNvSpPr>
          <p:nvPr>
            <p:ph sz="quarter" idx="34" hasCustomPrompt="1"/>
          </p:nvPr>
        </p:nvSpPr>
        <p:spPr>
          <a:xfrm>
            <a:off x="8118885" y="6422452"/>
            <a:ext cx="3025929" cy="108629"/>
          </a:xfrm>
          <a:prstGeom prst="rect">
            <a:avLst/>
          </a:prstGeom>
        </p:spPr>
        <p:txBody>
          <a:bodyPr tIns="0" bIns="0" anchor="t" anchorCtr="0">
            <a:spAutoFit/>
          </a:bodyPr>
          <a:lstStyle>
            <a:lvl1pPr marL="0" indent="0" algn="r">
              <a:buNone/>
              <a:defRPr sz="725" cap="all" baseline="0">
                <a:solidFill>
                  <a:schemeClr val="tx1"/>
                </a:solidFill>
              </a:defRPr>
            </a:lvl1pPr>
            <a:lvl5pPr>
              <a:defRPr/>
            </a:lvl5pPr>
          </a:lstStyle>
          <a:p>
            <a:pPr lvl="0" fontAlgn="auto"/>
            <a:r>
              <a:rPr lang="en-US" sz="725" strike="noStrike" noProof="1"/>
              <a:t>SECTION TITLE</a:t>
            </a:r>
            <a:endParaRPr lang="en-US" strike="noStrike" noProof="1"/>
          </a:p>
        </p:txBody>
      </p:sp>
      <p:sp>
        <p:nvSpPr>
          <p:cNvPr id="10" name="Slide - Sub-Title"/>
          <p:cNvSpPr>
            <a:spLocks noGrp="1"/>
          </p:cNvSpPr>
          <p:nvPr>
            <p:ph type="body" sz="quarter" idx="11" hasCustomPrompt="1"/>
          </p:nvPr>
        </p:nvSpPr>
        <p:spPr>
          <a:xfrm>
            <a:off x="665806" y="810707"/>
            <a:ext cx="10860771" cy="282394"/>
          </a:xfrm>
          <a:prstGeom prst="rect">
            <a:avLst/>
          </a:prstGeom>
        </p:spPr>
        <p:txBody>
          <a:bodyPr vert="horz" lIns="0" tIns="0" rIns="45720" bIns="0" rtlCol="0">
            <a:noAutofit/>
          </a:bodyPr>
          <a:lstStyle>
            <a:lvl1pPr marL="0" indent="0">
              <a:spcAft>
                <a:spcPts val="0"/>
              </a:spcAft>
              <a:buNone/>
              <a:defRPr lang="en-US" sz="1275" b="1" dirty="0">
                <a:solidFill>
                  <a:schemeClr val="tx2"/>
                </a:solidFill>
              </a:defRPr>
            </a:lvl1pPr>
          </a:lstStyle>
          <a:p>
            <a:pPr lvl="0" fontAlgn="auto"/>
            <a:r>
              <a:rPr lang="en-US" sz="1275" strike="noStrike" noProof="1"/>
              <a:t>Slide Sub-Title</a:t>
            </a:r>
            <a:endParaRPr lang="en-US" strike="noStrike" noProof="1"/>
          </a:p>
        </p:txBody>
      </p:sp>
      <p:sp>
        <p:nvSpPr>
          <p:cNvPr id="11" name="Slide - Title"/>
          <p:cNvSpPr>
            <a:spLocks noGrp="1"/>
          </p:cNvSpPr>
          <p:nvPr>
            <p:ph type="title" hasCustomPrompt="1"/>
          </p:nvPr>
        </p:nvSpPr>
        <p:spPr>
          <a:xfrm>
            <a:off x="665041" y="316685"/>
            <a:ext cx="10862310" cy="338873"/>
          </a:xfrm>
          <a:prstGeom prst="rect">
            <a:avLst/>
          </a:prstGeom>
        </p:spPr>
        <p:txBody>
          <a:bodyPr vert="horz" lIns="0" tIns="45720" rIns="45720" bIns="0" rtlCol="0" anchor="t" anchorCtr="0">
            <a:normAutofit/>
          </a:bodyPr>
          <a:lstStyle/>
          <a:p>
            <a:pPr fontAlgn="auto"/>
            <a:r>
              <a:rPr lang="en-US" strike="noStrike" noProof="1"/>
              <a:t>Slide Title</a:t>
            </a:r>
            <a:endParaRPr lang="en-US" strike="noStrike" noProof="1"/>
          </a:p>
        </p:txBody>
      </p:sp>
      <p:sp>
        <p:nvSpPr>
          <p:cNvPr id="21" name="Slide - Footnote"/>
          <p:cNvSpPr>
            <a:spLocks noGrp="1"/>
          </p:cNvSpPr>
          <p:nvPr>
            <p:ph type="ftr" sz="quarter" idx="3"/>
          </p:nvPr>
        </p:nvSpPr>
        <p:spPr>
          <a:xfrm>
            <a:off x="671513" y="6124575"/>
            <a:ext cx="10856913" cy="227013"/>
          </a:xfrm>
          <a:prstGeom prst="rect">
            <a:avLst/>
          </a:prstGeom>
          <a:noFill/>
        </p:spPr>
        <p:txBody>
          <a:bodyPr wrap="square" lIns="0" anchor="b" anchorCtr="0">
            <a:spAutoFit/>
          </a:bodyPr>
          <a:lstStyle>
            <a:lvl1pPr>
              <a:lnSpc>
                <a:spcPct val="90000"/>
              </a:lnSpc>
              <a:defRPr sz="545" b="0">
                <a:solidFill>
                  <a:schemeClr val="tx1"/>
                </a:solidFill>
                <a:latin typeface="微软雅黑" panose="020B0503020204020204" charset="-122"/>
              </a:defRPr>
            </a:lvl1pPr>
          </a:lstStyle>
          <a:p>
            <a:pPr fontAlgn="auto"/>
            <a:r>
              <a:rPr lang="en-US" sz="545" b="1" strike="noStrike" noProof="1">
                <a:latin typeface="微软雅黑" panose="020B0503020204020204" charset="-122"/>
                <a:ea typeface="+mn-ea"/>
                <a:cs typeface="+mn-cs"/>
              </a:rPr>
              <a:t>Notes:</a:t>
            </a:r>
            <a:endParaRPr lang="en-US" b="1" strike="noStrike" noProof="1"/>
          </a:p>
          <a:p>
            <a:pPr marL="114300" indent="-114300" fontAlgn="auto">
              <a:buFont typeface="+mj-lt"/>
              <a:buAutoNum type="arabicPeriod"/>
            </a:pPr>
            <a:endParaRPr lang="en-US" strike="noStrike" noProof="1"/>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espoke - 5e3de6ac-fb4f-4570-82e5-67fa1e6f9aad">
    <p:bg>
      <p:bgPr>
        <a:noFill/>
        <a:effectLst/>
      </p:bgPr>
    </p:bg>
    <p:spTree>
      <p:nvGrpSpPr>
        <p:cNvPr id="1" name=""/>
        <p:cNvGrpSpPr/>
        <p:nvPr/>
      </p:nvGrpSpPr>
      <p:grpSpPr>
        <a:xfrm>
          <a:off x="0" y="0"/>
          <a:ext cx="0" cy="0"/>
          <a:chOff x="0" y="0"/>
          <a:chExt cx="0" cy="0"/>
        </a:xfrm>
      </p:grpSpPr>
      <p:sp>
        <p:nvSpPr>
          <p:cNvPr id="11" name="TextBox 10"/>
          <p:cNvSpPr txBox="1"/>
          <p:nvPr userDrawn="1">
            <p:custDataLst>
              <p:tags r:id="rId2"/>
            </p:custDataLst>
          </p:nvPr>
        </p:nvSpPr>
        <p:spPr>
          <a:xfrm>
            <a:off x="11169650" y="6423025"/>
            <a:ext cx="379413" cy="112713"/>
          </a:xfrm>
          <a:prstGeom prst="rect">
            <a:avLst/>
          </a:prstGeom>
        </p:spPr>
        <p:txBody>
          <a:bodyPr vert="horz" lIns="0" tIns="0" rIns="0" bIns="0" rtlCol="0" anchor="t" anchorCtr="0">
            <a:noAutofit/>
          </a:bodyPr>
          <a:lstStyle>
            <a:lvl1pPr indent="0" algn="r" defTabSz="914400">
              <a:spcBef>
                <a:spcPts val="0"/>
              </a:spcBef>
              <a:spcAft>
                <a:spcPts val="400"/>
              </a:spcAft>
              <a:buClr>
                <a:schemeClr val="tx2"/>
              </a:buClr>
              <a:buSzPct val="115000"/>
              <a:buFont typeface="Arial" panose="020B0604020202020204" pitchFamily="34" charset="0"/>
              <a:buNone/>
              <a:defRPr sz="800">
                <a:latin typeface="Segoe UI Semibold" panose="020B0702040204020203" pitchFamily="34" charset="0"/>
                <a:cs typeface="Arial" panose="020B0604020202020204" pitchFamily="34" charset="0"/>
              </a:defRPr>
            </a:lvl1pPr>
            <a:lvl2pPr marL="234950" indent="-114300"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2pPr>
            <a:lvl3pPr marL="349250" indent="-114300" defTabSz="914400">
              <a:spcBef>
                <a:spcPts val="0"/>
              </a:spcBef>
              <a:spcAft>
                <a:spcPts val="400"/>
              </a:spcAft>
              <a:buClr>
                <a:schemeClr val="tx2"/>
              </a:buClr>
              <a:buFont typeface="Courier New" panose="02070309020205020404" pitchFamily="49" charset="0"/>
              <a:buChar char="o"/>
              <a:defRPr sz="800" baseline="0">
                <a:latin typeface="Segoe UI Semibold" panose="020B0702040204020203" pitchFamily="34" charset="0"/>
                <a:cs typeface="Arial" panose="020B0604020202020204" pitchFamily="34" charset="0"/>
              </a:defRPr>
            </a:lvl3pPr>
            <a:lvl4pPr marL="455930" indent="-111125" defTabSz="1019175">
              <a:spcBef>
                <a:spcPts val="0"/>
              </a:spcBef>
              <a:spcAft>
                <a:spcPts val="400"/>
              </a:spcAft>
              <a:buClr>
                <a:schemeClr val="tx2"/>
              </a:buClr>
              <a:buSzPct val="100000"/>
              <a:buFont typeface="Arial" panose="020B0604020202020204" pitchFamily="34" charset="0"/>
              <a:buChar char="»"/>
              <a:defRPr sz="800">
                <a:latin typeface="Segoe UI Semibold" panose="020B0702040204020203" pitchFamily="34" charset="0"/>
                <a:cs typeface="Arial" panose="020B0604020202020204" pitchFamily="34" charset="0"/>
              </a:defRPr>
            </a:lvl4pPr>
            <a:lvl5pPr marL="568325" indent="0" defTabSz="1019175">
              <a:spcBef>
                <a:spcPts val="0"/>
              </a:spcBef>
              <a:spcAft>
                <a:spcPts val="400"/>
              </a:spcAft>
              <a:buClr>
                <a:schemeClr val="tx2"/>
              </a:buClr>
              <a:buSzPct val="115000"/>
              <a:buFont typeface="Arial" panose="020B0604020202020204" pitchFamily="34" charset="0"/>
              <a:buNone/>
              <a:defRPr sz="800">
                <a:latin typeface="Arial" panose="020B0604020202020204" pitchFamily="34" charset="0"/>
                <a:cs typeface="Arial" panose="020B0604020202020204" pitchFamily="34" charset="0"/>
              </a:defRPr>
            </a:lvl5pPr>
            <a:lvl6pPr marL="558800" indent="-101600" defTabSz="914400">
              <a:spcBef>
                <a:spcPct val="20000"/>
              </a:spcBef>
              <a:buFont typeface="Arial" panose="020B0604020202020204" pitchFamily="34" charset="0"/>
              <a:buChar char="–"/>
              <a:defRPr sz="800"/>
            </a:lvl6pPr>
            <a:lvl7pPr marL="2971165" indent="-228600" defTabSz="914400">
              <a:spcBef>
                <a:spcPct val="20000"/>
              </a:spcBef>
              <a:buFont typeface="Arial" panose="020B0604020202020204" pitchFamily="34" charset="0"/>
              <a:buChar char="•"/>
            </a:lvl7pPr>
            <a:lvl8pPr marL="3428365" indent="-228600" defTabSz="914400">
              <a:spcBef>
                <a:spcPct val="20000"/>
              </a:spcBef>
              <a:buFont typeface="Arial" panose="020B0604020202020204" pitchFamily="34" charset="0"/>
              <a:buChar char="•"/>
            </a:lvl8pPr>
            <a:lvl9pPr marL="3885565" indent="-228600" defTabSz="914400">
              <a:spcBef>
                <a:spcPct val="20000"/>
              </a:spcBef>
              <a:buFont typeface="Arial" panose="020B0604020202020204" pitchFamily="34" charset="0"/>
              <a:buChar char="•"/>
            </a:lvl9pPr>
          </a:lstStyle>
          <a:p>
            <a:pPr lvl="0" fontAlgn="auto"/>
            <a:fld id="{3F2F667F-5B3C-4CD2-BC7F-A65273AAF06E}" type="slidenum">
              <a:rPr lang="en-US" sz="970" strike="noStrike" noProof="1" smtClean="0">
                <a:latin typeface="Segoe UI Semibold" panose="020B0702040204020203" pitchFamily="34" charset="0"/>
                <a:ea typeface="+mn-ea"/>
                <a:cs typeface="Arial" panose="020B0604020202020204" pitchFamily="34" charset="0"/>
              </a:rPr>
            </a:fld>
            <a:endParaRPr lang="en-US" sz="970" strike="noStrike" noProof="1"/>
          </a:p>
        </p:txBody>
      </p:sp>
      <p:sp>
        <p:nvSpPr>
          <p:cNvPr id="9" name="Slide - Section Title"/>
          <p:cNvSpPr>
            <a:spLocks noGrp="1"/>
          </p:cNvSpPr>
          <p:nvPr>
            <p:ph sz="quarter" idx="34" hasCustomPrompt="1"/>
          </p:nvPr>
        </p:nvSpPr>
        <p:spPr>
          <a:xfrm>
            <a:off x="8118885" y="6422452"/>
            <a:ext cx="3025929" cy="108629"/>
          </a:xfrm>
          <a:prstGeom prst="rect">
            <a:avLst/>
          </a:prstGeom>
        </p:spPr>
        <p:txBody>
          <a:bodyPr tIns="0" bIns="0" anchor="t" anchorCtr="0">
            <a:spAutoFit/>
          </a:bodyPr>
          <a:lstStyle>
            <a:lvl1pPr marL="0" indent="0" algn="r">
              <a:buNone/>
              <a:defRPr sz="725" cap="all" baseline="0">
                <a:solidFill>
                  <a:schemeClr val="tx1"/>
                </a:solidFill>
              </a:defRPr>
            </a:lvl1pPr>
            <a:lvl5pPr>
              <a:defRPr/>
            </a:lvl5pPr>
          </a:lstStyle>
          <a:p>
            <a:pPr lvl="0" fontAlgn="auto"/>
            <a:r>
              <a:rPr lang="en-US" sz="725" strike="noStrike" noProof="1"/>
              <a:t>SECTION TITLE</a:t>
            </a:r>
            <a:endParaRPr lang="en-US" strike="noStrike" noProof="1"/>
          </a:p>
        </p:txBody>
      </p:sp>
      <p:sp>
        <p:nvSpPr>
          <p:cNvPr id="10" name="Slide - Sub-Title"/>
          <p:cNvSpPr>
            <a:spLocks noGrp="1"/>
          </p:cNvSpPr>
          <p:nvPr>
            <p:ph type="body" sz="quarter" idx="11" hasCustomPrompt="1"/>
          </p:nvPr>
        </p:nvSpPr>
        <p:spPr>
          <a:xfrm>
            <a:off x="665806" y="810707"/>
            <a:ext cx="10860771" cy="282394"/>
          </a:xfrm>
          <a:prstGeom prst="rect">
            <a:avLst/>
          </a:prstGeom>
        </p:spPr>
        <p:txBody>
          <a:bodyPr vert="horz" lIns="0" tIns="0" rIns="45720" bIns="0" rtlCol="0">
            <a:noAutofit/>
          </a:bodyPr>
          <a:lstStyle>
            <a:lvl1pPr marL="0" indent="0">
              <a:spcAft>
                <a:spcPts val="0"/>
              </a:spcAft>
              <a:buNone/>
              <a:defRPr lang="en-US" sz="1275" b="1" dirty="0">
                <a:solidFill>
                  <a:schemeClr val="tx2"/>
                </a:solidFill>
              </a:defRPr>
            </a:lvl1pPr>
          </a:lstStyle>
          <a:p>
            <a:pPr lvl="0" fontAlgn="auto"/>
            <a:r>
              <a:rPr lang="en-US" sz="1275" strike="noStrike" noProof="1"/>
              <a:t>Slide Sub-Title</a:t>
            </a:r>
            <a:endParaRPr lang="en-US" strike="noStrike" noProof="1"/>
          </a:p>
        </p:txBody>
      </p:sp>
      <p:sp>
        <p:nvSpPr>
          <p:cNvPr id="12" name="Slide - Title"/>
          <p:cNvSpPr>
            <a:spLocks noGrp="1"/>
          </p:cNvSpPr>
          <p:nvPr>
            <p:ph type="title" hasCustomPrompt="1"/>
          </p:nvPr>
        </p:nvSpPr>
        <p:spPr>
          <a:xfrm>
            <a:off x="665041" y="316685"/>
            <a:ext cx="10862310" cy="338873"/>
          </a:xfrm>
          <a:prstGeom prst="rect">
            <a:avLst/>
          </a:prstGeom>
        </p:spPr>
        <p:txBody>
          <a:bodyPr vert="horz" lIns="0" tIns="45720" rIns="45720" bIns="0" rtlCol="0" anchor="t" anchorCtr="0">
            <a:normAutofit/>
          </a:bodyPr>
          <a:lstStyle/>
          <a:p>
            <a:pPr fontAlgn="auto"/>
            <a:r>
              <a:rPr lang="en-US" strike="noStrike" noProof="1"/>
              <a:t>Slide Title</a:t>
            </a:r>
            <a:endParaRPr lang="en-US" strike="noStrike" noProof="1"/>
          </a:p>
        </p:txBody>
      </p:sp>
      <p:sp>
        <p:nvSpPr>
          <p:cNvPr id="7" name="Slide - Footnote"/>
          <p:cNvSpPr>
            <a:spLocks noGrp="1"/>
          </p:cNvSpPr>
          <p:nvPr>
            <p:ph type="ftr" sz="quarter" idx="3"/>
          </p:nvPr>
        </p:nvSpPr>
        <p:spPr>
          <a:xfrm>
            <a:off x="671513" y="6124575"/>
            <a:ext cx="10856913" cy="227013"/>
          </a:xfrm>
          <a:prstGeom prst="rect">
            <a:avLst/>
          </a:prstGeom>
          <a:noFill/>
        </p:spPr>
        <p:txBody>
          <a:bodyPr wrap="square" lIns="0" anchor="b" anchorCtr="0">
            <a:spAutoFit/>
          </a:bodyPr>
          <a:lstStyle>
            <a:lvl1pPr>
              <a:lnSpc>
                <a:spcPct val="90000"/>
              </a:lnSpc>
              <a:defRPr sz="545" b="0">
                <a:solidFill>
                  <a:schemeClr val="tx1"/>
                </a:solidFill>
                <a:latin typeface="微软雅黑" panose="020B0503020204020204" charset="-122"/>
              </a:defRPr>
            </a:lvl1pPr>
          </a:lstStyle>
          <a:p>
            <a:pPr fontAlgn="auto"/>
            <a:r>
              <a:rPr lang="en-US" sz="545" b="1" strike="noStrike" noProof="1">
                <a:latin typeface="微软雅黑" panose="020B0503020204020204" charset="-122"/>
                <a:ea typeface="+mn-ea"/>
                <a:cs typeface="+mn-cs"/>
              </a:rPr>
              <a:t>Notes:</a:t>
            </a:r>
            <a:endParaRPr lang="en-US" b="1" strike="noStrike" noProof="1"/>
          </a:p>
          <a:p>
            <a:pPr marL="114300" indent="-114300" fontAlgn="auto">
              <a:buFont typeface="+mj-lt"/>
              <a:buAutoNum type="arabicPeriod"/>
            </a:pPr>
            <a:endParaRPr 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bg>
      <p:bgPr>
        <a:no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847332" y="990341"/>
            <a:ext cx="11083989" cy="2106751"/>
          </a:xfrm>
        </p:spPr>
        <p:txBody>
          <a:bodyPr anchor="b"/>
          <a:lstStyle>
            <a:lvl1pPr algn="ctr">
              <a:defRPr sz="5455"/>
            </a:lvl1pPr>
          </a:lstStyle>
          <a:p>
            <a:pPr fontAlgn="auto"/>
            <a:r>
              <a:rPr lang="zh-CN" altLang="en-US" sz="5455" strike="noStrike" noProof="1"/>
              <a:t>单击此处编辑母版标题样式</a:t>
            </a:r>
            <a:endParaRPr lang="zh-CN" altLang="en-US" strike="noStrike" noProof="1"/>
          </a:p>
        </p:txBody>
      </p:sp>
      <p:sp>
        <p:nvSpPr>
          <p:cNvPr id="3" name="副标题 2"/>
          <p:cNvSpPr>
            <a:spLocks noGrp="1"/>
          </p:cNvSpPr>
          <p:nvPr>
            <p:ph type="subTitle" idx="1"/>
          </p:nvPr>
        </p:nvSpPr>
        <p:spPr>
          <a:xfrm>
            <a:off x="1847332" y="3178337"/>
            <a:ext cx="11083989" cy="1460997"/>
          </a:xfrm>
        </p:spPr>
        <p:txBody>
          <a:bodyPr/>
          <a:lstStyle>
            <a:lvl1pPr marL="0" indent="0" algn="ctr">
              <a:buNone/>
              <a:defRPr sz="2180"/>
            </a:lvl1pPr>
            <a:lvl2pPr marL="415925" indent="0" algn="ctr">
              <a:buNone/>
              <a:defRPr sz="1820"/>
            </a:lvl2pPr>
            <a:lvl3pPr marL="831215" indent="0" algn="ctr">
              <a:buNone/>
              <a:defRPr sz="1635"/>
            </a:lvl3pPr>
            <a:lvl4pPr marL="1247140" indent="0" algn="ctr">
              <a:buNone/>
              <a:defRPr sz="1455"/>
            </a:lvl4pPr>
            <a:lvl5pPr marL="1662430" indent="0" algn="ctr">
              <a:buNone/>
              <a:defRPr sz="1455"/>
            </a:lvl5pPr>
            <a:lvl6pPr marL="2078355" indent="0" algn="ctr">
              <a:buNone/>
              <a:defRPr sz="1455"/>
            </a:lvl6pPr>
            <a:lvl7pPr marL="2493645" indent="0" algn="ctr">
              <a:buNone/>
              <a:defRPr sz="1455"/>
            </a:lvl7pPr>
            <a:lvl8pPr marL="2909570" indent="0" algn="ctr">
              <a:buNone/>
              <a:defRPr sz="1455"/>
            </a:lvl8pPr>
            <a:lvl9pPr marL="3324860" indent="0" algn="ctr">
              <a:buNone/>
              <a:defRPr sz="1455"/>
            </a:lvl9pPr>
          </a:lstStyle>
          <a:p>
            <a:pPr fontAlgn="auto"/>
            <a:r>
              <a:rPr lang="zh-CN" altLang="en-US" sz="2180" strike="noStrike" noProof="1"/>
              <a:t>单击此处编辑母版副标题样式</a:t>
            </a:r>
            <a:endParaRPr lang="zh-CN" altLang="en-US" strike="noStrike" noProof="1"/>
          </a:p>
        </p:txBody>
      </p:sp>
      <p:sp>
        <p:nvSpPr>
          <p:cNvPr id="4" name="日期占位符 3"/>
          <p:cNvSpPr>
            <a:spLocks noGrp="1"/>
          </p:cNvSpPr>
          <p:nvPr>
            <p:ph type="dt" sz="half" idx="10"/>
          </p:nvPr>
        </p:nvSpPr>
        <p:spPr>
          <a:xfrm>
            <a:off x="1016000" y="5608638"/>
            <a:ext cx="3325813" cy="322263"/>
          </a:xfrm>
        </p:spPr>
        <p:txBody>
          <a:bodyPr/>
          <a:lstStyle>
            <a:lvl1pPr>
              <a:defRPr>
                <a:latin typeface="微软雅黑" panose="020B0503020204020204" charset="-122"/>
              </a:defRPr>
            </a:lvl1pPr>
          </a:lstStyle>
          <a:p>
            <a:pPr fontAlgn="auto"/>
            <a:fld id="{AC1B7B3F-A56B-4310-A966-BD55D80449F1}" type="datetimeFigureOut">
              <a:rPr lang="zh-CN" altLang="en-US" strike="noStrike" noProof="1" smtClean="0">
                <a:latin typeface="微软雅黑" panose="020B0503020204020204" charset="-122"/>
                <a:ea typeface="+mn-ea"/>
                <a:cs typeface="+mn-cs"/>
              </a:rPr>
            </a:fld>
            <a:endParaRPr lang="zh-CN" altLang="en-US" strike="noStrike" noProof="1"/>
          </a:p>
        </p:txBody>
      </p:sp>
      <p:sp>
        <p:nvSpPr>
          <p:cNvPr id="5" name="页脚占位符 4"/>
          <p:cNvSpPr>
            <a:spLocks noGrp="1"/>
          </p:cNvSpPr>
          <p:nvPr>
            <p:ph type="ftr" sz="quarter" idx="11"/>
          </p:nvPr>
        </p:nvSpPr>
        <p:spPr>
          <a:xfrm>
            <a:off x="4895850" y="5608638"/>
            <a:ext cx="4987925" cy="322263"/>
          </a:xfrm>
        </p:spPr>
        <p:txBody>
          <a:bodyPr/>
          <a:lstStyle>
            <a:lvl1pPr>
              <a:defRPr>
                <a:latin typeface="微软雅黑" panose="020B0503020204020204" charset="-122"/>
              </a:defRPr>
            </a:lvl1pPr>
          </a:lstStyle>
          <a:p>
            <a:pPr fontAlgn="auto"/>
            <a:endParaRPr lang="zh-CN" altLang="en-US" strike="noStrike" noProof="1"/>
          </a:p>
        </p:txBody>
      </p:sp>
      <p:sp>
        <p:nvSpPr>
          <p:cNvPr id="6" name="灯片编号占位符 5"/>
          <p:cNvSpPr>
            <a:spLocks noGrp="1"/>
          </p:cNvSpPr>
          <p:nvPr>
            <p:ph type="sldNum" sz="quarter" idx="12"/>
          </p:nvPr>
        </p:nvSpPr>
        <p:spPr>
          <a:xfrm>
            <a:off x="10437813" y="5608638"/>
            <a:ext cx="3324225" cy="322263"/>
          </a:xfrm>
        </p:spPr>
        <p:txBody>
          <a:bodyPr/>
          <a:lstStyle>
            <a:lvl1pPr>
              <a:defRPr>
                <a:latin typeface="微软雅黑" panose="020B0503020204020204" charset="-122"/>
              </a:defRPr>
            </a:lvl1pPr>
          </a:lstStyle>
          <a:p>
            <a:pPr fontAlgn="auto"/>
            <a:fld id="{73127340-2293-49D2-96F1-6E7BF0C8FD9C}" type="slidenum">
              <a:rPr lang="zh-CN" altLang="en-US" strike="noStrike" noProof="1" smtClean="0">
                <a:latin typeface="微软雅黑" panose="020B0503020204020204" charset="-122"/>
                <a:ea typeface="+mn-ea"/>
                <a:cs typeface="+mn-cs"/>
              </a:rPr>
            </a:fld>
            <a:endParaRPr lang="zh-CN" altLang="en-US" strike="noStrike" noProof="1"/>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90575" y="188641"/>
            <a:ext cx="8642086" cy="576063"/>
          </a:xfrm>
          <a:prstGeom prst="rect">
            <a:avLst/>
          </a:prstGeom>
        </p:spPr>
        <p:txBody>
          <a:bodyPr/>
          <a:lstStyle>
            <a:lvl1pPr algn="l">
              <a:defRPr sz="2800">
                <a:solidFill>
                  <a:schemeClr val="tx2">
                    <a:lumMod val="75000"/>
                  </a:schemeClr>
                </a:solidFill>
                <a:latin typeface="黑体" panose="02010609060101010101" pitchFamily="49" charset="-122"/>
                <a:ea typeface="黑体" panose="02010609060101010101" pitchFamily="49" charset="-122"/>
              </a:defRPr>
            </a:lvl1pPr>
          </a:lstStyle>
          <a:p>
            <a:r>
              <a:rPr lang="zh-CN" altLang="en-US" dirty="0"/>
              <a:t>请输入您的标题</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0" y="0"/>
            <a:ext cx="12192000" cy="6858000"/>
          </a:xfrm>
          <a:prstGeom prst="rect">
            <a:avLst/>
          </a:prstGeom>
        </p:spPr>
      </p:pic>
      <p:sp>
        <p:nvSpPr>
          <p:cNvPr id="5" name="任意多边形 7"/>
          <p:cNvSpPr/>
          <p:nvPr userDrawn="1"/>
        </p:nvSpPr>
        <p:spPr>
          <a:xfrm>
            <a:off x="346537" y="640023"/>
            <a:ext cx="9622155" cy="93565"/>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5153" h="147">
                <a:moveTo>
                  <a:pt x="0" y="147"/>
                </a:moveTo>
                <a:lnTo>
                  <a:pt x="96" y="0"/>
                </a:lnTo>
                <a:lnTo>
                  <a:pt x="173" y="119"/>
                </a:lnTo>
                <a:lnTo>
                  <a:pt x="15153" y="119"/>
                </a:lnTo>
                <a:lnTo>
                  <a:pt x="15153" y="147"/>
                </a:lnTo>
                <a:lnTo>
                  <a:pt x="20" y="147"/>
                </a:lnTo>
                <a:lnTo>
                  <a:pt x="20" y="147"/>
                </a:lnTo>
                <a:lnTo>
                  <a:pt x="0" y="147"/>
                </a:lnTo>
                <a:close/>
              </a:path>
            </a:pathLst>
          </a:custGeom>
          <a:gradFill>
            <a:gsLst>
              <a:gs pos="0">
                <a:schemeClr val="accent1">
                  <a:lumMod val="0"/>
                  <a:lumOff val="100000"/>
                </a:schemeClr>
              </a:gs>
              <a:gs pos="62000">
                <a:srgbClr val="084C9D"/>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ACTIVE_Cover Page">
    <p:spTree>
      <p:nvGrpSpPr>
        <p:cNvPr id="1" name=""/>
        <p:cNvGrpSpPr/>
        <p:nvPr/>
      </p:nvGrpSpPr>
      <p:grpSpPr>
        <a:xfrm>
          <a:off x="0" y="0"/>
          <a:ext cx="0" cy="0"/>
          <a:chOff x="0" y="0"/>
          <a:chExt cx="0" cy="0"/>
        </a:xfrm>
      </p:grpSpPr>
      <p:sp>
        <p:nvSpPr>
          <p:cNvPr id="2" name="Rectangle 1"/>
          <p:cNvSpPr/>
          <p:nvPr userDrawn="1"/>
        </p:nvSpPr>
        <p:spPr>
          <a:xfrm>
            <a:off x="10945505" y="542611"/>
            <a:ext cx="643262" cy="793820"/>
          </a:xfrm>
          <a:prstGeom prst="rect">
            <a:avLst/>
          </a:prstGeom>
          <a:solidFill>
            <a:schemeClr val="bg1"/>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pic>
        <p:nvPicPr>
          <p:cNvPr id="9"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
        <p:nvSpPr>
          <p:cNvPr id="13" name="Rectangle 12"/>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REACTIVE_Upfront_Both Arrows">
    <p:spTree>
      <p:nvGrpSpPr>
        <p:cNvPr id="1" name=""/>
        <p:cNvGrpSpPr/>
        <p:nvPr/>
      </p:nvGrpSpPr>
      <p:grpSpPr>
        <a:xfrm>
          <a:off x="0" y="0"/>
          <a:ext cx="0" cy="0"/>
          <a:chOff x="0" y="0"/>
          <a:chExt cx="0" cy="0"/>
        </a:xfrm>
      </p:grpSpPr>
      <p:grpSp>
        <p:nvGrpSpPr>
          <p:cNvPr id="10" name="Group 9"/>
          <p:cNvGrpSpPr/>
          <p:nvPr userDrawn="1"/>
        </p:nvGrpSpPr>
        <p:grpSpPr>
          <a:xfrm>
            <a:off x="10658623" y="799072"/>
            <a:ext cx="126832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sp>
        <p:nvSpPr>
          <p:cNvPr id="9"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13" name="Rectangle 12"/>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spc="10" dirty="0">
                <a:solidFill>
                  <a:srgbClr val="FF0000"/>
                </a:solidFill>
              </a:rPr>
              <a:t>This slide is for internal reference only and is not for external presentation.</a:t>
            </a:r>
            <a:endParaRPr lang="en-US" sz="1400" b="1" spc="10" dirty="0">
              <a:solidFill>
                <a:srgbClr val="FF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ACTIVE_First Slide Instructions">
    <p:spTree>
      <p:nvGrpSpPr>
        <p:cNvPr id="1" name=""/>
        <p:cNvGrpSpPr/>
        <p:nvPr/>
      </p:nvGrpSpPr>
      <p:grpSpPr>
        <a:xfrm>
          <a:off x="0" y="0"/>
          <a:ext cx="0" cy="0"/>
          <a:chOff x="0" y="0"/>
          <a:chExt cx="0" cy="0"/>
        </a:xfrm>
      </p:grpSpPr>
      <p:sp>
        <p:nvSpPr>
          <p:cNvPr id="5" name="TextBox 4"/>
          <p:cNvSpPr txBox="1"/>
          <p:nvPr userDrawn="1"/>
        </p:nvSpPr>
        <p:spPr>
          <a:xfrm>
            <a:off x="619546" y="1684650"/>
            <a:ext cx="9373218" cy="3231654"/>
          </a:xfrm>
          <a:prstGeom prst="rect">
            <a:avLst/>
          </a:prstGeom>
          <a:noFill/>
        </p:spPr>
        <p:txBody>
          <a:bodyPr wrap="square" lIns="0" tIns="0" rIns="0" bIns="0" rtlCol="0" anchor="t" anchorCtr="0">
            <a:spAutoFit/>
          </a:bodyPr>
          <a:lstStyle/>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This deck is organized in a sectional format to provide a succinct overview of each topic and/or study.</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The Table of Contents slide with the slide deck topics should not be projected or shown externally; it will be</a:t>
            </a:r>
            <a:b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b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a hidden slide used only by qualified GMA personnel to navigate to the appropriate section of the deck. </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This slide deck should not be presented in its entirety to respond to an unsolicited request. Slides presented must be in response to the specific question asked.</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Proper documentation of the scientific exchange and content used is required in the system of record.</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Calibri" panose="020F0502020204030204" pitchFamily="34" charset="0"/>
                <a:cs typeface="Times New Roman" panose="02020603050405020304" pitchFamily="18" charset="0"/>
              </a:rPr>
              <a:t>Data within each section may or may not be consistent with the approved indication in your country or region. Please refer to your local product label and follow local regulations and policies prior to external use.</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Calibri" panose="020F0502020204030204" pitchFamily="34" charset="0"/>
              <a:cs typeface="Times New Roman" panose="02020603050405020304" pitchFamily="18" charset="0"/>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Refer to the instructions for use associated with the icons governing this material</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800" b="0" i="0" u="none" strike="noStrike" kern="600" cap="none" spc="10" normalizeH="0" baseline="0" noProof="0" dirty="0">
              <a:ln>
                <a:noFill/>
              </a:ln>
              <a:solidFill>
                <a:srgbClr val="37424A"/>
              </a:solidFill>
              <a:effectLst/>
              <a:uLnTx/>
              <a:uFillTx/>
              <a:latin typeface="Arial Narrow" panose="020B0606020202030204"/>
              <a:ea typeface="+mn-ea"/>
              <a:cs typeface="+mn-cs"/>
            </a:endParaRPr>
          </a:p>
        </p:txBody>
      </p:sp>
      <p:sp>
        <p:nvSpPr>
          <p:cNvPr id="10" name="TextBox 9"/>
          <p:cNvSpPr txBox="1"/>
          <p:nvPr userDrawn="1"/>
        </p:nvSpPr>
        <p:spPr>
          <a:xfrm>
            <a:off x="619546" y="913839"/>
            <a:ext cx="7040809" cy="430887"/>
          </a:xfrm>
          <a:prstGeom prst="rect">
            <a:avLst/>
          </a:prstGeom>
          <a:noFill/>
        </p:spPr>
        <p:txBody>
          <a:bodyPr wrap="square" lIns="0" tIns="0" rIns="0" bIns="0" rtlCol="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2800" b="0" i="0" u="none" strike="noStrike" kern="600" cap="none" spc="10" normalizeH="0" baseline="0" noProof="0" dirty="0">
                <a:ln>
                  <a:noFill/>
                </a:ln>
                <a:solidFill>
                  <a:srgbClr val="37424A"/>
                </a:solidFill>
                <a:effectLst/>
                <a:uLnTx/>
                <a:uFillTx/>
                <a:latin typeface="Arial Narrow" panose="020B0606020202030204"/>
                <a:ea typeface="+mn-ea"/>
                <a:cs typeface="+mn-cs"/>
              </a:rPr>
              <a:t>INSTRUCTIONS FOR USE</a:t>
            </a:r>
            <a:endParaRPr kumimoji="0" lang="en-US" sz="2800" b="0" i="0" u="none" strike="noStrike" kern="600" cap="none" spc="10" normalizeH="0" baseline="0" noProof="0" dirty="0">
              <a:ln>
                <a:noFill/>
              </a:ln>
              <a:solidFill>
                <a:srgbClr val="37424A"/>
              </a:solidFill>
              <a:effectLst/>
              <a:uLnTx/>
              <a:uFillTx/>
              <a:latin typeface="Arial Narrow" panose="020B0606020202030204"/>
              <a:ea typeface="+mn-ea"/>
              <a:cs typeface="+mn-cs"/>
            </a:endParaRPr>
          </a:p>
        </p:txBody>
      </p:sp>
      <p:sp>
        <p:nvSpPr>
          <p:cNvPr id="9" name="Rectangle 8"/>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pic>
        <p:nvPicPr>
          <p:cNvPr id="15"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pic>
        <p:nvPicPr>
          <p:cNvPr id="16"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showMasterSp="0" userDrawn="1">
  <p:cSld name="REACTIVE_Title Slide">
    <p:bg>
      <p:bgPr>
        <a:solidFill>
          <a:schemeClr val="tx1"/>
        </a:solidFill>
        <a:effectLst/>
      </p:bgPr>
    </p:bg>
    <p:spTree>
      <p:nvGrpSpPr>
        <p:cNvPr id="1" name=""/>
        <p:cNvGrpSpPr/>
        <p:nvPr/>
      </p:nvGrpSpPr>
      <p:grpSpPr>
        <a:xfrm>
          <a:off x="0" y="0"/>
          <a:ext cx="0" cy="0"/>
          <a:chOff x="0" y="0"/>
          <a:chExt cx="0" cy="0"/>
        </a:xfrm>
      </p:grpSpPr>
      <p:sp>
        <p:nvSpPr>
          <p:cNvPr id="15" name="Rectangle 14"/>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sp>
        <p:nvSpPr>
          <p:cNvPr id="2" name="Title 1"/>
          <p:cNvSpPr>
            <a:spLocks noGrp="1"/>
          </p:cNvSpPr>
          <p:nvPr>
            <p:ph type="ctrTitle" hasCustomPrompt="1"/>
          </p:nvPr>
        </p:nvSpPr>
        <p:spPr>
          <a:xfrm>
            <a:off x="616754" y="2433711"/>
            <a:ext cx="9298822" cy="1645920"/>
          </a:xfrm>
        </p:spPr>
        <p:txBody>
          <a:bodyPr anchor="ctr" anchorCtr="0">
            <a:noAutofit/>
          </a:bodyPr>
          <a:lstStyle>
            <a:lvl1pPr>
              <a:lnSpc>
                <a:spcPct val="100000"/>
              </a:lnSpc>
              <a:defRPr sz="4800" cap="none" spc="30" baseline="0">
                <a:solidFill>
                  <a:schemeClr val="accent1"/>
                </a:solidFill>
              </a:defRPr>
            </a:lvl1pPr>
          </a:lstStyle>
          <a:p>
            <a:r>
              <a:rPr lang="en-US" dirty="0"/>
              <a:t>&lt;Insert title&gt;</a:t>
            </a:r>
            <a:endParaRPr lang="en-US" dirty="0"/>
          </a:p>
        </p:txBody>
      </p:sp>
      <p:sp>
        <p:nvSpPr>
          <p:cNvPr id="3" name="Subtitle 2"/>
          <p:cNvSpPr>
            <a:spLocks noGrp="1"/>
          </p:cNvSpPr>
          <p:nvPr>
            <p:ph type="subTitle" idx="1" hasCustomPrompt="1"/>
          </p:nvPr>
        </p:nvSpPr>
        <p:spPr>
          <a:xfrm>
            <a:off x="616755" y="4415805"/>
            <a:ext cx="8417056" cy="619563"/>
          </a:xfrm>
        </p:spPr>
        <p:txBody>
          <a:bodyPr anchor="ctr" anchorCtr="0"/>
          <a:lstStyle>
            <a:lvl1pPr marL="0" indent="0" algn="l">
              <a:lnSpc>
                <a:spcPct val="100000"/>
              </a:lnSpc>
              <a:buNone/>
              <a:defRPr sz="3200" baseline="0">
                <a:solidFill>
                  <a:srgbClr val="37424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&lt;Insert subtitle – optional&gt;</a:t>
            </a:r>
            <a:endParaRPr lang="en-US" dirty="0"/>
          </a:p>
        </p:txBody>
      </p:sp>
      <p:sp>
        <p:nvSpPr>
          <p:cNvPr id="9" name="Text Placeholder 8"/>
          <p:cNvSpPr>
            <a:spLocks noGrp="1"/>
          </p:cNvSpPr>
          <p:nvPr>
            <p:ph type="body" sz="quarter" idx="13" hasCustomPrompt="1"/>
          </p:nvPr>
        </p:nvSpPr>
        <p:spPr>
          <a:xfrm>
            <a:off x="616755" y="5374232"/>
            <a:ext cx="8417056" cy="619563"/>
          </a:xfrm>
        </p:spPr>
        <p:txBody>
          <a:bodyPr anchor="ctr" anchorCtr="0"/>
          <a:lstStyle>
            <a:lvl1pPr marL="0" indent="0">
              <a:buNone/>
              <a:defRPr sz="1400">
                <a:solidFill>
                  <a:srgbClr val="64645D"/>
                </a:solidFill>
              </a:defRPr>
            </a:lvl1pPr>
            <a:lvl2pPr>
              <a:defRPr sz="1400"/>
            </a:lvl2pPr>
            <a:lvl3pPr>
              <a:defRPr sz="1400"/>
            </a:lvl3pPr>
            <a:lvl4pPr>
              <a:defRPr sz="1400"/>
            </a:lvl4pPr>
            <a:lvl5pPr>
              <a:defRPr sz="1400"/>
            </a:lvl5pPr>
          </a:lstStyle>
          <a:p>
            <a:pPr lvl="0"/>
            <a:r>
              <a:rPr lang="en-US" dirty="0"/>
              <a:t>&lt;References, Date, Location, etc.&gt;</a:t>
            </a:r>
            <a:endParaRPr lang="en-US" dirty="0"/>
          </a:p>
        </p:txBody>
      </p:sp>
      <p:sp>
        <p:nvSpPr>
          <p:cNvPr id="13" name="Rectangle 12"/>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pic>
        <p:nvPicPr>
          <p:cNvPr id="32" name="Picture 31"/>
          <p:cNvPicPr>
            <a:picLocks noChangeAspect="1"/>
          </p:cNvPicPr>
          <p:nvPr userDrawn="1"/>
        </p:nvPicPr>
        <p:blipFill rotWithShape="1">
          <a:blip r:embed="rId2"/>
          <a:srcRect b="6949"/>
          <a:stretch>
            <a:fillRect/>
          </a:stretch>
        </p:blipFill>
        <p:spPr>
          <a:xfrm>
            <a:off x="10704527" y="6264855"/>
            <a:ext cx="1166469" cy="591394"/>
          </a:xfrm>
          <a:prstGeom prst="rect">
            <a:avLst/>
          </a:prstGeom>
        </p:spPr>
      </p:pic>
      <p:grpSp>
        <p:nvGrpSpPr>
          <p:cNvPr id="22" name="Group 21"/>
          <p:cNvGrpSpPr/>
          <p:nvPr userDrawn="1"/>
        </p:nvGrpSpPr>
        <p:grpSpPr>
          <a:xfrm>
            <a:off x="11035257" y="715398"/>
            <a:ext cx="510886" cy="510620"/>
            <a:chOff x="11032383" y="715398"/>
            <a:chExt cx="510753" cy="510620"/>
          </a:xfrm>
        </p:grpSpPr>
        <p:sp>
          <p:nvSpPr>
            <p:cNvPr id="23" name="Oval 22"/>
            <p:cNvSpPr/>
            <p:nvPr userDrawn="1"/>
          </p:nvSpPr>
          <p:spPr>
            <a:xfrm>
              <a:off x="11032383" y="715398"/>
              <a:ext cx="510753"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24" name="Graphic 2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94773" y="785393"/>
              <a:ext cx="382852" cy="328156"/>
            </a:xfrm>
            <a:prstGeom prst="rect">
              <a:avLst/>
            </a:prstGeom>
          </p:spPr>
        </p:pic>
        <p:sp>
          <p:nvSpPr>
            <p:cNvPr id="25" name="Rectangle 24">
              <a:hlinkClick r:id="rId4" action="ppaction://hlinksldjump"/>
            </p:cNvPr>
            <p:cNvSpPr/>
            <p:nvPr userDrawn="1"/>
          </p:nvSpPr>
          <p:spPr>
            <a:xfrm>
              <a:off x="11032383" y="715398"/>
              <a:ext cx="510753" cy="510620"/>
            </a:xfrm>
            <a:prstGeom prst="rect">
              <a:avLst/>
            </a:prstGeom>
            <a:solidFill>
              <a:srgbClr val="FFFFFF">
                <a:alpha val="0"/>
              </a:srgbClr>
            </a:solidFill>
            <a:ln w="19050" cap="sq" cmpd="sng" algn="ctr">
              <a:noFill/>
              <a:prstDash val="solid"/>
              <a:miter lim="800000"/>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Arial Narrow" panose="020B0606020202030204"/>
                <a:ea typeface="+mn-ea"/>
                <a:cs typeface="+mn-cs"/>
              </a:endParaRPr>
            </a:p>
          </p:txBody>
        </p:sp>
      </p:grpSp>
      <p:pic>
        <p:nvPicPr>
          <p:cNvPr id="27" name="Graphic 6">
            <a:hlinkClick r:id="" action="ppaction://hlinkshowjump?jump=next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
        <p:nvSpPr>
          <p:cNvPr id="28" name="Rectangle 27"/>
          <p:cNvSpPr/>
          <p:nvPr userDrawn="1"/>
        </p:nvSpPr>
        <p:spPr>
          <a:xfrm>
            <a:off x="2526180" y="379264"/>
            <a:ext cx="7139638" cy="253202"/>
          </a:xfrm>
          <a:prstGeom prst="rect">
            <a:avLst/>
          </a:prstGeom>
          <a:solidFill>
            <a:srgbClr val="FFFFFF"/>
          </a:solidFill>
          <a:ln w="38100" cap="flat" cmpd="sng" algn="ctr">
            <a:solidFill>
              <a:srgbClr val="FF0000"/>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1" i="0" u="none" strike="noStrike" kern="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0" cap="none" spc="10" normalizeH="0" baseline="0" noProof="0" dirty="0">
              <a:ln>
                <a:noFill/>
              </a:ln>
              <a:solidFill>
                <a:srgbClr val="FF0000"/>
              </a:solidFill>
              <a:effectLst/>
              <a:uLnTx/>
              <a:uFillTx/>
              <a:latin typeface="Arial Narrow" panose="020B0606020202030204"/>
              <a:ea typeface="+mn-ea"/>
              <a:cs typeface="+mn-cs"/>
            </a:endParaRPr>
          </a:p>
        </p:txBody>
      </p:sp>
      <p:pic>
        <p:nvPicPr>
          <p:cNvPr id="29" name="Graphic 7">
            <a:hlinkClick r:id="" action="ppaction://hlinkshowjump?jump=previous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
        <p:nvSpPr>
          <p:cNvPr id="17" name="TextBox 16"/>
          <p:cNvSpPr txBox="1"/>
          <p:nvPr userDrawn="1"/>
        </p:nvSpPr>
        <p:spPr>
          <a:xfrm>
            <a:off x="11815515" y="6710631"/>
            <a:ext cx="388290" cy="138499"/>
          </a:xfrm>
          <a:prstGeom prst="rect">
            <a:avLst/>
          </a:prstGeom>
          <a:noFill/>
        </p:spPr>
        <p:txBody>
          <a:bodyPr wrap="square" lIns="0" tIns="0" rIns="0" bIns="0" rtlCol="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defRPr/>
            </a:pPr>
            <a:fld id="{BEE6CB27-450D-4549-AEBC-6904E87FE83C}" type="slidenum">
              <a:rPr kumimoji="0" lang="en-US" sz="900" b="0" i="0" u="none" strike="noStrike" kern="600" cap="none" spc="10" normalizeH="0" baseline="0" noProof="0" smtClean="0">
                <a:ln>
                  <a:noFill/>
                </a:ln>
                <a:solidFill>
                  <a:srgbClr val="37424A"/>
                </a:solidFill>
                <a:effectLst/>
                <a:uLnTx/>
                <a:uFillTx/>
              </a:rPr>
            </a:fld>
            <a:endParaRPr kumimoji="0" lang="en-US" sz="900" b="0" i="0" u="none" strike="noStrike" kern="600" cap="none" spc="10" normalizeH="0" baseline="0" noProof="0" dirty="0">
              <a:ln>
                <a:noFill/>
              </a:ln>
              <a:solidFill>
                <a:srgbClr val="37424A"/>
              </a:solidFill>
              <a:effectLst/>
              <a:uLnTx/>
              <a:uFillTx/>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REACTIVE_Upfront_Lef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pic>
        <p:nvPicPr>
          <p:cNvPr id="10"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
        <p:nvSpPr>
          <p:cNvPr id="6" name="Rectangle 5"/>
          <p:cNvSpPr/>
          <p:nvPr userDrawn="1"/>
        </p:nvSpPr>
        <p:spPr>
          <a:xfrm>
            <a:off x="2526180" y="379264"/>
            <a:ext cx="7139638" cy="253202"/>
          </a:xfrm>
          <a:prstGeom prst="rect">
            <a:avLst/>
          </a:prstGeom>
          <a:solidFill>
            <a:srgbClr val="FFFFFF"/>
          </a:solidFill>
          <a:ln w="38100" cap="flat" cmpd="sng" algn="ctr">
            <a:solidFill>
              <a:srgbClr val="FF0000"/>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1" i="0" u="none" strike="noStrike" kern="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0" cap="none" spc="10" normalizeH="0" baseline="0" noProof="0" dirty="0">
              <a:ln>
                <a:noFill/>
              </a:ln>
              <a:solidFill>
                <a:srgbClr val="FF0000"/>
              </a:solidFill>
              <a:effectLst/>
              <a:uLnTx/>
              <a:uFillTx/>
              <a:latin typeface="Arial Narrow" panose="020B0606020202030204"/>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userDrawn="1">
  <p:cSld name="REACTIVE_Section Start Slide">
    <p:bg>
      <p:bgPr>
        <a:solidFill>
          <a:schemeClr val="tx1"/>
        </a:solidFill>
        <a:effectLst/>
      </p:bgPr>
    </p:bg>
    <p:spTree>
      <p:nvGrpSpPr>
        <p:cNvPr id="1" name=""/>
        <p:cNvGrpSpPr/>
        <p:nvPr/>
      </p:nvGrpSpPr>
      <p:grpSpPr>
        <a:xfrm>
          <a:off x="0" y="0"/>
          <a:ext cx="0" cy="0"/>
          <a:chOff x="0" y="0"/>
          <a:chExt cx="0" cy="0"/>
        </a:xfrm>
      </p:grpSpPr>
      <p:sp>
        <p:nvSpPr>
          <p:cNvPr id="14" name="Rectangle 13"/>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sp>
        <p:nvSpPr>
          <p:cNvPr id="2" name="Title 1"/>
          <p:cNvSpPr>
            <a:spLocks noGrp="1"/>
          </p:cNvSpPr>
          <p:nvPr>
            <p:ph type="ctrTitle" hasCustomPrompt="1"/>
          </p:nvPr>
        </p:nvSpPr>
        <p:spPr>
          <a:xfrm>
            <a:off x="616754" y="2433711"/>
            <a:ext cx="9298822" cy="1645920"/>
          </a:xfrm>
        </p:spPr>
        <p:txBody>
          <a:bodyPr anchor="ctr" anchorCtr="0">
            <a:noAutofit/>
          </a:bodyPr>
          <a:lstStyle>
            <a:lvl1pPr>
              <a:lnSpc>
                <a:spcPct val="100000"/>
              </a:lnSpc>
              <a:defRPr sz="4000" cap="none" spc="30" baseline="0">
                <a:solidFill>
                  <a:schemeClr val="accent1"/>
                </a:solidFill>
              </a:defRPr>
            </a:lvl1pPr>
          </a:lstStyle>
          <a:p>
            <a:r>
              <a:rPr lang="en-US" dirty="0"/>
              <a:t>&lt;Insert title&gt;</a:t>
            </a:r>
            <a:endParaRPr lang="en-US" dirty="0"/>
          </a:p>
        </p:txBody>
      </p:sp>
      <p:sp>
        <p:nvSpPr>
          <p:cNvPr id="3" name="Subtitle 2"/>
          <p:cNvSpPr>
            <a:spLocks noGrp="1"/>
          </p:cNvSpPr>
          <p:nvPr>
            <p:ph type="subTitle" idx="1" hasCustomPrompt="1"/>
          </p:nvPr>
        </p:nvSpPr>
        <p:spPr>
          <a:xfrm>
            <a:off x="616755" y="4415805"/>
            <a:ext cx="8417056" cy="619563"/>
          </a:xfrm>
        </p:spPr>
        <p:txBody>
          <a:bodyPr anchor="ctr" anchorCtr="0"/>
          <a:lstStyle>
            <a:lvl1pPr marL="0" indent="0" algn="l">
              <a:lnSpc>
                <a:spcPct val="100000"/>
              </a:lnSpc>
              <a:spcBef>
                <a:spcPts val="0"/>
              </a:spcBef>
              <a:buNone/>
              <a:defRPr sz="2800" baseline="0">
                <a:solidFill>
                  <a:srgbClr val="64645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&lt;Insert subtitle – optional&gt;</a:t>
            </a:r>
            <a:endParaRPr lang="en-US" dirty="0"/>
          </a:p>
        </p:txBody>
      </p:sp>
      <p:sp>
        <p:nvSpPr>
          <p:cNvPr id="13" name="Rectangle 12"/>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pic>
        <p:nvPicPr>
          <p:cNvPr id="34" name="Picture 33"/>
          <p:cNvPicPr>
            <a:picLocks noChangeAspect="1"/>
          </p:cNvPicPr>
          <p:nvPr userDrawn="1"/>
        </p:nvPicPr>
        <p:blipFill rotWithShape="1">
          <a:blip r:embed="rId2"/>
          <a:srcRect b="6949"/>
          <a:stretch>
            <a:fillRect/>
          </a:stretch>
        </p:blipFill>
        <p:spPr>
          <a:xfrm>
            <a:off x="10704527" y="6264855"/>
            <a:ext cx="1166469" cy="591394"/>
          </a:xfrm>
          <a:prstGeom prst="rect">
            <a:avLst/>
          </a:prstGeom>
        </p:spPr>
      </p:pic>
      <p:grpSp>
        <p:nvGrpSpPr>
          <p:cNvPr id="12" name="Group 11"/>
          <p:cNvGrpSpPr/>
          <p:nvPr userDrawn="1"/>
        </p:nvGrpSpPr>
        <p:grpSpPr>
          <a:xfrm>
            <a:off x="11035257" y="715398"/>
            <a:ext cx="510886" cy="510620"/>
            <a:chOff x="11032383" y="715398"/>
            <a:chExt cx="510753" cy="510620"/>
          </a:xfrm>
        </p:grpSpPr>
        <p:sp>
          <p:nvSpPr>
            <p:cNvPr id="15" name="Oval 14"/>
            <p:cNvSpPr/>
            <p:nvPr userDrawn="1"/>
          </p:nvSpPr>
          <p:spPr>
            <a:xfrm>
              <a:off x="11032383" y="715398"/>
              <a:ext cx="510753"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16" name="Graphic 2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94773" y="785393"/>
              <a:ext cx="382852" cy="328156"/>
            </a:xfrm>
            <a:prstGeom prst="rect">
              <a:avLst/>
            </a:prstGeom>
          </p:spPr>
        </p:pic>
        <p:sp>
          <p:nvSpPr>
            <p:cNvPr id="19" name="Rectangle 18">
              <a:hlinkClick r:id="rId4" action="ppaction://hlinksldjump"/>
            </p:cNvPr>
            <p:cNvSpPr/>
            <p:nvPr userDrawn="1"/>
          </p:nvSpPr>
          <p:spPr>
            <a:xfrm>
              <a:off x="11032383" y="715398"/>
              <a:ext cx="510753" cy="510620"/>
            </a:xfrm>
            <a:prstGeom prst="rect">
              <a:avLst/>
            </a:prstGeom>
            <a:solidFill>
              <a:srgbClr val="FFFFFF">
                <a:alpha val="0"/>
              </a:srgbClr>
            </a:solidFill>
            <a:ln w="19050" cap="sq" cmpd="sng" algn="ctr">
              <a:noFill/>
              <a:prstDash val="solid"/>
              <a:miter lim="800000"/>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Arial Narrow" panose="020B0606020202030204"/>
                <a:ea typeface="+mn-ea"/>
                <a:cs typeface="+mn-cs"/>
              </a:endParaRPr>
            </a:p>
          </p:txBody>
        </p:sp>
      </p:grpSp>
      <p:pic>
        <p:nvPicPr>
          <p:cNvPr id="21" name="Graphic 6">
            <a:hlinkClick r:id="" action="ppaction://hlinkshowjump?jump=next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
        <p:nvSpPr>
          <p:cNvPr id="17" name="TextBox 16"/>
          <p:cNvSpPr txBox="1"/>
          <p:nvPr userDrawn="1"/>
        </p:nvSpPr>
        <p:spPr>
          <a:xfrm>
            <a:off x="11815515" y="6710631"/>
            <a:ext cx="388290" cy="138499"/>
          </a:xfrm>
          <a:prstGeom prst="rect">
            <a:avLst/>
          </a:prstGeom>
          <a:noFill/>
        </p:spPr>
        <p:txBody>
          <a:bodyPr wrap="square" lIns="0" tIns="0" rIns="0" bIns="0" rtlCol="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defRPr/>
            </a:pPr>
            <a:fld id="{BEE6CB27-450D-4549-AEBC-6904E87FE83C}" type="slidenum">
              <a:rPr kumimoji="0" lang="en-US" sz="900" b="0" i="0" u="none" strike="noStrike" kern="600" cap="none" spc="10" normalizeH="0" baseline="0" noProof="0" smtClean="0">
                <a:ln>
                  <a:noFill/>
                </a:ln>
                <a:solidFill>
                  <a:srgbClr val="37424A"/>
                </a:solidFill>
                <a:effectLst/>
                <a:uLnTx/>
                <a:uFillTx/>
              </a:rPr>
            </a:fld>
            <a:endParaRPr kumimoji="0" lang="en-US" sz="900" b="0" i="0" u="none" strike="noStrike" kern="600" cap="none" spc="10" normalizeH="0" baseline="0" noProof="0" dirty="0">
              <a:ln>
                <a:noFill/>
              </a:ln>
              <a:solidFill>
                <a:srgbClr val="37424A"/>
              </a:solidFill>
              <a:effectLst/>
              <a:uLnTx/>
              <a:uFillTx/>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EACTIVE_Title and Content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EACTIVE_Title and Content_Righ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9"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EACTIVE_Title and Content_Lef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10"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REACTIVE_Title and Content_No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7" name="bjClassifierImageBottom"/>
          <p:cNvPicPr>
            <a:picLocks noChangeAspect="1"/>
          </p:cNvPicPr>
          <p:nvPr userDrawn="1"/>
        </p:nvPicPr>
        <p:blipFill>
          <a:blip r:embed="rId2"/>
          <a:stretch>
            <a:fillRect/>
          </a:stretch>
        </p:blipFill>
        <p:spPr>
          <a:xfrm>
            <a:off x="63516" y="6468336"/>
            <a:ext cx="597616" cy="326164"/>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EACTIVE_Title and Content w Sub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grpSp>
        <p:nvGrpSpPr>
          <p:cNvPr id="11" name="Group 10"/>
          <p:cNvGrpSpPr/>
          <p:nvPr userDrawn="1"/>
        </p:nvGrpSpPr>
        <p:grpSpPr>
          <a:xfrm>
            <a:off x="10658623" y="799072"/>
            <a:ext cx="1268320" cy="320124"/>
            <a:chOff x="10655847" y="799072"/>
            <a:chExt cx="1267990" cy="320124"/>
          </a:xfrm>
        </p:grpSpPr>
        <p:pic>
          <p:nvPicPr>
            <p:cNvPr id="12"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3"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pic>
        <p:nvPicPr>
          <p:cNvPr id="7"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EACTIVE_Title and Content w Sub_Righ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EACTIVE_Title and Content w Sub_Lef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EACTIVE_Home Page Buttons_Brand Colors">
    <p:spTree>
      <p:nvGrpSpPr>
        <p:cNvPr id="1" name=""/>
        <p:cNvGrpSpPr/>
        <p:nvPr/>
      </p:nvGrpSpPr>
      <p:grpSpPr>
        <a:xfrm>
          <a:off x="0" y="0"/>
          <a:ext cx="0" cy="0"/>
          <a:chOff x="0" y="0"/>
          <a:chExt cx="0" cy="0"/>
        </a:xfrm>
      </p:grpSpPr>
      <p:sp>
        <p:nvSpPr>
          <p:cNvPr id="2" name="Title 1"/>
          <p:cNvSpPr>
            <a:spLocks noGrp="1"/>
          </p:cNvSpPr>
          <p:nvPr>
            <p:ph type="title"/>
          </p:nvPr>
        </p:nvSpPr>
        <p:spPr>
          <a:xfrm>
            <a:off x="619543" y="685973"/>
            <a:ext cx="9930555" cy="795528"/>
          </a:xfrm>
        </p:spPr>
        <p:txBody>
          <a:bodyPr anchor="t" anchorCtr="0"/>
          <a:lstStyle>
            <a:lvl1pPr>
              <a:lnSpc>
                <a:spcPct val="90000"/>
              </a:lnSpc>
              <a:defRPr>
                <a:solidFill>
                  <a:schemeClr val="accent1"/>
                </a:solidFill>
              </a:defRPr>
            </a:lvl1pPr>
          </a:lstStyle>
          <a:p>
            <a:r>
              <a:rPr lang="en-US" dirty="0"/>
              <a:t>Click to edit Master title style</a:t>
            </a:r>
            <a:endParaRPr lang="en-US" dirty="0"/>
          </a:p>
        </p:txBody>
      </p:sp>
      <p:sp>
        <p:nvSpPr>
          <p:cNvPr id="9" name="Rectangle: Rounded Corners 8">
            <a:hlinkClick r:id="" action="ppaction://noaction"/>
          </p:cNvPr>
          <p:cNvSpPr/>
          <p:nvPr userDrawn="1"/>
        </p:nvSpPr>
        <p:spPr bwMode="auto">
          <a:xfrm>
            <a:off x="2870394" y="1756544"/>
            <a:ext cx="1998108" cy="1594581"/>
          </a:xfrm>
          <a:prstGeom prst="roundRect">
            <a:avLst/>
          </a:prstGeom>
          <a:solidFill>
            <a:srgbClr val="6E0047"/>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1</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0" name="Rectangle: Rounded Corners 9">
            <a:hlinkClick r:id="" action="ppaction://noaction"/>
          </p:cNvPr>
          <p:cNvSpPr/>
          <p:nvPr userDrawn="1"/>
        </p:nvSpPr>
        <p:spPr bwMode="auto">
          <a:xfrm>
            <a:off x="2870394" y="3616396"/>
            <a:ext cx="1998108" cy="1594581"/>
          </a:xfrm>
          <a:prstGeom prst="roundRect">
            <a:avLst/>
          </a:prstGeom>
          <a:solidFill>
            <a:srgbClr val="81BC00"/>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4</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1" name="Rectangle: Rounded Corners 10">
            <a:hlinkClick r:id="rId2" action="ppaction://hlinksldjump"/>
          </p:cNvPr>
          <p:cNvSpPr/>
          <p:nvPr userDrawn="1"/>
        </p:nvSpPr>
        <p:spPr bwMode="auto">
          <a:xfrm>
            <a:off x="5120855" y="1756544"/>
            <a:ext cx="1998108" cy="1594581"/>
          </a:xfrm>
          <a:prstGeom prst="roundRect">
            <a:avLst/>
          </a:prstGeom>
          <a:solidFill>
            <a:srgbClr val="F78C3A"/>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Button2</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2" name="Rectangle: Rounded Corners 11">
            <a:hlinkClick r:id="" action="ppaction://noaction"/>
          </p:cNvPr>
          <p:cNvSpPr/>
          <p:nvPr userDrawn="1"/>
        </p:nvSpPr>
        <p:spPr bwMode="auto">
          <a:xfrm>
            <a:off x="5120855" y="3616396"/>
            <a:ext cx="1998108" cy="1594581"/>
          </a:xfrm>
          <a:prstGeom prst="roundRect">
            <a:avLst/>
          </a:prstGeom>
          <a:solidFill>
            <a:srgbClr val="233444"/>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5</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3" name="Rectangle: Rounded Corners 12">
            <a:hlinkClick r:id="" action="ppaction://noaction"/>
          </p:cNvPr>
          <p:cNvSpPr/>
          <p:nvPr userDrawn="1"/>
        </p:nvSpPr>
        <p:spPr bwMode="auto">
          <a:xfrm>
            <a:off x="7371316" y="3616396"/>
            <a:ext cx="1998108" cy="1594581"/>
          </a:xfrm>
          <a:prstGeom prst="roundRect">
            <a:avLst/>
          </a:prstGeom>
          <a:solidFill>
            <a:srgbClr val="008A80"/>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6</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4" name="Rectangle: Rounded Corners 13">
            <a:hlinkClick r:id="rId2" action="ppaction://hlinksldjump"/>
          </p:cNvPr>
          <p:cNvSpPr/>
          <p:nvPr userDrawn="1"/>
        </p:nvSpPr>
        <p:spPr bwMode="auto">
          <a:xfrm>
            <a:off x="7371316" y="1756544"/>
            <a:ext cx="1998108" cy="1594581"/>
          </a:xfrm>
          <a:prstGeom prst="roundRect">
            <a:avLst/>
          </a:prstGeom>
          <a:solidFill>
            <a:schemeClr val="bg1">
              <a:lumMod val="65000"/>
            </a:schemeClr>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3</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5" name="Rectangle 14"/>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pic>
        <p:nvPicPr>
          <p:cNvPr id="20" name="Graphic 7">
            <a:hlinkClick r:id="" action="ppaction://hlinkshowjump?jump=previousslide"/>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pic>
        <p:nvPicPr>
          <p:cNvPr id="4" name="bjClassifierImageBottom"/>
          <p:cNvPicPr>
            <a:picLocks noChangeAspect="1"/>
          </p:cNvPicPr>
          <p:nvPr userDrawn="1"/>
        </p:nvPicPr>
        <p:blipFill>
          <a:blip r:embed="rId4"/>
          <a:stretch>
            <a:fillRect/>
          </a:stretch>
        </p:blipFill>
        <p:spPr>
          <a:xfrm>
            <a:off x="63517" y="6468336"/>
            <a:ext cx="792755" cy="326164"/>
          </a:xfrm>
          <a:prstGeom prst="rect">
            <a:avLst/>
          </a:pr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EACTIVE_TO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3" y="685974"/>
            <a:ext cx="9846696" cy="548949"/>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24" name="TextBox 23"/>
          <p:cNvSpPr txBox="1"/>
          <p:nvPr userDrawn="1"/>
        </p:nvSpPr>
        <p:spPr>
          <a:xfrm>
            <a:off x="3" y="1312489"/>
            <a:ext cx="12191998" cy="30777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Click on a link below to access specific information</a:t>
            </a: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24"/>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pic>
        <p:nvPicPr>
          <p:cNvPr id="41"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pic>
        <p:nvPicPr>
          <p:cNvPr id="5"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_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703393" y="6313177"/>
            <a:ext cx="9930811" cy="455944"/>
          </a:xfrm>
        </p:spPr>
        <p:txBody>
          <a:bodyPr anchor="b" anchorCtr="0"/>
          <a:lstStyle>
            <a:lvl1pPr marL="0" indent="0">
              <a:spcBef>
                <a:spcPts val="200"/>
              </a:spcBef>
              <a:spcAft>
                <a:spcPts val="0"/>
              </a:spcAft>
              <a:buNone/>
              <a:defRPr sz="900"/>
            </a:lvl1pPr>
          </a:lstStyle>
          <a:p>
            <a:pPr lvl="0"/>
            <a:r>
              <a:rPr lang="en-US" dirty="0"/>
              <a:t>References</a:t>
            </a:r>
            <a:endParaRPr lang="en-US" dirty="0"/>
          </a:p>
        </p:txBody>
      </p:sp>
      <p:grpSp>
        <p:nvGrpSpPr>
          <p:cNvPr id="3" name="Group 2"/>
          <p:cNvGrpSpPr/>
          <p:nvPr userDrawn="1"/>
        </p:nvGrpSpPr>
        <p:grpSpPr>
          <a:xfrm>
            <a:off x="10655847" y="715398"/>
            <a:ext cx="1267990" cy="510620"/>
            <a:chOff x="10653072" y="715398"/>
            <a:chExt cx="1267660" cy="510620"/>
          </a:xfrm>
        </p:grpSpPr>
        <p:pic>
          <p:nvPicPr>
            <p:cNvPr id="7" name="Graphic 12">
              <a:hlinkClick r:id="" action="ppaction://hlinkshowjump?jump=nextslide"/>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2132" y="797209"/>
              <a:ext cx="228600" cy="323850"/>
            </a:xfrm>
            <a:prstGeom prst="rect">
              <a:avLst/>
            </a:prstGeom>
            <a:effectLst>
              <a:outerShdw blurRad="50800" dist="38100" dir="5400000" algn="t" rotWithShape="0">
                <a:prstClr val="black">
                  <a:alpha val="40000"/>
                </a:prstClr>
              </a:outerShdw>
            </a:effectLst>
          </p:spPr>
        </p:pic>
        <p:pic>
          <p:nvPicPr>
            <p:cNvPr id="8" name="Graphic 14">
              <a:hlinkClick r:id="" action="ppaction://hlinkshowjump?jump=previousslide"/>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rot="10800000">
              <a:off x="10653072" y="797209"/>
              <a:ext cx="228600" cy="323850"/>
            </a:xfrm>
            <a:prstGeom prst="rect">
              <a:avLst/>
            </a:prstGeom>
            <a:effectLst>
              <a:outerShdw blurRad="50800" dist="38100" dir="5400000" algn="t" rotWithShape="0">
                <a:prstClr val="black">
                  <a:alpha val="40000"/>
                </a:prstClr>
              </a:outerShdw>
            </a:effectLst>
          </p:spPr>
        </p:pic>
        <p:sp>
          <p:nvSpPr>
            <p:cNvPr id="10" name="Oval 9"/>
            <p:cNvSpPr/>
            <p:nvPr userDrawn="1"/>
          </p:nvSpPr>
          <p:spPr>
            <a:xfrm>
              <a:off x="11029510" y="715398"/>
              <a:ext cx="510620"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11" name="Graphic 18" descr="House">
              <a:hlinkClick r:id="rId5" action="ppaction://hlinksldjump"/>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72040" y="738252"/>
              <a:ext cx="422437" cy="422437"/>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8"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5"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grpSp>
        <p:nvGrpSpPr>
          <p:cNvPr id="10" name="Group 9"/>
          <p:cNvGrpSpPr/>
          <p:nvPr userDrawn="1"/>
        </p:nvGrpSpPr>
        <p:grpSpPr>
          <a:xfrm>
            <a:off x="10655847" y="799072"/>
            <a:ext cx="126799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8"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5"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pic>
        <p:nvPicPr>
          <p:cNvPr id="8" name="bjClassifierImageBottom"/>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500" y="6468336"/>
            <a:ext cx="597460" cy="326164"/>
          </a:xfrm>
          <a:prstGeom prst="rect">
            <a:avLst/>
          </a:pr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REACTIVE_MRK_Title and Content Sub 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3" name="Content Placeholder 2"/>
          <p:cNvSpPr>
            <a:spLocks noGrp="1"/>
          </p:cNvSpPr>
          <p:nvPr>
            <p:ph idx="1"/>
          </p:nvPr>
        </p:nvSpPr>
        <p:spPr>
          <a:xfrm>
            <a:off x="619545" y="1993105"/>
            <a:ext cx="10976372" cy="3721894"/>
          </a:xfrm>
          <a:prstGeom prst="rect">
            <a:avLst/>
          </a:prstGeom>
        </p:spPr>
        <p:txBody>
          <a:bodyPr vert="horz" lIns="0" tIns="0" rIns="0" bIns="0" rtlCol="0" anchor="t" anchorCtr="0">
            <a:noAutofit/>
          </a:bodyPr>
          <a:lstStyle>
            <a:lvl1pPr>
              <a:defRPr lang="en-US" dirty="0"/>
            </a:lvl1pPr>
            <a:lvl2pPr>
              <a:defRPr lang="en-US" dirty="0"/>
            </a:lvl2pPr>
            <a:lvl3pPr>
              <a:defRPr lang="en-US" dirty="0"/>
            </a:lvl3pPr>
            <a:lvl4pPr>
              <a:defRPr lang="en-US" dirty="0"/>
            </a:lvl4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sp>
        <p:nvSpPr>
          <p:cNvPr id="5" name="Text Placeholder 4"/>
          <p:cNvSpPr>
            <a:spLocks noGrp="1"/>
          </p:cNvSpPr>
          <p:nvPr>
            <p:ph type="body" sz="quarter" idx="10" hasCustomPrompt="1"/>
          </p:nvPr>
        </p:nvSpPr>
        <p:spPr>
          <a:xfrm>
            <a:off x="619287" y="5934808"/>
            <a:ext cx="9930811" cy="455944"/>
          </a:xfrm>
          <a:prstGeom prst="rect">
            <a:avLst/>
          </a:prstGeom>
        </p:spPr>
        <p:txBody>
          <a:bodyPr anchor="b" anchorCtr="0"/>
          <a:lstStyle>
            <a:lvl1pPr marL="0" indent="0">
              <a:spcAft>
                <a:spcPts val="200"/>
              </a:spcAft>
              <a:buNone/>
              <a:defRPr sz="900"/>
            </a:lvl1pPr>
          </a:lstStyle>
          <a:p>
            <a:pPr lvl="0"/>
            <a:r>
              <a:rPr lang="en-US" dirty="0"/>
              <a:t>References</a:t>
            </a:r>
            <a:endParaRPr lang="en-US" dirty="0"/>
          </a:p>
        </p:txBody>
      </p:sp>
      <p:sp>
        <p:nvSpPr>
          <p:cNvPr id="7"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pic>
        <p:nvPicPr>
          <p:cNvPr id="8" name="Graphic 7">
            <a:hlinkClick r:id="" action="ppaction://hlinkshowjump?jump=previousslide"/>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655847" y="797209"/>
            <a:ext cx="228660" cy="323850"/>
          </a:xfrm>
          <a:prstGeom prst="rect">
            <a:avLst/>
          </a:prstGeom>
          <a:effectLst>
            <a:outerShdw blurRad="50800" dist="38100" dir="5400000" algn="t" rotWithShape="0">
              <a:prstClr val="black">
                <a:alpha val="40000"/>
              </a:prstClr>
            </a:outerShdw>
          </a:effectLst>
        </p:spPr>
      </p:pic>
      <p:pic>
        <p:nvPicPr>
          <p:cNvPr id="10" name="Graphic 9">
            <a:hlinkClick r:id="" action="ppaction://hlinkshowjump?jump=nextslide"/>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a:off x="11695177" y="797209"/>
            <a:ext cx="228660" cy="323850"/>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REACTIVE_MSD_Eisai_Title and Content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8" y="5934808"/>
            <a:ext cx="9146689"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5"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grpSp>
        <p:nvGrpSpPr>
          <p:cNvPr id="10" name="Group 9"/>
          <p:cNvGrpSpPr/>
          <p:nvPr userDrawn="1"/>
        </p:nvGrpSpPr>
        <p:grpSpPr>
          <a:xfrm>
            <a:off x="10658623" y="799072"/>
            <a:ext cx="126832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REACTIVE_Title and Content w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a:prstGeom prst="rect">
            <a:avLst/>
          </a:prstGeo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079690" cy="455944"/>
          </a:xfrm>
          <a:prstGeom prst="rect">
            <a:avLst/>
          </a:prstGeo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4" y="1993105"/>
            <a:ext cx="9931001" cy="3721894"/>
          </a:xfrm>
          <a:prstGeom prst="rect">
            <a:avLst/>
          </a:prstGeom>
        </p:spPr>
        <p:txBody>
          <a:bodyPr vert="horz" lIns="0" tIns="0" rIns="0" bIns="0" rtlCol="0" anchor="t" anchorCtr="0">
            <a:noAutofit/>
          </a:bodyPr>
          <a:lstStyle>
            <a:lvl1pPr>
              <a:defRPr sz="1800"/>
            </a:lvl1pPr>
            <a:lvl2pPr>
              <a:defRPr sz="1800"/>
            </a:lvl2pPr>
            <a:lvl3pPr>
              <a:defRPr sz="1800"/>
            </a:lvl3pPr>
            <a:lvl4pPr>
              <a:defRPr sz="1800"/>
            </a:lvl4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sp>
        <p:nvSpPr>
          <p:cNvPr id="8" name="Content Placeholder 13"/>
          <p:cNvSpPr>
            <a:spLocks noGrp="1"/>
          </p:cNvSpPr>
          <p:nvPr>
            <p:ph sz="quarter" idx="12"/>
          </p:nvPr>
        </p:nvSpPr>
        <p:spPr>
          <a:xfrm>
            <a:off x="619544" y="1383613"/>
            <a:ext cx="9931001" cy="430887"/>
          </a:xfrm>
          <a:prstGeom prst="rect">
            <a:avLst/>
          </a:prstGeo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Click to edit Master text styles</a:t>
            </a:r>
            <a:endParaRPr lang="en-US" dirty="0"/>
          </a:p>
        </p:txBody>
      </p:sp>
      <p:pic>
        <p:nvPicPr>
          <p:cNvPr id="7" name="bjClassifierImageBottom"/>
          <p:cNvPicPr>
            <a:picLocks noChangeAspect="1"/>
          </p:cNvPicPr>
          <p:nvPr userDrawn="1"/>
        </p:nvPicPr>
        <p:blipFill>
          <a:blip r:embed="rId2"/>
          <a:stretch>
            <a:fillRect/>
          </a:stretch>
        </p:blipFill>
        <p:spPr>
          <a:xfrm>
            <a:off x="63516" y="6468336"/>
            <a:ext cx="597616" cy="326164"/>
          </a:xfrm>
          <a:prstGeom prst="rect">
            <a:avLst/>
          </a:prstGeom>
        </p:spPr>
      </p:pic>
    </p:spTree>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PROACTIVE_Cover Page">
    <p:spTree>
      <p:nvGrpSpPr>
        <p:cNvPr id="1" name=""/>
        <p:cNvGrpSpPr/>
        <p:nvPr/>
      </p:nvGrpSpPr>
      <p:grpSpPr>
        <a:xfrm>
          <a:off x="0" y="0"/>
          <a:ext cx="0" cy="0"/>
          <a:chOff x="0" y="0"/>
          <a:chExt cx="0" cy="0"/>
        </a:xfrm>
      </p:grpSpPr>
      <p:sp>
        <p:nvSpPr>
          <p:cNvPr id="2" name="Rectangle 1"/>
          <p:cNvSpPr/>
          <p:nvPr userDrawn="1"/>
        </p:nvSpPr>
        <p:spPr>
          <a:xfrm>
            <a:off x="10945505" y="542611"/>
            <a:ext cx="643262" cy="793820"/>
          </a:xfrm>
          <a:prstGeom prst="rect">
            <a:avLst/>
          </a:prstGeom>
          <a:solidFill>
            <a:schemeClr val="bg1"/>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spc="10" dirty="0" err="1"/>
          </a:p>
        </p:txBody>
      </p:sp>
      <p:pic>
        <p:nvPicPr>
          <p:cNvPr id="9"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grpSp>
        <p:nvGrpSpPr>
          <p:cNvPr id="3" name="Group 2"/>
          <p:cNvGrpSpPr/>
          <p:nvPr userDrawn="1"/>
        </p:nvGrpSpPr>
        <p:grpSpPr>
          <a:xfrm>
            <a:off x="1" y="-2372"/>
            <a:ext cx="12192000" cy="644923"/>
            <a:chOff x="0" y="-2372"/>
            <a:chExt cx="12188825" cy="644923"/>
          </a:xfrm>
        </p:grpSpPr>
        <p:sp>
          <p:nvSpPr>
            <p:cNvPr id="5" name="Rectangle 4"/>
            <p:cNvSpPr/>
            <p:nvPr userDrawn="1"/>
          </p:nvSpPr>
          <p:spPr>
            <a:xfrm>
              <a:off x="0" y="5252"/>
              <a:ext cx="12188825" cy="637299"/>
            </a:xfrm>
            <a:prstGeom prst="rect">
              <a:avLst/>
            </a:prstGeom>
            <a:solidFill>
              <a:schemeClr val="bg1"/>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spc="10" dirty="0" err="1"/>
            </a:p>
          </p:txBody>
        </p:sp>
        <p:sp>
          <p:nvSpPr>
            <p:cNvPr id="14" name="Rectangle 13"/>
            <p:cNvSpPr/>
            <p:nvPr userDrawn="1"/>
          </p:nvSpPr>
          <p:spPr>
            <a:xfrm>
              <a:off x="0" y="0"/>
              <a:ext cx="12188825"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spc="10" dirty="0" err="1"/>
            </a:p>
          </p:txBody>
        </p:sp>
        <p:sp>
          <p:nvSpPr>
            <p:cNvPr id="15" name="Rectangle 14"/>
            <p:cNvSpPr/>
            <p:nvPr userDrawn="1"/>
          </p:nvSpPr>
          <p:spPr>
            <a:xfrm rot="10800000">
              <a:off x="0" y="-2372"/>
              <a:ext cx="925285" cy="261551"/>
            </a:xfrm>
            <a:prstGeom prst="rect">
              <a:avLst/>
            </a:prstGeom>
            <a:solidFill>
              <a:srgbClr val="FFFFFF">
                <a:alpha val="54902"/>
              </a:srgb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spc="10" dirty="0" err="1"/>
            </a:p>
          </p:txBody>
        </p:sp>
        <p:sp>
          <p:nvSpPr>
            <p:cNvPr id="16" name="Rectangle 15"/>
            <p:cNvSpPr/>
            <p:nvPr userDrawn="1"/>
          </p:nvSpPr>
          <p:spPr>
            <a:xfrm>
              <a:off x="1" y="-2368"/>
              <a:ext cx="12188824" cy="62240"/>
            </a:xfrm>
            <a:prstGeom prst="rect">
              <a:avLst/>
            </a:prstGeom>
            <a:solidFill>
              <a:srgbClr val="00837B"/>
            </a:solidFill>
            <a:ln>
              <a:noFill/>
            </a:ln>
            <a:effectLst>
              <a:outerShdw blurRad="508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userDrawn="1"/>
          </p:nvSpPr>
          <p:spPr>
            <a:xfrm>
              <a:off x="153364" y="62446"/>
              <a:ext cx="716606" cy="184666"/>
            </a:xfrm>
            <a:prstGeom prst="rect">
              <a:avLst/>
            </a:prstGeom>
            <a:noFill/>
          </p:spPr>
          <p:txBody>
            <a:bodyPr wrap="none" lIns="0" tIns="0" rIns="0" bIns="0" rtlCol="0" anchor="t" anchorCtr="0">
              <a:spAutoFit/>
            </a:bodyPr>
            <a:lstStyle/>
            <a:p>
              <a:r>
                <a:rPr lang="en-US" sz="1200" kern="600" spc="10" dirty="0">
                  <a:solidFill>
                    <a:srgbClr val="00B294"/>
                  </a:solidFill>
                  <a:latin typeface="Calibri" panose="020F0502020204030204" pitchFamily="34" charset="0"/>
                  <a:cs typeface="Calibri" panose="020F0502020204030204" pitchFamily="34" charset="0"/>
                </a:rPr>
                <a:t>Proprietary</a:t>
              </a:r>
              <a:endParaRPr lang="en-US" sz="1200" kern="600" spc="10" dirty="0">
                <a:solidFill>
                  <a:srgbClr val="00B294"/>
                </a:solidFill>
                <a:latin typeface="Calibri" panose="020F0502020204030204" pitchFamily="34" charset="0"/>
                <a:cs typeface="Calibri" panose="020F0502020204030204" pitchFamily="34" charset="0"/>
              </a:endParaRPr>
            </a:p>
          </p:txBody>
        </p:sp>
        <p:sp>
          <p:nvSpPr>
            <p:cNvPr id="17" name="Rectangle 16"/>
            <p:cNvSpPr/>
            <p:nvPr userDrawn="1"/>
          </p:nvSpPr>
          <p:spPr>
            <a:xfrm>
              <a:off x="2525522" y="379264"/>
              <a:ext cx="7137779"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spc="10" dirty="0">
                  <a:solidFill>
                    <a:srgbClr val="FF0000"/>
                  </a:solidFill>
                </a:rPr>
                <a:t>This slide is for internal reference only and is not for external presentation.</a:t>
              </a:r>
              <a:endParaRPr lang="en-US" sz="1400" b="1" spc="10" dirty="0">
                <a:solidFill>
                  <a:srgbClr val="FF0000"/>
                </a:solidFill>
              </a:endParaRPr>
            </a:p>
          </p:txBody>
        </p:sp>
      </p:grpSp>
      <p:sp>
        <p:nvSpPr>
          <p:cNvPr id="10" name="TextBox 9"/>
          <p:cNvSpPr txBox="1"/>
          <p:nvPr userDrawn="1"/>
        </p:nvSpPr>
        <p:spPr>
          <a:xfrm>
            <a:off x="3" y="6498420"/>
            <a:ext cx="12191998" cy="215444"/>
          </a:xfrm>
          <a:prstGeom prst="rect">
            <a:avLst/>
          </a:prstGeom>
          <a:noFill/>
        </p:spPr>
        <p:txBody>
          <a:bodyPr wrap="square" lIns="0" tIns="0" rIns="0" bIns="0" rtlCol="0" anchor="t" anchorCtr="0">
            <a:spAutoFit/>
          </a:bodyPr>
          <a:lstStyle/>
          <a:p>
            <a:pPr algn="ctr"/>
            <a:r>
              <a:rPr lang="en-US" sz="1400" b="1" kern="600" spc="10" dirty="0">
                <a:solidFill>
                  <a:srgbClr val="000000"/>
                </a:solidFill>
                <a:latin typeface="Arial Narrow" panose="020B0606020202030204" pitchFamily="34" charset="0"/>
              </a:rPr>
              <a:t>Global Medical Affairs Use Only</a:t>
            </a:r>
            <a:endParaRPr lang="en-US" sz="1400" b="1" kern="600" spc="10" dirty="0">
              <a:solidFill>
                <a:srgbClr val="000000"/>
              </a:solidFill>
              <a:latin typeface="Arial Narrow" panose="020B0606020202030204" pitchFamily="34" charset="0"/>
            </a:endParaRPr>
          </a:p>
        </p:txBody>
      </p:sp>
      <p:sp>
        <p:nvSpPr>
          <p:cNvPr id="13" name="Rectangle 12"/>
          <p:cNvSpPr/>
          <p:nvPr userDrawn="1"/>
        </p:nvSpPr>
        <p:spPr>
          <a:xfrm>
            <a:off x="5394155" y="1235126"/>
            <a:ext cx="1412934" cy="40011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2000" b="1" i="0" u="none" strike="noStrike" kern="0" cap="none" spc="0" normalizeH="0" baseline="0" noProof="0" dirty="0">
                <a:ln>
                  <a:noFill/>
                </a:ln>
                <a:solidFill>
                  <a:srgbClr val="37424A"/>
                </a:solidFill>
                <a:effectLst/>
                <a:uLnTx/>
                <a:uFillTx/>
              </a:rPr>
              <a:t>Cover Sheet</a:t>
            </a:r>
            <a:endParaRPr kumimoji="0" lang="en-US" sz="2000" b="1" i="0" u="none" strike="noStrike" kern="0" cap="none" spc="0" normalizeH="0" baseline="0" noProof="0" dirty="0">
              <a:ln>
                <a:noFill/>
              </a:ln>
              <a:solidFill>
                <a:srgbClr val="37424A"/>
              </a:solidFill>
              <a:effectLst/>
              <a:uLnTx/>
              <a:uFillTx/>
            </a:endParaRPr>
          </a:p>
        </p:txBody>
      </p:sp>
      <p:sp>
        <p:nvSpPr>
          <p:cNvPr id="18" name="Rectangle 17"/>
          <p:cNvSpPr/>
          <p:nvPr userDrawn="1"/>
        </p:nvSpPr>
        <p:spPr>
          <a:xfrm>
            <a:off x="0" y="757850"/>
            <a:ext cx="11395266" cy="400110"/>
          </a:xfrm>
          <a:prstGeom prst="rect">
            <a:avLst/>
          </a:prstGeom>
          <a:solidFill>
            <a:srgbClr val="233444"/>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396875"/>
            <a:r>
              <a:rPr lang="en-US" sz="1800" b="1" spc="10" dirty="0"/>
              <a:t>Global Scientific Content</a:t>
            </a:r>
            <a:endParaRPr lang="en-US" sz="1800" b="1" spc="10" dirty="0"/>
          </a:p>
        </p:txBody>
      </p:sp>
    </p:spTree>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REACTIVE_MSD_Eisai_Section Start Slide">
    <p:bg>
      <p:bgPr>
        <a:solidFill>
          <a:schemeClr val="tx1"/>
        </a:solidFill>
        <a:effectLst/>
      </p:bgPr>
    </p:bg>
    <p:spTree>
      <p:nvGrpSpPr>
        <p:cNvPr id="1" name=""/>
        <p:cNvGrpSpPr/>
        <p:nvPr/>
      </p:nvGrpSpPr>
      <p:grpSpPr>
        <a:xfrm>
          <a:off x="0" y="0"/>
          <a:ext cx="0" cy="0"/>
          <a:chOff x="0" y="0"/>
          <a:chExt cx="0" cy="0"/>
        </a:xfrm>
      </p:grpSpPr>
      <p:sp>
        <p:nvSpPr>
          <p:cNvPr id="14" name="Rectangle 13"/>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spc="10" dirty="0"/>
          </a:p>
        </p:txBody>
      </p:sp>
      <p:sp>
        <p:nvSpPr>
          <p:cNvPr id="2" name="Title 1"/>
          <p:cNvSpPr>
            <a:spLocks noGrp="1"/>
          </p:cNvSpPr>
          <p:nvPr>
            <p:ph type="ctrTitle" hasCustomPrompt="1"/>
          </p:nvPr>
        </p:nvSpPr>
        <p:spPr>
          <a:xfrm>
            <a:off x="616754" y="2433711"/>
            <a:ext cx="9298822" cy="1645920"/>
          </a:xfrm>
        </p:spPr>
        <p:txBody>
          <a:bodyPr anchor="ctr" anchorCtr="0">
            <a:noAutofit/>
          </a:bodyPr>
          <a:lstStyle>
            <a:lvl1pPr>
              <a:lnSpc>
                <a:spcPct val="100000"/>
              </a:lnSpc>
              <a:defRPr sz="4000" cap="none" spc="30" baseline="0">
                <a:solidFill>
                  <a:schemeClr val="accent1"/>
                </a:solidFill>
              </a:defRPr>
            </a:lvl1pPr>
          </a:lstStyle>
          <a:p>
            <a:r>
              <a:rPr lang="en-US"/>
              <a:t>&lt;Insert title&gt;</a:t>
            </a:r>
            <a:endParaRPr lang="en-US"/>
          </a:p>
        </p:txBody>
      </p:sp>
      <p:sp>
        <p:nvSpPr>
          <p:cNvPr id="3" name="Subtitle 2"/>
          <p:cNvSpPr>
            <a:spLocks noGrp="1"/>
          </p:cNvSpPr>
          <p:nvPr>
            <p:ph type="subTitle" idx="1" hasCustomPrompt="1"/>
          </p:nvPr>
        </p:nvSpPr>
        <p:spPr>
          <a:xfrm>
            <a:off x="616755" y="4415805"/>
            <a:ext cx="8417056" cy="619563"/>
          </a:xfrm>
        </p:spPr>
        <p:txBody>
          <a:bodyPr anchor="ctr" anchorCtr="0"/>
          <a:lstStyle>
            <a:lvl1pPr marL="0" indent="0" algn="l">
              <a:lnSpc>
                <a:spcPct val="100000"/>
              </a:lnSpc>
              <a:spcBef>
                <a:spcPts val="0"/>
              </a:spcBef>
              <a:buNone/>
              <a:defRPr sz="2800" baseline="0">
                <a:solidFill>
                  <a:srgbClr val="64645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&lt;Insert subtitle – optional&gt;</a:t>
            </a:r>
            <a:endParaRPr lang="en-US"/>
          </a:p>
        </p:txBody>
      </p:sp>
      <p:sp>
        <p:nvSpPr>
          <p:cNvPr id="13" name="Rectangle 12"/>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4" name="Picture 33"/>
          <p:cNvPicPr>
            <a:picLocks noChangeAspect="1"/>
          </p:cNvPicPr>
          <p:nvPr userDrawn="1"/>
        </p:nvPicPr>
        <p:blipFill rotWithShape="1">
          <a:blip r:embed="rId2"/>
          <a:srcRect b="6949"/>
          <a:stretch>
            <a:fillRect/>
          </a:stretch>
        </p:blipFill>
        <p:spPr>
          <a:xfrm>
            <a:off x="10704527" y="6264855"/>
            <a:ext cx="1166469" cy="591394"/>
          </a:xfrm>
          <a:prstGeom prst="rect">
            <a:avLst/>
          </a:prstGeom>
        </p:spPr>
      </p:pic>
      <p:grpSp>
        <p:nvGrpSpPr>
          <p:cNvPr id="12" name="Group 11"/>
          <p:cNvGrpSpPr/>
          <p:nvPr userDrawn="1"/>
        </p:nvGrpSpPr>
        <p:grpSpPr>
          <a:xfrm>
            <a:off x="11035257" y="715398"/>
            <a:ext cx="510886" cy="510620"/>
            <a:chOff x="11032383" y="715398"/>
            <a:chExt cx="510753" cy="510620"/>
          </a:xfrm>
        </p:grpSpPr>
        <p:sp>
          <p:nvSpPr>
            <p:cNvPr id="16" name="Oval 15"/>
            <p:cNvSpPr/>
            <p:nvPr userDrawn="1"/>
          </p:nvSpPr>
          <p:spPr>
            <a:xfrm>
              <a:off x="11032383" y="715398"/>
              <a:ext cx="510753"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19" name="Graphic 2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94773" y="785393"/>
              <a:ext cx="382852" cy="328156"/>
            </a:xfrm>
            <a:prstGeom prst="rect">
              <a:avLst/>
            </a:prstGeom>
          </p:spPr>
        </p:pic>
        <p:sp>
          <p:nvSpPr>
            <p:cNvPr id="20" name="Rectangle 19">
              <a:hlinkClick r:id="rId4" action="ppaction://hlinksldjump"/>
            </p:cNvPr>
            <p:cNvSpPr/>
            <p:nvPr userDrawn="1"/>
          </p:nvSpPr>
          <p:spPr>
            <a:xfrm>
              <a:off x="11032383" y="715398"/>
              <a:ext cx="510753" cy="510620"/>
            </a:xfrm>
            <a:prstGeom prst="rect">
              <a:avLst/>
            </a:prstGeom>
            <a:solidFill>
              <a:srgbClr val="FFFFFF">
                <a:alpha val="0"/>
              </a:srgbClr>
            </a:solidFill>
            <a:ln w="19050" cap="sq" cmpd="sng" algn="ctr">
              <a:noFill/>
              <a:prstDash val="solid"/>
              <a:miter lim="800000"/>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Arial Narrow" panose="020B0606020202030204"/>
                <a:ea typeface="+mn-ea"/>
                <a:cs typeface="+mn-cs"/>
              </a:endParaRPr>
            </a:p>
          </p:txBody>
        </p:sp>
      </p:grpSp>
      <p:pic>
        <p:nvPicPr>
          <p:cNvPr id="26" name="Graphic 6">
            <a:hlinkClick r:id="" action="ppaction://hlinkshowjump?jump=next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pic>
        <p:nvPicPr>
          <p:cNvPr id="28" name="Graphic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165207" y="6435682"/>
            <a:ext cx="490640" cy="294007"/>
          </a:xfrm>
          <a:prstGeom prst="rect">
            <a:avLst/>
          </a:prstGeom>
        </p:spPr>
      </p:pic>
      <p:pic>
        <p:nvPicPr>
          <p:cNvPr id="22" name="bjClassifierImageBottom"/>
          <p:cNvPicPr>
            <a:picLocks noChangeAspect="1"/>
          </p:cNvPicPr>
          <p:nvPr userDrawn="1"/>
        </p:nvPicPr>
        <p:blipFill>
          <a:blip r:embed="rId7"/>
          <a:stretch>
            <a:fillRect/>
          </a:stretch>
        </p:blipFill>
        <p:spPr>
          <a:xfrm>
            <a:off x="63516" y="6468336"/>
            <a:ext cx="597616" cy="326164"/>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REACTIVE_Title and Content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a:t>&lt;Title &amp; content layout&gt;</a:t>
            </a:r>
            <a:endParaRPr lang="en-US"/>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a:t>References</a:t>
            </a:r>
            <a:endParaRPr lang="en-US"/>
          </a:p>
        </p:txBody>
      </p:sp>
      <p:sp>
        <p:nvSpPr>
          <p:cNvPr id="6" name="Text Placeholder 2"/>
          <p:cNvSpPr>
            <a:spLocks noGrp="1"/>
          </p:cNvSpPr>
          <p:nvPr>
            <p:ph idx="11"/>
          </p:nvPr>
        </p:nvSpPr>
        <p:spPr>
          <a:xfrm>
            <a:off x="619544" y="1609398"/>
            <a:ext cx="10976373" cy="4105601"/>
          </a:xfrm>
          <a:prstGeom prst="rect">
            <a:avLst/>
          </a:prstGeom>
        </p:spPr>
        <p:txBody>
          <a:bodyPr vert="horz" lIns="0" tIns="0" rIns="0" bIns="0" rtlCol="0" anchor="t" anchorCtr="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grpSp>
        <p:nvGrpSpPr>
          <p:cNvPr id="10" name="Group 9"/>
          <p:cNvGrpSpPr/>
          <p:nvPr userDrawn="1"/>
        </p:nvGrpSpPr>
        <p:grpSpPr>
          <a:xfrm>
            <a:off x="10658623" y="799072"/>
            <a:ext cx="126832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pic>
        <p:nvPicPr>
          <p:cNvPr id="20"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REACTIVE_MSD_Eisai_Title and Content w Sub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a:t>&lt;Title &amp; content layout&gt;</a:t>
            </a:r>
            <a:endParaRPr lang="en-US"/>
          </a:p>
        </p:txBody>
      </p:sp>
      <p:sp>
        <p:nvSpPr>
          <p:cNvPr id="5" name="Text Placeholder 4"/>
          <p:cNvSpPr>
            <a:spLocks noGrp="1"/>
          </p:cNvSpPr>
          <p:nvPr>
            <p:ph type="body" sz="quarter" idx="10" hasCustomPrompt="1"/>
          </p:nvPr>
        </p:nvSpPr>
        <p:spPr>
          <a:xfrm>
            <a:off x="619287" y="5934808"/>
            <a:ext cx="9156525" cy="455944"/>
          </a:xfrm>
        </p:spPr>
        <p:txBody>
          <a:bodyPr anchor="b" anchorCtr="0"/>
          <a:lstStyle>
            <a:lvl1pPr marL="0" indent="0">
              <a:spcAft>
                <a:spcPts val="200"/>
              </a:spcAft>
              <a:buNone/>
              <a:defRPr sz="900"/>
            </a:lvl1pPr>
          </a:lstStyle>
          <a:p>
            <a:pPr lvl="0"/>
            <a:r>
              <a:rPr lang="en-US"/>
              <a:t>References</a:t>
            </a:r>
            <a:endParaRPr lang="en-US"/>
          </a:p>
        </p:txBody>
      </p:sp>
      <p:sp>
        <p:nvSpPr>
          <p:cNvPr id="6" name="Text Placeholder 2"/>
          <p:cNvSpPr>
            <a:spLocks noGrp="1"/>
          </p:cNvSpPr>
          <p:nvPr>
            <p:ph idx="11"/>
          </p:nvPr>
        </p:nvSpPr>
        <p:spPr>
          <a:xfrm>
            <a:off x="619544" y="1993105"/>
            <a:ext cx="10976373" cy="3721894"/>
          </a:xfrm>
          <a:prstGeom prst="rect">
            <a:avLst/>
          </a:prstGeom>
        </p:spPr>
        <p:txBody>
          <a:bodyPr vert="horz" lIns="0" tIns="0" rIns="0" bIns="0" rtlCol="0" anchor="t" anchorCtr="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a:t>Edit Master text styles</a:t>
            </a:r>
            <a:endParaRPr lang="en-US"/>
          </a:p>
        </p:txBody>
      </p:sp>
      <p:grpSp>
        <p:nvGrpSpPr>
          <p:cNvPr id="11" name="Group 10"/>
          <p:cNvGrpSpPr/>
          <p:nvPr userDrawn="1"/>
        </p:nvGrpSpPr>
        <p:grpSpPr>
          <a:xfrm>
            <a:off x="10658623" y="799072"/>
            <a:ext cx="1268320" cy="320124"/>
            <a:chOff x="10655847" y="799072"/>
            <a:chExt cx="1267990" cy="320124"/>
          </a:xfrm>
        </p:grpSpPr>
        <p:pic>
          <p:nvPicPr>
            <p:cNvPr id="12"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3"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pic>
        <p:nvPicPr>
          <p:cNvPr id="21"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REACTIVE_Title and Content w Sub_Lef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a:t>&lt;Title &amp; content layout&gt;</a:t>
            </a:r>
            <a:endParaRPr lang="en-US"/>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a:t>References</a:t>
            </a:r>
            <a:endParaRPr lang="en-US"/>
          </a:p>
        </p:txBody>
      </p:sp>
      <p:sp>
        <p:nvSpPr>
          <p:cNvPr id="6" name="Text Placeholder 2"/>
          <p:cNvSpPr>
            <a:spLocks noGrp="1"/>
          </p:cNvSpPr>
          <p:nvPr>
            <p:ph idx="11"/>
          </p:nvPr>
        </p:nvSpPr>
        <p:spPr>
          <a:xfrm>
            <a:off x="619544" y="1993105"/>
            <a:ext cx="10976373" cy="3721894"/>
          </a:xfrm>
          <a:prstGeom prst="rect">
            <a:avLst/>
          </a:prstGeom>
        </p:spPr>
        <p:txBody>
          <a:bodyPr vert="horz" lIns="0" tIns="0" rIns="0" bIns="0" rtlCol="0" anchor="t" anchorCtr="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a:t>Edit Master text styles</a:t>
            </a:r>
            <a:endParaRPr lang="en-US"/>
          </a:p>
        </p:txBody>
      </p:sp>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pic>
        <p:nvPicPr>
          <p:cNvPr id="19"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REACTIVE_Title and Content w Sub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a:t>&lt;Title &amp; content layout&gt;</a:t>
            </a:r>
            <a:endParaRPr lang="en-US"/>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a:t>References</a:t>
            </a:r>
            <a:endParaRPr lang="en-US"/>
          </a:p>
        </p:txBody>
      </p:sp>
      <p:sp>
        <p:nvSpPr>
          <p:cNvPr id="6" name="Text Placeholder 2"/>
          <p:cNvSpPr>
            <a:spLocks noGrp="1"/>
          </p:cNvSpPr>
          <p:nvPr>
            <p:ph idx="11"/>
          </p:nvPr>
        </p:nvSpPr>
        <p:spPr>
          <a:xfrm>
            <a:off x="619544" y="1993105"/>
            <a:ext cx="10976373" cy="3721894"/>
          </a:xfrm>
          <a:prstGeom prst="rect">
            <a:avLst/>
          </a:prstGeom>
        </p:spPr>
        <p:txBody>
          <a:bodyPr vert="horz" lIns="0" tIns="0" rIns="0" bIns="0" rtlCol="0" anchor="t" anchorCtr="0">
            <a:no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a:t>Edit Master text styles</a:t>
            </a:r>
            <a:endParaRPr lang="en-US"/>
          </a:p>
        </p:txBody>
      </p:sp>
      <p:grpSp>
        <p:nvGrpSpPr>
          <p:cNvPr id="11" name="Group 10"/>
          <p:cNvGrpSpPr/>
          <p:nvPr userDrawn="1"/>
        </p:nvGrpSpPr>
        <p:grpSpPr>
          <a:xfrm>
            <a:off x="10658623" y="799072"/>
            <a:ext cx="1268320" cy="320124"/>
            <a:chOff x="10655847" y="799072"/>
            <a:chExt cx="1267990" cy="320124"/>
          </a:xfrm>
        </p:grpSpPr>
        <p:pic>
          <p:nvPicPr>
            <p:cNvPr id="12"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3"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pic>
        <p:nvPicPr>
          <p:cNvPr id="21"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EACTIVE_Cover Page">
    <p:spTree>
      <p:nvGrpSpPr>
        <p:cNvPr id="1" name=""/>
        <p:cNvGrpSpPr/>
        <p:nvPr/>
      </p:nvGrpSpPr>
      <p:grpSpPr>
        <a:xfrm>
          <a:off x="0" y="0"/>
          <a:ext cx="0" cy="0"/>
          <a:chOff x="0" y="0"/>
          <a:chExt cx="0" cy="0"/>
        </a:xfrm>
      </p:grpSpPr>
      <p:sp>
        <p:nvSpPr>
          <p:cNvPr id="2" name="Rectangle 1"/>
          <p:cNvSpPr/>
          <p:nvPr userDrawn="1"/>
        </p:nvSpPr>
        <p:spPr>
          <a:xfrm>
            <a:off x="10945505" y="542611"/>
            <a:ext cx="643262" cy="793820"/>
          </a:xfrm>
          <a:prstGeom prst="rect">
            <a:avLst/>
          </a:prstGeom>
          <a:solidFill>
            <a:schemeClr val="bg1"/>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pic>
        <p:nvPicPr>
          <p:cNvPr id="9"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
        <p:nvSpPr>
          <p:cNvPr id="13" name="Rectangle 12"/>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grpSp>
        <p:nvGrpSpPr>
          <p:cNvPr id="7" name="Group 6"/>
          <p:cNvGrpSpPr/>
          <p:nvPr userDrawn="1"/>
        </p:nvGrpSpPr>
        <p:grpSpPr>
          <a:xfrm>
            <a:off x="114330" y="6477437"/>
            <a:ext cx="841641" cy="285313"/>
            <a:chOff x="114300" y="6479818"/>
            <a:chExt cx="841422" cy="285313"/>
          </a:xfrm>
        </p:grpSpPr>
        <p:grpSp>
          <p:nvGrpSpPr>
            <p:cNvPr id="8" name="Group 7"/>
            <p:cNvGrpSpPr/>
            <p:nvPr userDrawn="1"/>
          </p:nvGrpSpPr>
          <p:grpSpPr>
            <a:xfrm>
              <a:off x="114300" y="6479818"/>
              <a:ext cx="273844" cy="285313"/>
              <a:chOff x="114300" y="6479818"/>
              <a:chExt cx="273844" cy="285313"/>
            </a:xfrm>
          </p:grpSpPr>
          <p:sp>
            <p:nvSpPr>
              <p:cNvPr id="11" name="Isosceles Triangle 10"/>
              <p:cNvSpPr/>
              <p:nvPr userDrawn="1"/>
            </p:nvSpPr>
            <p:spPr>
              <a:xfrm>
                <a:off x="114300" y="6479818"/>
                <a:ext cx="273844" cy="285313"/>
              </a:xfrm>
              <a:prstGeom prst="triangle">
                <a:avLst/>
              </a:prstGeom>
              <a:solidFill>
                <a:srgbClr val="009D97"/>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100" b="1" spc="10" dirty="0">
                  <a:latin typeface="Arial Black" panose="020B0A04020102020204" pitchFamily="34" charset="0"/>
                </a:endParaRPr>
              </a:p>
            </p:txBody>
          </p:sp>
          <p:sp>
            <p:nvSpPr>
              <p:cNvPr id="12" name="TextBox 11"/>
              <p:cNvSpPr txBox="1"/>
              <p:nvPr userDrawn="1"/>
            </p:nvSpPr>
            <p:spPr>
              <a:xfrm>
                <a:off x="163711" y="6590798"/>
                <a:ext cx="175022" cy="153888"/>
              </a:xfrm>
              <a:prstGeom prst="rect">
                <a:avLst/>
              </a:prstGeom>
              <a:noFill/>
            </p:spPr>
            <p:txBody>
              <a:bodyPr wrap="square" lIns="0" tIns="0" rIns="0" bIns="0" rtlCol="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en-US" sz="1000" b="1" spc="-80" baseline="0" dirty="0" err="1">
                    <a:solidFill>
                      <a:schemeClr val="bg1"/>
                    </a:solidFill>
                    <a:latin typeface="Arial Black" panose="020B0A04020102020204" pitchFamily="34" charset="0"/>
                    <a:cs typeface="Arial" panose="020B0604020202020204" pitchFamily="34" charset="0"/>
                  </a:rPr>
                  <a:t>Pr</a:t>
                </a:r>
                <a:endParaRPr lang="en-US" sz="1000" b="1" spc="-80" baseline="0" dirty="0">
                  <a:solidFill>
                    <a:schemeClr val="bg1"/>
                  </a:solidFill>
                  <a:latin typeface="Arial Black" panose="020B0A04020102020204" pitchFamily="34" charset="0"/>
                  <a:cs typeface="Arial" panose="020B0604020202020204" pitchFamily="34" charset="0"/>
                </a:endParaRPr>
              </a:p>
            </p:txBody>
          </p:sp>
        </p:grpSp>
        <p:sp>
          <p:nvSpPr>
            <p:cNvPr id="10" name="TextBox 9"/>
            <p:cNvSpPr txBox="1"/>
            <p:nvPr userDrawn="1"/>
          </p:nvSpPr>
          <p:spPr>
            <a:xfrm>
              <a:off x="377078" y="6610018"/>
              <a:ext cx="578644" cy="84639"/>
            </a:xfrm>
            <a:prstGeom prst="rect">
              <a:avLst/>
            </a:prstGeom>
            <a:noFill/>
          </p:spPr>
          <p:txBody>
            <a:bodyPr wrap="square" lIns="0" tIns="0" rIns="0" bIns="0" rtlCol="0" anchor="t" anchorCtr="0">
              <a:spAutoFit/>
            </a:bodyPr>
            <a:lstStyle/>
            <a:p>
              <a:r>
                <a:rPr lang="en-US" sz="550" b="1" kern="600" spc="10" dirty="0">
                  <a:solidFill>
                    <a:srgbClr val="000000"/>
                  </a:solidFill>
                  <a:latin typeface="Arial Black" panose="020B0A04020102020204" pitchFamily="34" charset="0"/>
                </a:rPr>
                <a:t>Proprietary</a:t>
              </a:r>
              <a:endParaRPr lang="en-US" sz="550" b="1" kern="600" spc="10" dirty="0">
                <a:solidFill>
                  <a:srgbClr val="000000"/>
                </a:solidFill>
                <a:latin typeface="Arial Black" panose="020B0A04020102020204" pitchFamily="34" charset="0"/>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EACTIVE_First Slide Instructions">
    <p:spTree>
      <p:nvGrpSpPr>
        <p:cNvPr id="1" name=""/>
        <p:cNvGrpSpPr/>
        <p:nvPr/>
      </p:nvGrpSpPr>
      <p:grpSpPr>
        <a:xfrm>
          <a:off x="0" y="0"/>
          <a:ext cx="0" cy="0"/>
          <a:chOff x="0" y="0"/>
          <a:chExt cx="0" cy="0"/>
        </a:xfrm>
      </p:grpSpPr>
      <p:sp>
        <p:nvSpPr>
          <p:cNvPr id="5" name="TextBox 4"/>
          <p:cNvSpPr txBox="1"/>
          <p:nvPr userDrawn="1"/>
        </p:nvSpPr>
        <p:spPr>
          <a:xfrm>
            <a:off x="619546" y="1684650"/>
            <a:ext cx="9373218" cy="3231654"/>
          </a:xfrm>
          <a:prstGeom prst="rect">
            <a:avLst/>
          </a:prstGeom>
          <a:noFill/>
        </p:spPr>
        <p:txBody>
          <a:bodyPr wrap="square" lIns="0" tIns="0" rIns="0" bIns="0" rtlCol="0" anchor="t" anchorCtr="0">
            <a:spAutoFit/>
          </a:bodyPr>
          <a:lstStyle/>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This deck is organized in a sectional format to provide a succinct overview of each topic and/or study.</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The Table of Contents slide with the slide deck topics should not be projected or shown externally; it will be</a:t>
            </a:r>
            <a:b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b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a hidden slide used only by qualified GMA personnel to navigate to the appropriate section of the deck. </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This slide deck should not be presented in its entirety to respond to an unsolicited request. Slides presented must be in response to the specific question asked.</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Proper documentation of the scientific exchange and content used is required in the system of record.</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Calibri" panose="020F0502020204030204" pitchFamily="34" charset="0"/>
                <a:cs typeface="Times New Roman" panose="02020603050405020304" pitchFamily="18" charset="0"/>
              </a:rPr>
              <a:t>Data within each section may or may not be consistent with the approved indication in your country or region. Please refer to your local product label and follow local regulations and policies prior to external use.</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Calibri" panose="020F0502020204030204" pitchFamily="34" charset="0"/>
              <a:cs typeface="Times New Roman" panose="02020603050405020304" pitchFamily="18" charset="0"/>
            </a:endParaRPr>
          </a:p>
          <a:p>
            <a:pPr marL="285750" marR="0" lvl="0" indent="-285750" algn="l" defTabSz="457200" rtl="0" eaLnBrk="1" fontAlgn="auto" latinLnBrk="0" hangingPunct="1">
              <a:lnSpc>
                <a:spcPct val="100000"/>
              </a:lnSpc>
              <a:spcBef>
                <a:spcPts val="0"/>
              </a:spcBef>
              <a:spcAft>
                <a:spcPts val="600"/>
              </a:spcAft>
              <a:buClrTx/>
              <a:buSzTx/>
              <a:buFont typeface="Arial Narrow" panose="020B0606020202030204" pitchFamily="34" charset="0"/>
              <a:buChar char="►"/>
              <a:defRPr/>
            </a:pPr>
            <a:r>
              <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rPr>
              <a:t>Refer to the instructions for use associated with the icons governing this material</a:t>
            </a:r>
            <a:endParaRPr kumimoji="0" lang="en-US" sz="1800" b="0" i="0" u="none" strike="noStrike" kern="1200" cap="none" spc="0" normalizeH="0" baseline="0" noProof="0" dirty="0">
              <a:ln>
                <a:noFill/>
              </a:ln>
              <a:solidFill>
                <a:srgbClr val="37424A"/>
              </a:solidFill>
              <a:effectLst/>
              <a:uLnTx/>
              <a:uFillTx/>
              <a:latin typeface="Arial Narrow" panose="020B0606020202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800" b="0" i="0" u="none" strike="noStrike" kern="600" cap="none" spc="10" normalizeH="0" baseline="0" noProof="0" dirty="0">
              <a:ln>
                <a:noFill/>
              </a:ln>
              <a:solidFill>
                <a:srgbClr val="37424A"/>
              </a:solidFill>
              <a:effectLst/>
              <a:uLnTx/>
              <a:uFillTx/>
              <a:latin typeface="Arial Narrow" panose="020B0606020202030204"/>
              <a:ea typeface="+mn-ea"/>
              <a:cs typeface="+mn-cs"/>
            </a:endParaRPr>
          </a:p>
        </p:txBody>
      </p:sp>
      <p:sp>
        <p:nvSpPr>
          <p:cNvPr id="10" name="TextBox 9"/>
          <p:cNvSpPr txBox="1"/>
          <p:nvPr userDrawn="1"/>
        </p:nvSpPr>
        <p:spPr>
          <a:xfrm>
            <a:off x="619546" y="913839"/>
            <a:ext cx="7040809" cy="430887"/>
          </a:xfrm>
          <a:prstGeom prst="rect">
            <a:avLst/>
          </a:prstGeom>
          <a:noFill/>
        </p:spPr>
        <p:txBody>
          <a:bodyPr wrap="square" lIns="0" tIns="0" rIns="0" bIns="0" rtlCol="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sz="2800" b="0" i="0" u="none" strike="noStrike" kern="600" cap="none" spc="10" normalizeH="0" baseline="0" noProof="0" dirty="0">
                <a:ln>
                  <a:noFill/>
                </a:ln>
                <a:solidFill>
                  <a:srgbClr val="37424A"/>
                </a:solidFill>
                <a:effectLst/>
                <a:uLnTx/>
                <a:uFillTx/>
                <a:latin typeface="Arial Narrow" panose="020B0606020202030204"/>
                <a:ea typeface="+mn-ea"/>
                <a:cs typeface="+mn-cs"/>
              </a:rPr>
              <a:t>INSTRUCTIONS FOR USE</a:t>
            </a:r>
            <a:endParaRPr kumimoji="0" lang="en-US" sz="2800" b="0" i="0" u="none" strike="noStrike" kern="600" cap="none" spc="10" normalizeH="0" baseline="0" noProof="0" dirty="0">
              <a:ln>
                <a:noFill/>
              </a:ln>
              <a:solidFill>
                <a:srgbClr val="37424A"/>
              </a:solidFill>
              <a:effectLst/>
              <a:uLnTx/>
              <a:uFillTx/>
              <a:latin typeface="Arial Narrow" panose="020B0606020202030204"/>
              <a:ea typeface="+mn-ea"/>
              <a:cs typeface="+mn-cs"/>
            </a:endParaRPr>
          </a:p>
        </p:txBody>
      </p:sp>
      <p:sp>
        <p:nvSpPr>
          <p:cNvPr id="9" name="Rectangle 8"/>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pic>
        <p:nvPicPr>
          <p:cNvPr id="15"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pic>
        <p:nvPicPr>
          <p:cNvPr id="16"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grpSp>
        <p:nvGrpSpPr>
          <p:cNvPr id="11" name="Group 10"/>
          <p:cNvGrpSpPr/>
          <p:nvPr userDrawn="1"/>
        </p:nvGrpSpPr>
        <p:grpSpPr>
          <a:xfrm>
            <a:off x="114330" y="6477437"/>
            <a:ext cx="841641" cy="285313"/>
            <a:chOff x="114300" y="6479818"/>
            <a:chExt cx="841422" cy="285313"/>
          </a:xfrm>
        </p:grpSpPr>
        <p:grpSp>
          <p:nvGrpSpPr>
            <p:cNvPr id="12" name="Group 11"/>
            <p:cNvGrpSpPr/>
            <p:nvPr userDrawn="1"/>
          </p:nvGrpSpPr>
          <p:grpSpPr>
            <a:xfrm>
              <a:off x="114300" y="6479818"/>
              <a:ext cx="273844" cy="285313"/>
              <a:chOff x="114300" y="6479818"/>
              <a:chExt cx="273844" cy="285313"/>
            </a:xfrm>
          </p:grpSpPr>
          <p:sp>
            <p:nvSpPr>
              <p:cNvPr id="14" name="Isosceles Triangle 13"/>
              <p:cNvSpPr/>
              <p:nvPr userDrawn="1"/>
            </p:nvSpPr>
            <p:spPr>
              <a:xfrm>
                <a:off x="114300" y="6479818"/>
                <a:ext cx="273844" cy="285313"/>
              </a:xfrm>
              <a:prstGeom prst="triangle">
                <a:avLst/>
              </a:prstGeom>
              <a:solidFill>
                <a:srgbClr val="009D97"/>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1100" b="1" spc="10" dirty="0">
                  <a:latin typeface="Arial Black" panose="020B0A04020102020204" pitchFamily="34" charset="0"/>
                </a:endParaRPr>
              </a:p>
            </p:txBody>
          </p:sp>
          <p:sp>
            <p:nvSpPr>
              <p:cNvPr id="17" name="TextBox 16"/>
              <p:cNvSpPr txBox="1"/>
              <p:nvPr userDrawn="1"/>
            </p:nvSpPr>
            <p:spPr>
              <a:xfrm>
                <a:off x="163711" y="6590798"/>
                <a:ext cx="175022" cy="153888"/>
              </a:xfrm>
              <a:prstGeom prst="rect">
                <a:avLst/>
              </a:prstGeom>
              <a:noFill/>
            </p:spPr>
            <p:txBody>
              <a:bodyPr wrap="square" lIns="0" tIns="0" rIns="0" bIns="0" rtlCol="0" anchor="t" anchorCtr="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lang="en-US" sz="1000" b="1" spc="-80" baseline="0" dirty="0" err="1">
                    <a:solidFill>
                      <a:schemeClr val="bg1"/>
                    </a:solidFill>
                    <a:latin typeface="Arial Black" panose="020B0A04020102020204" pitchFamily="34" charset="0"/>
                    <a:cs typeface="Arial" panose="020B0604020202020204" pitchFamily="34" charset="0"/>
                  </a:rPr>
                  <a:t>Pr</a:t>
                </a:r>
                <a:endParaRPr lang="en-US" sz="1000" b="1" spc="-80" baseline="0" dirty="0">
                  <a:solidFill>
                    <a:schemeClr val="bg1"/>
                  </a:solidFill>
                  <a:latin typeface="Arial Black" panose="020B0A04020102020204" pitchFamily="34" charset="0"/>
                  <a:cs typeface="Arial" panose="020B0604020202020204" pitchFamily="34" charset="0"/>
                </a:endParaRPr>
              </a:p>
            </p:txBody>
          </p:sp>
        </p:grpSp>
        <p:sp>
          <p:nvSpPr>
            <p:cNvPr id="13" name="TextBox 12"/>
            <p:cNvSpPr txBox="1"/>
            <p:nvPr userDrawn="1"/>
          </p:nvSpPr>
          <p:spPr>
            <a:xfrm>
              <a:off x="377078" y="6610018"/>
              <a:ext cx="578644" cy="84639"/>
            </a:xfrm>
            <a:prstGeom prst="rect">
              <a:avLst/>
            </a:prstGeom>
            <a:noFill/>
          </p:spPr>
          <p:txBody>
            <a:bodyPr wrap="square" lIns="0" tIns="0" rIns="0" bIns="0" rtlCol="0" anchor="t" anchorCtr="0">
              <a:spAutoFit/>
            </a:bodyPr>
            <a:lstStyle/>
            <a:p>
              <a:r>
                <a:rPr lang="en-US" sz="550" b="1" kern="600" spc="10" dirty="0">
                  <a:solidFill>
                    <a:srgbClr val="000000"/>
                  </a:solidFill>
                  <a:latin typeface="Arial Black" panose="020B0A04020102020204" pitchFamily="34" charset="0"/>
                </a:rPr>
                <a:t>Proprietary</a:t>
              </a:r>
              <a:endParaRPr lang="en-US" sz="550" b="1" kern="600" spc="10" dirty="0">
                <a:solidFill>
                  <a:srgbClr val="000000"/>
                </a:solidFill>
                <a:latin typeface="Arial Black" panose="020B0A04020102020204" pitchFamily="34" charset="0"/>
              </a:endParaRPr>
            </a:p>
          </p:txBody>
        </p:sp>
      </p:gr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REACTIVE_Title Slide">
    <p:bg>
      <p:bgPr>
        <a:solidFill>
          <a:schemeClr val="tx1"/>
        </a:solidFill>
        <a:effectLst/>
      </p:bgPr>
    </p:bg>
    <p:spTree>
      <p:nvGrpSpPr>
        <p:cNvPr id="1" name=""/>
        <p:cNvGrpSpPr/>
        <p:nvPr/>
      </p:nvGrpSpPr>
      <p:grpSpPr>
        <a:xfrm>
          <a:off x="0" y="0"/>
          <a:ext cx="0" cy="0"/>
          <a:chOff x="0" y="0"/>
          <a:chExt cx="0" cy="0"/>
        </a:xfrm>
      </p:grpSpPr>
      <p:sp>
        <p:nvSpPr>
          <p:cNvPr id="15" name="Rectangle 14"/>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sp>
        <p:nvSpPr>
          <p:cNvPr id="2" name="Title 1"/>
          <p:cNvSpPr>
            <a:spLocks noGrp="1"/>
          </p:cNvSpPr>
          <p:nvPr>
            <p:ph type="ctrTitle" hasCustomPrompt="1"/>
          </p:nvPr>
        </p:nvSpPr>
        <p:spPr>
          <a:xfrm>
            <a:off x="616754" y="2433711"/>
            <a:ext cx="9298822" cy="1645920"/>
          </a:xfrm>
        </p:spPr>
        <p:txBody>
          <a:bodyPr anchor="ctr" anchorCtr="0">
            <a:noAutofit/>
          </a:bodyPr>
          <a:lstStyle>
            <a:lvl1pPr>
              <a:lnSpc>
                <a:spcPct val="100000"/>
              </a:lnSpc>
              <a:defRPr sz="4800" cap="none" spc="30" baseline="0">
                <a:solidFill>
                  <a:schemeClr val="accent1"/>
                </a:solidFill>
              </a:defRPr>
            </a:lvl1pPr>
          </a:lstStyle>
          <a:p>
            <a:r>
              <a:rPr lang="en-US" dirty="0"/>
              <a:t>&lt;Insert title&gt;</a:t>
            </a:r>
            <a:endParaRPr lang="en-US" dirty="0"/>
          </a:p>
        </p:txBody>
      </p:sp>
      <p:sp>
        <p:nvSpPr>
          <p:cNvPr id="3" name="Subtitle 2"/>
          <p:cNvSpPr>
            <a:spLocks noGrp="1"/>
          </p:cNvSpPr>
          <p:nvPr>
            <p:ph type="subTitle" idx="1" hasCustomPrompt="1"/>
          </p:nvPr>
        </p:nvSpPr>
        <p:spPr>
          <a:xfrm>
            <a:off x="616755" y="4415805"/>
            <a:ext cx="8417056" cy="619563"/>
          </a:xfrm>
        </p:spPr>
        <p:txBody>
          <a:bodyPr anchor="ctr" anchorCtr="0"/>
          <a:lstStyle>
            <a:lvl1pPr marL="0" indent="0" algn="l">
              <a:lnSpc>
                <a:spcPct val="100000"/>
              </a:lnSpc>
              <a:buNone/>
              <a:defRPr sz="3200" baseline="0">
                <a:solidFill>
                  <a:srgbClr val="37424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&lt;Insert subtitle – optional&gt;</a:t>
            </a:r>
            <a:endParaRPr lang="en-US" dirty="0"/>
          </a:p>
        </p:txBody>
      </p:sp>
      <p:sp>
        <p:nvSpPr>
          <p:cNvPr id="9" name="Text Placeholder 8"/>
          <p:cNvSpPr>
            <a:spLocks noGrp="1"/>
          </p:cNvSpPr>
          <p:nvPr>
            <p:ph type="body" sz="quarter" idx="13" hasCustomPrompt="1"/>
          </p:nvPr>
        </p:nvSpPr>
        <p:spPr>
          <a:xfrm>
            <a:off x="616755" y="5374232"/>
            <a:ext cx="8417056" cy="619563"/>
          </a:xfrm>
        </p:spPr>
        <p:txBody>
          <a:bodyPr anchor="ctr" anchorCtr="0"/>
          <a:lstStyle>
            <a:lvl1pPr marL="0" indent="0">
              <a:buNone/>
              <a:defRPr sz="1400">
                <a:solidFill>
                  <a:srgbClr val="64645D"/>
                </a:solidFill>
              </a:defRPr>
            </a:lvl1pPr>
            <a:lvl2pPr>
              <a:defRPr sz="1400"/>
            </a:lvl2pPr>
            <a:lvl3pPr>
              <a:defRPr sz="1400"/>
            </a:lvl3pPr>
            <a:lvl4pPr>
              <a:defRPr sz="1400"/>
            </a:lvl4pPr>
            <a:lvl5pPr>
              <a:defRPr sz="1400"/>
            </a:lvl5pPr>
          </a:lstStyle>
          <a:p>
            <a:pPr lvl="0"/>
            <a:r>
              <a:rPr lang="en-US" dirty="0"/>
              <a:t>&lt;References, Date, Location, etc.&gt;</a:t>
            </a:r>
            <a:endParaRPr lang="en-US" dirty="0"/>
          </a:p>
        </p:txBody>
      </p:sp>
      <p:sp>
        <p:nvSpPr>
          <p:cNvPr id="13" name="Rectangle 12"/>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pic>
        <p:nvPicPr>
          <p:cNvPr id="32" name="Picture 31"/>
          <p:cNvPicPr>
            <a:picLocks noChangeAspect="1"/>
          </p:cNvPicPr>
          <p:nvPr userDrawn="1"/>
        </p:nvPicPr>
        <p:blipFill rotWithShape="1">
          <a:blip r:embed="rId2"/>
          <a:srcRect b="6949"/>
          <a:stretch>
            <a:fillRect/>
          </a:stretch>
        </p:blipFill>
        <p:spPr>
          <a:xfrm>
            <a:off x="10704527" y="6264855"/>
            <a:ext cx="1166469" cy="591394"/>
          </a:xfrm>
          <a:prstGeom prst="rect">
            <a:avLst/>
          </a:prstGeom>
        </p:spPr>
      </p:pic>
      <p:grpSp>
        <p:nvGrpSpPr>
          <p:cNvPr id="22" name="Group 21"/>
          <p:cNvGrpSpPr/>
          <p:nvPr userDrawn="1"/>
        </p:nvGrpSpPr>
        <p:grpSpPr>
          <a:xfrm>
            <a:off x="11035257" y="715398"/>
            <a:ext cx="510886" cy="510620"/>
            <a:chOff x="11032383" y="715398"/>
            <a:chExt cx="510753" cy="510620"/>
          </a:xfrm>
        </p:grpSpPr>
        <p:sp>
          <p:nvSpPr>
            <p:cNvPr id="23" name="Oval 22"/>
            <p:cNvSpPr/>
            <p:nvPr userDrawn="1"/>
          </p:nvSpPr>
          <p:spPr>
            <a:xfrm>
              <a:off x="11032383" y="715398"/>
              <a:ext cx="510753"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24" name="Graphic 2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94773" y="785393"/>
              <a:ext cx="382852" cy="328156"/>
            </a:xfrm>
            <a:prstGeom prst="rect">
              <a:avLst/>
            </a:prstGeom>
          </p:spPr>
        </p:pic>
        <p:sp>
          <p:nvSpPr>
            <p:cNvPr id="25" name="Rectangle 24">
              <a:hlinkClick r:id="rId4" action="ppaction://hlinksldjump"/>
            </p:cNvPr>
            <p:cNvSpPr/>
            <p:nvPr userDrawn="1"/>
          </p:nvSpPr>
          <p:spPr>
            <a:xfrm>
              <a:off x="11032383" y="715398"/>
              <a:ext cx="510753" cy="510620"/>
            </a:xfrm>
            <a:prstGeom prst="rect">
              <a:avLst/>
            </a:prstGeom>
            <a:solidFill>
              <a:srgbClr val="FFFFFF">
                <a:alpha val="0"/>
              </a:srgbClr>
            </a:solidFill>
            <a:ln w="19050" cap="sq" cmpd="sng" algn="ctr">
              <a:noFill/>
              <a:prstDash val="solid"/>
              <a:miter lim="800000"/>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Arial Narrow" panose="020B0606020202030204"/>
                <a:ea typeface="+mn-ea"/>
                <a:cs typeface="+mn-cs"/>
              </a:endParaRPr>
            </a:p>
          </p:txBody>
        </p:sp>
      </p:grpSp>
      <p:pic>
        <p:nvPicPr>
          <p:cNvPr id="27" name="Graphic 6">
            <a:hlinkClick r:id="" action="ppaction://hlinkshowjump?jump=next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
        <p:nvSpPr>
          <p:cNvPr id="28" name="Rectangle 27"/>
          <p:cNvSpPr/>
          <p:nvPr userDrawn="1"/>
        </p:nvSpPr>
        <p:spPr>
          <a:xfrm>
            <a:off x="2526180" y="379264"/>
            <a:ext cx="7139638" cy="253202"/>
          </a:xfrm>
          <a:prstGeom prst="rect">
            <a:avLst/>
          </a:prstGeom>
          <a:solidFill>
            <a:srgbClr val="FFFFFF"/>
          </a:solidFill>
          <a:ln w="38100" cap="flat" cmpd="sng" algn="ctr">
            <a:solidFill>
              <a:srgbClr val="FF0000"/>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1" i="0" u="none" strike="noStrike" kern="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0" cap="none" spc="10" normalizeH="0" baseline="0" noProof="0" dirty="0">
              <a:ln>
                <a:noFill/>
              </a:ln>
              <a:solidFill>
                <a:srgbClr val="FF0000"/>
              </a:solidFill>
              <a:effectLst/>
              <a:uLnTx/>
              <a:uFillTx/>
              <a:latin typeface="Arial Narrow" panose="020B0606020202030204"/>
              <a:ea typeface="+mn-ea"/>
              <a:cs typeface="+mn-cs"/>
            </a:endParaRPr>
          </a:p>
        </p:txBody>
      </p:sp>
      <p:pic>
        <p:nvPicPr>
          <p:cNvPr id="29" name="Graphic 7">
            <a:hlinkClick r:id="" action="ppaction://hlinkshowjump?jump=previous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
        <p:nvSpPr>
          <p:cNvPr id="17" name="TextBox 16"/>
          <p:cNvSpPr txBox="1"/>
          <p:nvPr userDrawn="1"/>
        </p:nvSpPr>
        <p:spPr>
          <a:xfrm>
            <a:off x="11815515" y="6710631"/>
            <a:ext cx="388290" cy="138499"/>
          </a:xfrm>
          <a:prstGeom prst="rect">
            <a:avLst/>
          </a:prstGeom>
          <a:noFill/>
        </p:spPr>
        <p:txBody>
          <a:bodyPr wrap="square" lIns="0" tIns="0" rIns="0" bIns="0" rtlCol="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defRPr/>
            </a:pPr>
            <a:fld id="{BEE6CB27-450D-4549-AEBC-6904E87FE83C}" type="slidenum">
              <a:rPr kumimoji="0" lang="en-US" sz="900" b="0" i="0" u="none" strike="noStrike" kern="600" cap="none" spc="10" normalizeH="0" baseline="0" noProof="0" smtClean="0">
                <a:ln>
                  <a:noFill/>
                </a:ln>
                <a:solidFill>
                  <a:srgbClr val="37424A"/>
                </a:solidFill>
                <a:effectLst/>
                <a:uLnTx/>
                <a:uFillTx/>
              </a:rPr>
            </a:fld>
            <a:endParaRPr kumimoji="0" lang="en-US" sz="900" b="0" i="0" u="none" strike="noStrike" kern="600" cap="none" spc="10" normalizeH="0" baseline="0" noProof="0" dirty="0">
              <a:ln>
                <a:noFill/>
              </a:ln>
              <a:solidFill>
                <a:srgbClr val="37424A"/>
              </a:solidFill>
              <a:effectLst/>
              <a:uLnTx/>
              <a:uFillTx/>
            </a:endParaRPr>
          </a:p>
        </p:txBody>
      </p:sp>
      <p:pic>
        <p:nvPicPr>
          <p:cNvPr id="19" name="Graphic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165207" y="6435682"/>
            <a:ext cx="490640" cy="294007"/>
          </a:xfrm>
          <a:prstGeom prst="rect">
            <a:avLst/>
          </a:prstGeom>
        </p:spPr>
      </p:pic>
      <p:grpSp>
        <p:nvGrpSpPr>
          <p:cNvPr id="33" name="Group 32"/>
          <p:cNvGrpSpPr/>
          <p:nvPr userDrawn="1"/>
        </p:nvGrpSpPr>
        <p:grpSpPr>
          <a:xfrm>
            <a:off x="114330" y="6477437"/>
            <a:ext cx="841641" cy="285313"/>
            <a:chOff x="114300" y="6479818"/>
            <a:chExt cx="841422" cy="285313"/>
          </a:xfrm>
        </p:grpSpPr>
        <p:grpSp>
          <p:nvGrpSpPr>
            <p:cNvPr id="34" name="Group 33"/>
            <p:cNvGrpSpPr/>
            <p:nvPr userDrawn="1"/>
          </p:nvGrpSpPr>
          <p:grpSpPr>
            <a:xfrm>
              <a:off x="114300" y="6479818"/>
              <a:ext cx="273844" cy="285313"/>
              <a:chOff x="114300" y="6479818"/>
              <a:chExt cx="273844" cy="285313"/>
            </a:xfrm>
          </p:grpSpPr>
          <p:sp>
            <p:nvSpPr>
              <p:cNvPr id="36" name="Isosceles Triangle 35"/>
              <p:cNvSpPr/>
              <p:nvPr userDrawn="1"/>
            </p:nvSpPr>
            <p:spPr>
              <a:xfrm>
                <a:off x="114300" y="6479818"/>
                <a:ext cx="273844" cy="285313"/>
              </a:xfrm>
              <a:prstGeom prst="triangle">
                <a:avLst/>
              </a:prstGeom>
              <a:solidFill>
                <a:srgbClr val="009D97"/>
              </a:solidFill>
              <a:ln w="6350" cap="flat" cmpd="sng" algn="ctr">
                <a:noFill/>
                <a:prstDash val="solid"/>
                <a:round/>
                <a:headEnd type="none" w="med" len="med"/>
                <a:tailEnd type="none" w="med" len="med"/>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100" b="1" i="0" u="none" strike="noStrike" kern="0" cap="none" spc="10" normalizeH="0" baseline="0" noProof="0" dirty="0">
                  <a:ln>
                    <a:noFill/>
                  </a:ln>
                  <a:solidFill>
                    <a:srgbClr val="FFFFFF"/>
                  </a:solidFill>
                  <a:effectLst/>
                  <a:uLnTx/>
                  <a:uFillTx/>
                  <a:latin typeface="Arial Black" panose="020B0A04020102020204" pitchFamily="34" charset="0"/>
                  <a:ea typeface="+mn-ea"/>
                  <a:cs typeface="+mn-cs"/>
                </a:endParaRPr>
              </a:p>
            </p:txBody>
          </p:sp>
          <p:sp>
            <p:nvSpPr>
              <p:cNvPr id="37" name="TextBox 36"/>
              <p:cNvSpPr txBox="1"/>
              <p:nvPr userDrawn="1"/>
            </p:nvSpPr>
            <p:spPr>
              <a:xfrm>
                <a:off x="163711" y="6590798"/>
                <a:ext cx="175022" cy="153888"/>
              </a:xfrm>
              <a:prstGeom prst="rect">
                <a:avLst/>
              </a:prstGeom>
              <a:noFill/>
            </p:spPr>
            <p:txBody>
              <a:bodyPr wrap="square" lIns="0" tIns="0" rIns="0" bIns="0" rtlCol="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0" cap="none" spc="-80" normalizeH="0" baseline="0" noProof="0" dirty="0" err="1">
                    <a:ln>
                      <a:noFill/>
                    </a:ln>
                    <a:solidFill>
                      <a:srgbClr val="FFFFFF"/>
                    </a:solidFill>
                    <a:effectLst/>
                    <a:uLnTx/>
                    <a:uFillTx/>
                    <a:latin typeface="Arial Black" panose="020B0A04020102020204" pitchFamily="34" charset="0"/>
                    <a:cs typeface="Arial" panose="020B0604020202020204" pitchFamily="34" charset="0"/>
                  </a:rPr>
                  <a:t>Pr</a:t>
                </a:r>
                <a:endParaRPr kumimoji="0" lang="en-US" sz="1000" b="1" i="0" u="none" strike="noStrike" kern="0" cap="none" spc="-80" normalizeH="0" baseline="0" noProof="0" dirty="0">
                  <a:ln>
                    <a:noFill/>
                  </a:ln>
                  <a:solidFill>
                    <a:srgbClr val="FFFFFF"/>
                  </a:solidFill>
                  <a:effectLst/>
                  <a:uLnTx/>
                  <a:uFillTx/>
                  <a:latin typeface="Arial Black" panose="020B0A04020102020204" pitchFamily="34" charset="0"/>
                  <a:cs typeface="Arial" panose="020B0604020202020204" pitchFamily="34" charset="0"/>
                </a:endParaRPr>
              </a:p>
            </p:txBody>
          </p:sp>
        </p:grpSp>
        <p:sp>
          <p:nvSpPr>
            <p:cNvPr id="35" name="TextBox 34"/>
            <p:cNvSpPr txBox="1"/>
            <p:nvPr userDrawn="1"/>
          </p:nvSpPr>
          <p:spPr>
            <a:xfrm>
              <a:off x="377078" y="6610018"/>
              <a:ext cx="578644" cy="84639"/>
            </a:xfrm>
            <a:prstGeom prst="rect">
              <a:avLst/>
            </a:prstGeom>
            <a:noFill/>
          </p:spPr>
          <p:txBody>
            <a:bodyPr wrap="square" lIns="0" tIns="0" rIns="0" bIns="0" rtlCol="0" anchor="t" anchorCtr="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sz="550" b="1" i="0" u="none" strike="noStrike" kern="600" cap="none" spc="10" normalizeH="0" baseline="0" noProof="0" dirty="0">
                  <a:ln>
                    <a:noFill/>
                  </a:ln>
                  <a:solidFill>
                    <a:srgbClr val="000000"/>
                  </a:solidFill>
                  <a:effectLst/>
                  <a:uLnTx/>
                  <a:uFillTx/>
                  <a:latin typeface="Arial Black" panose="020B0A04020102020204" pitchFamily="34" charset="0"/>
                </a:rPr>
                <a:t>Proprietary</a:t>
              </a:r>
              <a:endParaRPr kumimoji="0" lang="en-US" sz="550" b="1" i="0" u="none" strike="noStrike" kern="600" cap="none" spc="10" normalizeH="0" baseline="0" noProof="0" dirty="0">
                <a:ln>
                  <a:noFill/>
                </a:ln>
                <a:solidFill>
                  <a:srgbClr val="000000"/>
                </a:solidFill>
                <a:effectLst/>
                <a:uLnTx/>
                <a:uFillTx/>
                <a:latin typeface="Arial Black" panose="020B0A04020102020204" pitchFamily="34" charset="0"/>
              </a:endParaRPr>
            </a:p>
          </p:txBody>
        </p:sp>
      </p:grpSp>
    </p:spTree>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showMasterSp="0" userDrawn="1">
  <p:cSld name="REACTIVE_Section Start Slide">
    <p:bg>
      <p:bgPr>
        <a:solidFill>
          <a:schemeClr val="tx1"/>
        </a:solidFill>
        <a:effectLst/>
      </p:bgPr>
    </p:bg>
    <p:spTree>
      <p:nvGrpSpPr>
        <p:cNvPr id="1" name=""/>
        <p:cNvGrpSpPr/>
        <p:nvPr/>
      </p:nvGrpSpPr>
      <p:grpSpPr>
        <a:xfrm>
          <a:off x="0" y="0"/>
          <a:ext cx="0" cy="0"/>
          <a:chOff x="0" y="0"/>
          <a:chExt cx="0" cy="0"/>
        </a:xfrm>
      </p:grpSpPr>
      <p:sp>
        <p:nvSpPr>
          <p:cNvPr id="14" name="Rectangle 13"/>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sp>
        <p:nvSpPr>
          <p:cNvPr id="2" name="Title 1"/>
          <p:cNvSpPr>
            <a:spLocks noGrp="1"/>
          </p:cNvSpPr>
          <p:nvPr>
            <p:ph type="ctrTitle" hasCustomPrompt="1"/>
          </p:nvPr>
        </p:nvSpPr>
        <p:spPr>
          <a:xfrm>
            <a:off x="616754" y="2433711"/>
            <a:ext cx="9298822" cy="1645920"/>
          </a:xfrm>
        </p:spPr>
        <p:txBody>
          <a:bodyPr anchor="ctr" anchorCtr="0">
            <a:noAutofit/>
          </a:bodyPr>
          <a:lstStyle>
            <a:lvl1pPr>
              <a:lnSpc>
                <a:spcPct val="100000"/>
              </a:lnSpc>
              <a:defRPr sz="4000" cap="none" spc="30" baseline="0">
                <a:solidFill>
                  <a:schemeClr val="accent1"/>
                </a:solidFill>
              </a:defRPr>
            </a:lvl1pPr>
          </a:lstStyle>
          <a:p>
            <a:r>
              <a:rPr lang="en-US" dirty="0"/>
              <a:t>&lt;Insert title&gt;</a:t>
            </a:r>
            <a:endParaRPr lang="en-US" dirty="0"/>
          </a:p>
        </p:txBody>
      </p:sp>
      <p:sp>
        <p:nvSpPr>
          <p:cNvPr id="3" name="Subtitle 2"/>
          <p:cNvSpPr>
            <a:spLocks noGrp="1"/>
          </p:cNvSpPr>
          <p:nvPr>
            <p:ph type="subTitle" idx="1" hasCustomPrompt="1"/>
          </p:nvPr>
        </p:nvSpPr>
        <p:spPr>
          <a:xfrm>
            <a:off x="616755" y="4415805"/>
            <a:ext cx="8417056" cy="619563"/>
          </a:xfrm>
        </p:spPr>
        <p:txBody>
          <a:bodyPr anchor="ctr" anchorCtr="0"/>
          <a:lstStyle>
            <a:lvl1pPr marL="0" indent="0" algn="l">
              <a:lnSpc>
                <a:spcPct val="100000"/>
              </a:lnSpc>
              <a:spcBef>
                <a:spcPts val="0"/>
              </a:spcBef>
              <a:buNone/>
              <a:defRPr sz="2800" baseline="0">
                <a:solidFill>
                  <a:srgbClr val="64645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&lt;Insert subtitle – optional&gt;</a:t>
            </a:r>
            <a:endParaRPr lang="en-US" dirty="0"/>
          </a:p>
        </p:txBody>
      </p:sp>
      <p:sp>
        <p:nvSpPr>
          <p:cNvPr id="13" name="Rectangle 12"/>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pic>
        <p:nvPicPr>
          <p:cNvPr id="34" name="Picture 33"/>
          <p:cNvPicPr>
            <a:picLocks noChangeAspect="1"/>
          </p:cNvPicPr>
          <p:nvPr userDrawn="1"/>
        </p:nvPicPr>
        <p:blipFill rotWithShape="1">
          <a:blip r:embed="rId2"/>
          <a:srcRect b="6949"/>
          <a:stretch>
            <a:fillRect/>
          </a:stretch>
        </p:blipFill>
        <p:spPr>
          <a:xfrm>
            <a:off x="10704527" y="6264855"/>
            <a:ext cx="1166469" cy="591394"/>
          </a:xfrm>
          <a:prstGeom prst="rect">
            <a:avLst/>
          </a:prstGeom>
        </p:spPr>
      </p:pic>
      <p:grpSp>
        <p:nvGrpSpPr>
          <p:cNvPr id="12" name="Group 11"/>
          <p:cNvGrpSpPr/>
          <p:nvPr userDrawn="1"/>
        </p:nvGrpSpPr>
        <p:grpSpPr>
          <a:xfrm>
            <a:off x="11035257" y="715398"/>
            <a:ext cx="510886" cy="510620"/>
            <a:chOff x="11032383" y="715398"/>
            <a:chExt cx="510753" cy="510620"/>
          </a:xfrm>
        </p:grpSpPr>
        <p:sp>
          <p:nvSpPr>
            <p:cNvPr id="15" name="Oval 14"/>
            <p:cNvSpPr/>
            <p:nvPr userDrawn="1"/>
          </p:nvSpPr>
          <p:spPr>
            <a:xfrm>
              <a:off x="11032383" y="715398"/>
              <a:ext cx="510753"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16" name="Graphic 2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94773" y="785393"/>
              <a:ext cx="382852" cy="328156"/>
            </a:xfrm>
            <a:prstGeom prst="rect">
              <a:avLst/>
            </a:prstGeom>
          </p:spPr>
        </p:pic>
        <p:sp>
          <p:nvSpPr>
            <p:cNvPr id="19" name="Rectangle 18">
              <a:hlinkClick r:id="rId4" action="ppaction://hlinksldjump"/>
            </p:cNvPr>
            <p:cNvSpPr/>
            <p:nvPr userDrawn="1"/>
          </p:nvSpPr>
          <p:spPr>
            <a:xfrm>
              <a:off x="11032383" y="715398"/>
              <a:ext cx="510753" cy="510620"/>
            </a:xfrm>
            <a:prstGeom prst="rect">
              <a:avLst/>
            </a:prstGeom>
            <a:solidFill>
              <a:srgbClr val="FFFFFF">
                <a:alpha val="0"/>
              </a:srgbClr>
            </a:solidFill>
            <a:ln w="19050" cap="sq" cmpd="sng" algn="ctr">
              <a:noFill/>
              <a:prstDash val="solid"/>
              <a:miter lim="800000"/>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Arial Narrow" panose="020B0606020202030204"/>
                <a:ea typeface="+mn-ea"/>
                <a:cs typeface="+mn-cs"/>
              </a:endParaRPr>
            </a:p>
          </p:txBody>
        </p:sp>
      </p:grpSp>
      <p:pic>
        <p:nvPicPr>
          <p:cNvPr id="21" name="Graphic 6">
            <a:hlinkClick r:id="" action="ppaction://hlinkshowjump?jump=nextslide"/>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
        <p:nvSpPr>
          <p:cNvPr id="17" name="TextBox 16"/>
          <p:cNvSpPr txBox="1"/>
          <p:nvPr userDrawn="1"/>
        </p:nvSpPr>
        <p:spPr>
          <a:xfrm>
            <a:off x="11815515" y="6710631"/>
            <a:ext cx="388290" cy="138499"/>
          </a:xfrm>
          <a:prstGeom prst="rect">
            <a:avLst/>
          </a:prstGeom>
          <a:noFill/>
        </p:spPr>
        <p:txBody>
          <a:bodyPr wrap="square" lIns="0" tIns="0" rIns="0" bIns="0" rtlCol="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defRPr/>
            </a:pPr>
            <a:fld id="{BEE6CB27-450D-4549-AEBC-6904E87FE83C}" type="slidenum">
              <a:rPr kumimoji="0" lang="en-US" sz="900" b="0" i="0" u="none" strike="noStrike" kern="600" cap="none" spc="10" normalizeH="0" baseline="0" noProof="0" smtClean="0">
                <a:ln>
                  <a:noFill/>
                </a:ln>
                <a:solidFill>
                  <a:srgbClr val="37424A"/>
                </a:solidFill>
                <a:effectLst/>
                <a:uLnTx/>
                <a:uFillTx/>
              </a:rPr>
            </a:fld>
            <a:endParaRPr kumimoji="0" lang="en-US" sz="900" b="0" i="0" u="none" strike="noStrike" kern="600" cap="none" spc="10" normalizeH="0" baseline="0" noProof="0" dirty="0">
              <a:ln>
                <a:noFill/>
              </a:ln>
              <a:solidFill>
                <a:srgbClr val="37424A"/>
              </a:solidFill>
              <a:effectLst/>
              <a:uLnTx/>
              <a:uFillTx/>
            </a:endParaRPr>
          </a:p>
        </p:txBody>
      </p:sp>
      <p:pic>
        <p:nvPicPr>
          <p:cNvPr id="20" name="Graphic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165207" y="6435682"/>
            <a:ext cx="490640" cy="294007"/>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ACTIVE_Title and Content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grpSp>
        <p:nvGrpSpPr>
          <p:cNvPr id="10" name="Group 9"/>
          <p:cNvGrpSpPr/>
          <p:nvPr userDrawn="1"/>
        </p:nvGrpSpPr>
        <p:grpSpPr>
          <a:xfrm>
            <a:off x="10658623" y="799072"/>
            <a:ext cx="126832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REACTIVE_Title and Content_Righ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9"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REACTIVE_Title and Content_Lef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10"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REACTIVE_Title and Content_No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pic>
        <p:nvPicPr>
          <p:cNvPr id="7" name="bjClassifierImageBottom"/>
          <p:cNvPicPr>
            <a:picLocks noChangeAspect="1"/>
          </p:cNvPicPr>
          <p:nvPr userDrawn="1"/>
        </p:nvPicPr>
        <p:blipFill>
          <a:blip r:embed="rId2"/>
          <a:stretch>
            <a:fillRect/>
          </a:stretch>
        </p:blipFill>
        <p:spPr>
          <a:xfrm>
            <a:off x="63516" y="6468336"/>
            <a:ext cx="597616" cy="326164"/>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EACTIVE_Title and Content w Sub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grpSp>
        <p:nvGrpSpPr>
          <p:cNvPr id="11" name="Group 10"/>
          <p:cNvGrpSpPr/>
          <p:nvPr userDrawn="1"/>
        </p:nvGrpSpPr>
        <p:grpSpPr>
          <a:xfrm>
            <a:off x="10658623" y="799072"/>
            <a:ext cx="1268320" cy="320124"/>
            <a:chOff x="10655847" y="799072"/>
            <a:chExt cx="1267990" cy="320124"/>
          </a:xfrm>
        </p:grpSpPr>
        <p:pic>
          <p:nvPicPr>
            <p:cNvPr id="12"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3"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pic>
        <p:nvPicPr>
          <p:cNvPr id="7"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EACTIVE_Title and Content w Sub_Righ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8223"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REACTIVE_Title and Content w Sub_Left Arr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8" name="Content Placeholder 13"/>
          <p:cNvSpPr>
            <a:spLocks noGrp="1"/>
          </p:cNvSpPr>
          <p:nvPr>
            <p:ph sz="quarter" idx="12"/>
          </p:nvPr>
        </p:nvSpPr>
        <p:spPr>
          <a:xfrm>
            <a:off x="619544" y="1383613"/>
            <a:ext cx="9931001" cy="430887"/>
          </a:xfrm>
        </p:spPr>
        <p:txBody>
          <a:bodyPr wrap="square" tIns="137160" anchor="t">
            <a:spAutoFit/>
          </a:bodyPr>
          <a:lstStyle>
            <a:lvl1pPr marL="0" indent="0">
              <a:lnSpc>
                <a:spcPct val="95000"/>
              </a:lnSpc>
              <a:spcAft>
                <a:spcPts val="0"/>
              </a:spcAft>
              <a:buNone/>
              <a:defRPr sz="2000" b="1"/>
            </a:lvl1pPr>
            <a:lvl2pPr marL="390525" indent="0">
              <a:buNone/>
              <a:defRPr/>
            </a:lvl2pPr>
            <a:lvl3pPr marL="692150" indent="0">
              <a:buNone/>
              <a:defRPr/>
            </a:lvl3pPr>
            <a:lvl4pPr marL="968375" indent="0">
              <a:buNone/>
              <a:defRPr/>
            </a:lvl4pPr>
            <a:lvl5pPr marL="590550" indent="0">
              <a:buNone/>
              <a:defRPr/>
            </a:lvl5pPr>
          </a:lstStyle>
          <a:p>
            <a:pPr lvl="0"/>
            <a:r>
              <a:rPr lang="en-US" dirty="0"/>
              <a:t>Edit Master text styles</a:t>
            </a:r>
            <a:endParaRPr lang="en-US" dirty="0"/>
          </a:p>
        </p:txBody>
      </p:sp>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EACTIVE_Home Page Buttons_Brand Colors">
    <p:spTree>
      <p:nvGrpSpPr>
        <p:cNvPr id="1" name=""/>
        <p:cNvGrpSpPr/>
        <p:nvPr/>
      </p:nvGrpSpPr>
      <p:grpSpPr>
        <a:xfrm>
          <a:off x="0" y="0"/>
          <a:ext cx="0" cy="0"/>
          <a:chOff x="0" y="0"/>
          <a:chExt cx="0" cy="0"/>
        </a:xfrm>
      </p:grpSpPr>
      <p:sp>
        <p:nvSpPr>
          <p:cNvPr id="2" name="Title 1"/>
          <p:cNvSpPr>
            <a:spLocks noGrp="1"/>
          </p:cNvSpPr>
          <p:nvPr>
            <p:ph type="title"/>
          </p:nvPr>
        </p:nvSpPr>
        <p:spPr>
          <a:xfrm>
            <a:off x="619543" y="685973"/>
            <a:ext cx="9930555" cy="795528"/>
          </a:xfrm>
        </p:spPr>
        <p:txBody>
          <a:bodyPr anchor="t" anchorCtr="0"/>
          <a:lstStyle>
            <a:lvl1pPr>
              <a:lnSpc>
                <a:spcPct val="90000"/>
              </a:lnSpc>
              <a:defRPr>
                <a:solidFill>
                  <a:schemeClr val="accent1"/>
                </a:solidFill>
              </a:defRPr>
            </a:lvl1pPr>
          </a:lstStyle>
          <a:p>
            <a:r>
              <a:rPr lang="en-US" dirty="0"/>
              <a:t>Click to edit Master title style</a:t>
            </a:r>
            <a:endParaRPr lang="en-US" dirty="0"/>
          </a:p>
        </p:txBody>
      </p:sp>
      <p:sp>
        <p:nvSpPr>
          <p:cNvPr id="9" name="Rectangle: Rounded Corners 8">
            <a:hlinkClick r:id="" action="ppaction://noaction"/>
          </p:cNvPr>
          <p:cNvSpPr/>
          <p:nvPr userDrawn="1"/>
        </p:nvSpPr>
        <p:spPr bwMode="auto">
          <a:xfrm>
            <a:off x="2870394" y="1756544"/>
            <a:ext cx="1998108" cy="1594581"/>
          </a:xfrm>
          <a:prstGeom prst="roundRect">
            <a:avLst/>
          </a:prstGeom>
          <a:solidFill>
            <a:srgbClr val="6E0047"/>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1</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0" name="Rectangle: Rounded Corners 9">
            <a:hlinkClick r:id="" action="ppaction://noaction"/>
          </p:cNvPr>
          <p:cNvSpPr/>
          <p:nvPr userDrawn="1"/>
        </p:nvSpPr>
        <p:spPr bwMode="auto">
          <a:xfrm>
            <a:off x="2870394" y="3616396"/>
            <a:ext cx="1998108" cy="1594581"/>
          </a:xfrm>
          <a:prstGeom prst="roundRect">
            <a:avLst/>
          </a:prstGeom>
          <a:solidFill>
            <a:srgbClr val="81BC00"/>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4</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1" name="Rectangle: Rounded Corners 10">
            <a:hlinkClick r:id="rId2" action="ppaction://hlinksldjump"/>
          </p:cNvPr>
          <p:cNvSpPr/>
          <p:nvPr userDrawn="1"/>
        </p:nvSpPr>
        <p:spPr bwMode="auto">
          <a:xfrm>
            <a:off x="5120855" y="1756544"/>
            <a:ext cx="1998108" cy="1594581"/>
          </a:xfrm>
          <a:prstGeom prst="roundRect">
            <a:avLst/>
          </a:prstGeom>
          <a:solidFill>
            <a:srgbClr val="F78C3A"/>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Button2</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2" name="Rectangle: Rounded Corners 11">
            <a:hlinkClick r:id="" action="ppaction://noaction"/>
          </p:cNvPr>
          <p:cNvSpPr/>
          <p:nvPr userDrawn="1"/>
        </p:nvSpPr>
        <p:spPr bwMode="auto">
          <a:xfrm>
            <a:off x="5120855" y="3616396"/>
            <a:ext cx="1998108" cy="1594581"/>
          </a:xfrm>
          <a:prstGeom prst="roundRect">
            <a:avLst/>
          </a:prstGeom>
          <a:solidFill>
            <a:srgbClr val="233444"/>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5</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3" name="Rectangle: Rounded Corners 12">
            <a:hlinkClick r:id="" action="ppaction://noaction"/>
          </p:cNvPr>
          <p:cNvSpPr/>
          <p:nvPr userDrawn="1"/>
        </p:nvSpPr>
        <p:spPr bwMode="auto">
          <a:xfrm>
            <a:off x="7371316" y="3616396"/>
            <a:ext cx="1998108" cy="1594581"/>
          </a:xfrm>
          <a:prstGeom prst="roundRect">
            <a:avLst/>
          </a:prstGeom>
          <a:solidFill>
            <a:srgbClr val="008A80"/>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6</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4" name="Rectangle: Rounded Corners 13">
            <a:hlinkClick r:id="rId2" action="ppaction://hlinksldjump"/>
          </p:cNvPr>
          <p:cNvSpPr/>
          <p:nvPr userDrawn="1"/>
        </p:nvSpPr>
        <p:spPr bwMode="auto">
          <a:xfrm>
            <a:off x="7371316" y="1756544"/>
            <a:ext cx="1998108" cy="1594581"/>
          </a:xfrm>
          <a:prstGeom prst="roundRect">
            <a:avLst/>
          </a:prstGeom>
          <a:solidFill>
            <a:schemeClr val="bg1">
              <a:lumMod val="65000"/>
            </a:schemeClr>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Button 3</a:t>
            </a:r>
            <a:endParaRPr kumimoji="0" lang="en-US" sz="1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15" name="Rectangle 14"/>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pic>
        <p:nvPicPr>
          <p:cNvPr id="20" name="Graphic 7">
            <a:hlinkClick r:id="" action="ppaction://hlinkshowjump?jump=previousslide"/>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pic>
        <p:nvPicPr>
          <p:cNvPr id="4" name="bjClassifierImageBottom"/>
          <p:cNvPicPr>
            <a:picLocks noChangeAspect="1"/>
          </p:cNvPicPr>
          <p:nvPr userDrawn="1"/>
        </p:nvPicPr>
        <p:blipFill>
          <a:blip r:embed="rId4"/>
          <a:stretch>
            <a:fillRect/>
          </a:stretch>
        </p:blipFill>
        <p:spPr>
          <a:xfrm>
            <a:off x="63517" y="6468336"/>
            <a:ext cx="792755" cy="326164"/>
          </a:xfrm>
          <a:prstGeom prst="rect">
            <a:avLst/>
          </a:prstGeom>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EACTIVE_TO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3" y="685974"/>
            <a:ext cx="9846696" cy="548949"/>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24" name="TextBox 23"/>
          <p:cNvSpPr txBox="1"/>
          <p:nvPr userDrawn="1"/>
        </p:nvSpPr>
        <p:spPr>
          <a:xfrm>
            <a:off x="3" y="1312489"/>
            <a:ext cx="12191998" cy="30777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Click on a link below to access specific information</a:t>
            </a: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24"/>
          <p:cNvSpPr/>
          <p:nvPr userDrawn="1"/>
        </p:nvSpPr>
        <p:spPr>
          <a:xfrm>
            <a:off x="2526180" y="379264"/>
            <a:ext cx="7139638" cy="253202"/>
          </a:xfrm>
          <a:prstGeom prst="rect">
            <a:avLst/>
          </a:prstGeom>
          <a:solidFill>
            <a:schemeClr val="bg1"/>
          </a:solidFill>
          <a:ln w="38100" cap="flat" cmpd="sng" algn="ctr">
            <a:solidFill>
              <a:srgbClr val="FF0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rPr>
              <a:t>This slide is for internal reference only and is not for external presentation.</a:t>
            </a:r>
            <a:endParaRPr kumimoji="0" lang="en-US" sz="1400" b="1" i="0" u="none" strike="noStrike" kern="1200" cap="none" spc="10" normalizeH="0" baseline="0" noProof="0" dirty="0">
              <a:ln>
                <a:noFill/>
              </a:ln>
              <a:solidFill>
                <a:srgbClr val="FF0000"/>
              </a:solidFill>
              <a:effectLst/>
              <a:uLnTx/>
              <a:uFillTx/>
              <a:latin typeface="Arial Narrow" panose="020B0606020202030204"/>
              <a:ea typeface="+mn-ea"/>
              <a:cs typeface="+mn-cs"/>
            </a:endParaRPr>
          </a:p>
        </p:txBody>
      </p:sp>
      <p:pic>
        <p:nvPicPr>
          <p:cNvPr id="41"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8622" y="799072"/>
            <a:ext cx="228720" cy="320124"/>
          </a:xfrm>
          <a:prstGeom prst="rect">
            <a:avLst/>
          </a:prstGeom>
          <a:effectLst>
            <a:outerShdw blurRad="50800" dist="38100" dir="5400000" algn="t" rotWithShape="0">
              <a:prstClr val="black">
                <a:alpha val="40000"/>
              </a:prstClr>
            </a:outerShdw>
          </a:effectLst>
        </p:spPr>
      </p:pic>
      <p:pic>
        <p:nvPicPr>
          <p:cNvPr id="5" name="bjClassifierImageBottom"/>
          <p:cNvPicPr>
            <a:picLocks noChangeAspect="1"/>
          </p:cNvPicPr>
          <p:nvPr userDrawn="1"/>
        </p:nvPicPr>
        <p:blipFill>
          <a:blip r:embed="rId3"/>
          <a:stretch>
            <a:fillRect/>
          </a:stretch>
        </p:blipFill>
        <p:spPr>
          <a:xfrm>
            <a:off x="63516" y="6468336"/>
            <a:ext cx="597616" cy="326164"/>
          </a:xfrm>
          <a:prstGeom prst="rect">
            <a:avLst/>
          </a:prstGeom>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703393" y="6313177"/>
            <a:ext cx="9930811" cy="455944"/>
          </a:xfrm>
        </p:spPr>
        <p:txBody>
          <a:bodyPr anchor="b" anchorCtr="0"/>
          <a:lstStyle>
            <a:lvl1pPr marL="0" indent="0">
              <a:spcBef>
                <a:spcPts val="200"/>
              </a:spcBef>
              <a:spcAft>
                <a:spcPts val="0"/>
              </a:spcAft>
              <a:buNone/>
              <a:defRPr sz="900"/>
            </a:lvl1pPr>
          </a:lstStyle>
          <a:p>
            <a:pPr lvl="0"/>
            <a:r>
              <a:rPr lang="en-US" dirty="0"/>
              <a:t>References</a:t>
            </a:r>
            <a:endParaRPr lang="en-US" dirty="0"/>
          </a:p>
        </p:txBody>
      </p:sp>
      <p:grpSp>
        <p:nvGrpSpPr>
          <p:cNvPr id="3" name="Group 2"/>
          <p:cNvGrpSpPr/>
          <p:nvPr userDrawn="1"/>
        </p:nvGrpSpPr>
        <p:grpSpPr>
          <a:xfrm>
            <a:off x="10655847" y="715398"/>
            <a:ext cx="1267990" cy="510620"/>
            <a:chOff x="10653072" y="715398"/>
            <a:chExt cx="1267660" cy="510620"/>
          </a:xfrm>
        </p:grpSpPr>
        <p:pic>
          <p:nvPicPr>
            <p:cNvPr id="7" name="Graphic 12">
              <a:hlinkClick r:id="" action="ppaction://hlinkshowjump?jump=nextslide"/>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2132" y="797209"/>
              <a:ext cx="228600" cy="323850"/>
            </a:xfrm>
            <a:prstGeom prst="rect">
              <a:avLst/>
            </a:prstGeom>
            <a:effectLst>
              <a:outerShdw blurRad="50800" dist="38100" dir="5400000" algn="t" rotWithShape="0">
                <a:prstClr val="black">
                  <a:alpha val="40000"/>
                </a:prstClr>
              </a:outerShdw>
            </a:effectLst>
          </p:spPr>
        </p:pic>
        <p:pic>
          <p:nvPicPr>
            <p:cNvPr id="8" name="Graphic 14">
              <a:hlinkClick r:id="" action="ppaction://hlinkshowjump?jump=previousslide"/>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rot="10800000">
              <a:off x="10653072" y="797209"/>
              <a:ext cx="228600" cy="323850"/>
            </a:xfrm>
            <a:prstGeom prst="rect">
              <a:avLst/>
            </a:prstGeom>
            <a:effectLst>
              <a:outerShdw blurRad="50800" dist="38100" dir="5400000" algn="t" rotWithShape="0">
                <a:prstClr val="black">
                  <a:alpha val="40000"/>
                </a:prstClr>
              </a:outerShdw>
            </a:effectLst>
          </p:spPr>
        </p:pic>
        <p:sp>
          <p:nvSpPr>
            <p:cNvPr id="10" name="Oval 9"/>
            <p:cNvSpPr/>
            <p:nvPr userDrawn="1"/>
          </p:nvSpPr>
          <p:spPr>
            <a:xfrm>
              <a:off x="11029510" y="715398"/>
              <a:ext cx="510620" cy="510620"/>
            </a:xfrm>
            <a:prstGeom prst="ellipse">
              <a:avLst/>
            </a:prstGeom>
            <a:solidFill>
              <a:srgbClr val="FFFFFF">
                <a:lumMod val="85000"/>
              </a:srgbClr>
            </a:solidFill>
            <a:ln w="6350" cap="flat" cmpd="sng" algn="ctr">
              <a:noFill/>
              <a:prstDash val="solid"/>
              <a:round/>
              <a:headEnd type="none" w="med" len="med"/>
              <a:tailEnd type="none" w="med" len="me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10" normalizeH="0" baseline="0" noProof="0" dirty="0">
                <a:ln>
                  <a:noFill/>
                </a:ln>
                <a:solidFill>
                  <a:srgbClr val="FFFFFF"/>
                </a:solidFill>
                <a:effectLst/>
                <a:uLnTx/>
                <a:uFillTx/>
                <a:latin typeface="Arial Narrow" panose="020B0606020202030204"/>
                <a:ea typeface="+mn-ea"/>
                <a:cs typeface="+mn-cs"/>
              </a:endParaRPr>
            </a:p>
          </p:txBody>
        </p:sp>
        <p:pic>
          <p:nvPicPr>
            <p:cNvPr id="11" name="Graphic 18" descr="House">
              <a:hlinkClick r:id="rId5" action="ppaction://hlinksldjump"/>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72040" y="738252"/>
              <a:ext cx="422437" cy="422437"/>
            </a:xfrm>
            <a:prstGeom prst="rect">
              <a:avLst/>
            </a:prstGeom>
          </p:spPr>
        </p:pic>
      </p:grpSp>
      <p:pic>
        <p:nvPicPr>
          <p:cNvPr id="9" name="bjClassifierImageBottom"/>
          <p:cNvPicPr>
            <a:picLocks noChangeAspect="1"/>
          </p:cNvPicPr>
          <p:nvPr userDrawn="1"/>
        </p:nvPicPr>
        <p:blipFill>
          <a:blip r:embed="rId8"/>
          <a:stretch>
            <a:fillRect/>
          </a:stretch>
        </p:blipFill>
        <p:spPr>
          <a:xfrm>
            <a:off x="63516" y="6468336"/>
            <a:ext cx="597616" cy="3261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8"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5"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grpSp>
        <p:nvGrpSpPr>
          <p:cNvPr id="10" name="Group 9"/>
          <p:cNvGrpSpPr/>
          <p:nvPr userDrawn="1"/>
        </p:nvGrpSpPr>
        <p:grpSpPr>
          <a:xfrm>
            <a:off x="10655847" y="799072"/>
            <a:ext cx="126799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8" y="5934808"/>
            <a:ext cx="9930811"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5"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pic>
        <p:nvPicPr>
          <p:cNvPr id="8" name="bjClassifierImageBottom"/>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500" y="6468336"/>
            <a:ext cx="597460" cy="326164"/>
          </a:xfrm>
          <a:prstGeom prst="rect">
            <a:avLst/>
          </a:prstGeom>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_REACTIVE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930811" cy="455944"/>
          </a:xfrm>
        </p:spPr>
        <p:txBody>
          <a:bodyPr anchor="b" anchorCtr="0"/>
          <a:lstStyle>
            <a:lvl1pPr marL="0" indent="0">
              <a:spcBef>
                <a:spcPts val="200"/>
              </a:spcBef>
              <a:spcAft>
                <a:spcPts val="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4" y="1609398"/>
            <a:ext cx="5265628" cy="4105601"/>
          </a:xfrm>
          <a:prstGeom prst="rect">
            <a:avLst/>
          </a:prstGeom>
        </p:spPr>
        <p:txBody>
          <a:bodyPr vert="horz" lIns="0" tIns="0" rIns="0" bIns="0" rtlCol="0" anchor="t" anchorCtr="0">
            <a:no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sp>
        <p:nvSpPr>
          <p:cNvPr id="7" name="Text Placeholder 2"/>
          <p:cNvSpPr>
            <a:spLocks noGrp="1"/>
          </p:cNvSpPr>
          <p:nvPr>
            <p:ph idx="12"/>
          </p:nvPr>
        </p:nvSpPr>
        <p:spPr>
          <a:xfrm>
            <a:off x="6314326" y="1609853"/>
            <a:ext cx="5258131" cy="4105601"/>
          </a:xfrm>
          <a:prstGeom prst="rect">
            <a:avLst/>
          </a:prstGeom>
        </p:spPr>
        <p:txBody>
          <a:bodyPr vert="horz" lIns="0" tIns="0" rIns="0" bIns="0" rtlCol="0" anchor="t" anchorCtr="0">
            <a:noAutofit/>
          </a:bodyPr>
          <a:lstStyle/>
          <a:p>
            <a:pPr lvl="0"/>
            <a:r>
              <a:rPr lang="en-US" dirty="0"/>
              <a:t>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pic>
        <p:nvPicPr>
          <p:cNvPr id="8" name="Graphic 12">
            <a:hlinkClick r:id="" action="ppaction://hlinkshowjump?jump=nextslide"/>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5177" y="797209"/>
            <a:ext cx="228660" cy="323850"/>
          </a:xfrm>
          <a:prstGeom prst="rect">
            <a:avLst/>
          </a:prstGeom>
          <a:effectLst>
            <a:outerShdw blurRad="50800" dist="38100" dir="5400000" algn="t" rotWithShape="0">
              <a:prstClr val="black">
                <a:alpha val="40000"/>
              </a:prstClr>
            </a:outerShdw>
          </a:effectLst>
        </p:spPr>
      </p:pic>
      <p:pic>
        <p:nvPicPr>
          <p:cNvPr id="9" name="Graphic 14">
            <a:hlinkClick r:id="" action="ppaction://hlinkshowjump?jump=previousslide"/>
          </p:cNvPr>
          <p:cNvPicPr>
            <a:picLocks noChangeAspect="1"/>
          </p:cNvPicPr>
          <p:nvPr userDrawn="1"/>
        </p:nvPicPr>
        <p:blipFill>
          <a:blip r:embed="rId2">
            <a:extLst>
              <a:ext uri="{96DAC541-7B7A-43D3-8B79-37D633B846F1}">
                <asvg:svgBlip xmlns:asvg="http://schemas.microsoft.com/office/drawing/2016/SVG/main" r:embed="rId4"/>
              </a:ext>
            </a:extLst>
          </a:blip>
          <a:stretch>
            <a:fillRect/>
          </a:stretch>
        </p:blipFill>
        <p:spPr>
          <a:xfrm rot="10800000">
            <a:off x="10655847" y="797209"/>
            <a:ext cx="228660" cy="323850"/>
          </a:xfrm>
          <a:prstGeom prst="rect">
            <a:avLst/>
          </a:prstGeom>
          <a:effectLst>
            <a:outerShdw blurRad="50800" dist="38100" dir="5400000" algn="t" rotWithShape="0">
              <a:prstClr val="black">
                <a:alpha val="40000"/>
              </a:prstClr>
            </a:outerShdw>
          </a:effectLst>
        </p:spPr>
      </p:pic>
      <p:pic>
        <p:nvPicPr>
          <p:cNvPr id="10" name="bjClassifierImageBottom"/>
          <p:cNvPicPr>
            <a:picLocks noChangeAspect="1"/>
          </p:cNvPicPr>
          <p:nvPr userDrawn="1"/>
        </p:nvPicPr>
        <p:blipFill>
          <a:blip r:embed="rId5"/>
          <a:stretch>
            <a:fillRect/>
          </a:stretch>
        </p:blipFill>
        <p:spPr>
          <a:xfrm>
            <a:off x="63516" y="6468336"/>
            <a:ext cx="597616" cy="32616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REACTIVE_MSD_Eisai_Title and Content_Both Arrow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4" y="685973"/>
            <a:ext cx="9931001" cy="795528"/>
          </a:xfrm>
        </p:spPr>
        <p:txBody>
          <a:bodyPr anchor="t" anchorCtr="0"/>
          <a:lstStyle>
            <a:lvl1pPr>
              <a:lnSpc>
                <a:spcPct val="90000"/>
              </a:lnSpc>
              <a:defRPr>
                <a:solidFill>
                  <a:schemeClr val="accent1"/>
                </a:solidFill>
              </a:defRPr>
            </a:lvl1pPr>
          </a:lstStyle>
          <a:p>
            <a:r>
              <a:rPr lang="en-US" dirty="0"/>
              <a:t>&lt;Title &amp; content layout&gt;</a:t>
            </a:r>
            <a:endParaRPr lang="en-US" dirty="0"/>
          </a:p>
        </p:txBody>
      </p:sp>
      <p:sp>
        <p:nvSpPr>
          <p:cNvPr id="5" name="Text Placeholder 4"/>
          <p:cNvSpPr>
            <a:spLocks noGrp="1"/>
          </p:cNvSpPr>
          <p:nvPr>
            <p:ph type="body" sz="quarter" idx="10" hasCustomPrompt="1"/>
          </p:nvPr>
        </p:nvSpPr>
        <p:spPr>
          <a:xfrm>
            <a:off x="619287" y="5934808"/>
            <a:ext cx="9146689" cy="455944"/>
          </a:xfrm>
        </p:spPr>
        <p:txBody>
          <a:bodyPr anchor="b" anchorCtr="0"/>
          <a:lstStyle>
            <a:lvl1pPr marL="0" indent="0">
              <a:spcAft>
                <a:spcPts val="200"/>
              </a:spcAft>
              <a:buNone/>
              <a:defRPr sz="900"/>
            </a:lvl1pPr>
          </a:lstStyle>
          <a:p>
            <a:pPr lvl="0"/>
            <a:r>
              <a:rPr lang="en-US" dirty="0"/>
              <a:t>References</a:t>
            </a:r>
            <a:endParaRPr lang="en-US" dirty="0"/>
          </a:p>
        </p:txBody>
      </p:sp>
      <p:sp>
        <p:nvSpPr>
          <p:cNvPr id="6" name="Text Placeholder 2"/>
          <p:cNvSpPr>
            <a:spLocks noGrp="1"/>
          </p:cNvSpPr>
          <p:nvPr>
            <p:ph idx="11"/>
          </p:nvPr>
        </p:nvSpPr>
        <p:spPr>
          <a:xfrm>
            <a:off x="619544"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grpSp>
        <p:nvGrpSpPr>
          <p:cNvPr id="10" name="Group 9"/>
          <p:cNvGrpSpPr/>
          <p:nvPr userDrawn="1"/>
        </p:nvGrpSpPr>
        <p:grpSpPr>
          <a:xfrm>
            <a:off x="10658623" y="799072"/>
            <a:ext cx="1268320" cy="320124"/>
            <a:chOff x="10655847" y="799072"/>
            <a:chExt cx="1267990" cy="320124"/>
          </a:xfrm>
        </p:grpSpPr>
        <p:pic>
          <p:nvPicPr>
            <p:cNvPr id="11" name="Graphic 6">
              <a:hlinkClick r:id="" action="ppaction://hlinkshowjump?jump=next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95177" y="799072"/>
              <a:ext cx="228660" cy="320124"/>
            </a:xfrm>
            <a:prstGeom prst="rect">
              <a:avLst/>
            </a:prstGeom>
            <a:effectLst>
              <a:outerShdw blurRad="50800" dist="38100" dir="5400000" algn="t" rotWithShape="0">
                <a:prstClr val="black">
                  <a:alpha val="40000"/>
                </a:prstClr>
              </a:outerShdw>
            </a:effectLst>
          </p:spPr>
        </p:pic>
        <p:pic>
          <p:nvPicPr>
            <p:cNvPr id="12" name="Graphic 7">
              <a:hlinkClick r:id="" action="ppaction://hlinkshowjump?jump=previousslide"/>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0655847" y="799072"/>
              <a:ext cx="228660" cy="320124"/>
            </a:xfrm>
            <a:prstGeom prst="rect">
              <a:avLst/>
            </a:prstGeom>
            <a:effectLst>
              <a:outerShdw blurRad="50800" dist="38100" dir="5400000" algn="t" rotWithShape="0">
                <a:prstClr val="black">
                  <a:alpha val="40000"/>
                </a:prstClr>
              </a:outerShdw>
            </a:effectLst>
          </p:spPr>
        </p:pic>
      </p:gr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20" y="313267"/>
            <a:ext cx="10970524" cy="1155700"/>
          </a:xfrm>
        </p:spPr>
        <p:txBody>
          <a:bodyPr/>
          <a:lstStyle>
            <a:lvl1pPr>
              <a:defRPr>
                <a:solidFill>
                  <a:schemeClr val="accent1">
                    <a:lumMod val="75000"/>
                  </a:schemeClr>
                </a:solidFill>
              </a:defRPr>
            </a:lvl1pPr>
          </a:lstStyle>
          <a:p>
            <a:r>
              <a:rPr lang="en-US"/>
              <a:t>&lt;Title Only&gt;</a:t>
            </a:r>
            <a:endParaRPr lang="en-US" dirty="0"/>
          </a:p>
        </p:txBody>
      </p:sp>
      <p:sp>
        <p:nvSpPr>
          <p:cNvPr id="5" name="Text Placeholder 10"/>
          <p:cNvSpPr>
            <a:spLocks noGrp="1"/>
          </p:cNvSpPr>
          <p:nvPr>
            <p:ph type="body" sz="quarter" idx="13" hasCustomPrompt="1"/>
          </p:nvPr>
        </p:nvSpPr>
        <p:spPr>
          <a:xfrm>
            <a:off x="1" y="6608842"/>
            <a:ext cx="12192000" cy="249161"/>
          </a:xfrm>
        </p:spPr>
        <p:txBody>
          <a:bodyPr lIns="91440" bIns="45720" anchor="b" anchorCtr="0">
            <a:noAutofit/>
          </a:bodyPr>
          <a:lstStyle>
            <a:lvl1pPr marL="0" indent="0">
              <a:spcBef>
                <a:spcPts val="0"/>
              </a:spcBef>
              <a:buNone/>
              <a:defRPr sz="1065">
                <a:solidFill>
                  <a:schemeClr val="tx1"/>
                </a:solidFill>
                <a:latin typeface="Arial" panose="020B0604020202020204" pitchFamily="34" charset="0"/>
                <a:cs typeface="Arial" panose="020B0604020202020204" pitchFamily="34" charset="0"/>
              </a:defRPr>
            </a:lvl1pPr>
            <a:lvl2pPr marL="226695" indent="0">
              <a:spcBef>
                <a:spcPts val="0"/>
              </a:spcBef>
              <a:buNone/>
              <a:defRPr sz="1200"/>
            </a:lvl2pPr>
            <a:lvl3pPr marL="460375" indent="0">
              <a:spcBef>
                <a:spcPts val="0"/>
              </a:spcBef>
              <a:buNone/>
              <a:defRPr sz="1200"/>
            </a:lvl3pPr>
            <a:lvl4pPr marL="687070" indent="0">
              <a:spcBef>
                <a:spcPts val="0"/>
              </a:spcBef>
              <a:buNone/>
              <a:defRPr sz="1200"/>
            </a:lvl4pPr>
            <a:lvl5pPr marL="914400" indent="0">
              <a:spcBef>
                <a:spcPts val="0"/>
              </a:spcBef>
              <a:buNone/>
              <a:defRPr sz="1200"/>
            </a:lvl5pPr>
          </a:lstStyle>
          <a:p>
            <a:pPr lvl="0"/>
            <a:r>
              <a:rPr lang="en-US" dirty="0"/>
              <a:t>Click to add footnote. Do not use “footer” placeholder at left: for sensitivity labeling only.</a:t>
            </a:r>
            <a:endParaRPr lang="en-US" dirty="0"/>
          </a:p>
        </p:txBody>
      </p:sp>
      <p:sp>
        <p:nvSpPr>
          <p:cNvPr id="7" name="Text Placeholder 10"/>
          <p:cNvSpPr>
            <a:spLocks noGrp="1"/>
          </p:cNvSpPr>
          <p:nvPr>
            <p:ph type="body" sz="quarter" idx="14" hasCustomPrompt="1"/>
          </p:nvPr>
        </p:nvSpPr>
        <p:spPr>
          <a:xfrm>
            <a:off x="10469641" y="4"/>
            <a:ext cx="1722361" cy="309639"/>
          </a:xfrm>
        </p:spPr>
        <p:txBody>
          <a:bodyPr lIns="91440" bIns="45720" anchor="t" anchorCtr="0">
            <a:noAutofit/>
          </a:bodyPr>
          <a:lstStyle>
            <a:lvl1pPr marL="0" indent="0" algn="r">
              <a:spcBef>
                <a:spcPts val="0"/>
              </a:spcBef>
              <a:buNone/>
              <a:defRPr sz="1335">
                <a:solidFill>
                  <a:schemeClr val="tx1"/>
                </a:solidFill>
                <a:latin typeface="Arial" panose="020B0604020202020204" pitchFamily="34" charset="0"/>
                <a:cs typeface="Arial" panose="020B0604020202020204" pitchFamily="34" charset="0"/>
              </a:defRPr>
            </a:lvl1pPr>
            <a:lvl2pPr marL="226695" indent="0">
              <a:spcBef>
                <a:spcPts val="0"/>
              </a:spcBef>
              <a:buNone/>
              <a:defRPr sz="1200"/>
            </a:lvl2pPr>
            <a:lvl3pPr marL="460375" indent="0">
              <a:spcBef>
                <a:spcPts val="0"/>
              </a:spcBef>
              <a:buNone/>
              <a:defRPr sz="1200"/>
            </a:lvl3pPr>
            <a:lvl4pPr marL="687070" indent="0">
              <a:spcBef>
                <a:spcPts val="0"/>
              </a:spcBef>
              <a:buNone/>
              <a:defRPr sz="1200"/>
            </a:lvl4pPr>
            <a:lvl5pPr marL="914400" indent="0">
              <a:spcBef>
                <a:spcPts val="0"/>
              </a:spcBef>
              <a:buNone/>
              <a:defRPr sz="1200"/>
            </a:lvl5pPr>
          </a:lstStyle>
          <a:p>
            <a:pPr lvl="0"/>
            <a:r>
              <a:rPr lang="en-US" dirty="0"/>
              <a:t>Label for Locking</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ABE8DDF9-D6FA-4628-8E7E-74F3E84C0DA1}"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A5F2A348-202A-45E5-92EC-4DA65C7D874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image" Target="../media/image7.png"/><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image" Target="../media/image9.jpeg"/><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4.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41.xml"/><Relationship Id="rId8" Type="http://schemas.openxmlformats.org/officeDocument/2006/relationships/slideLayout" Target="../slideLayouts/slideLayout40.xml"/><Relationship Id="rId7" Type="http://schemas.openxmlformats.org/officeDocument/2006/relationships/slideLayout" Target="../slideLayouts/slideLayout39.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31" Type="http://schemas.openxmlformats.org/officeDocument/2006/relationships/theme" Target="../theme/theme5.xml"/><Relationship Id="rId30" Type="http://schemas.openxmlformats.org/officeDocument/2006/relationships/slide" Target="../slides/slide5.xml"/><Relationship Id="rId3" Type="http://schemas.openxmlformats.org/officeDocument/2006/relationships/slideLayout" Target="../slideLayouts/slideLayout35.xml"/><Relationship Id="rId29" Type="http://schemas.openxmlformats.org/officeDocument/2006/relationships/image" Target="../media/image13.png"/><Relationship Id="rId28" Type="http://schemas.openxmlformats.org/officeDocument/2006/relationships/image" Target="../media/image12.png"/><Relationship Id="rId27" Type="http://schemas.openxmlformats.org/officeDocument/2006/relationships/slideLayout" Target="../slideLayouts/slideLayout59.xml"/><Relationship Id="rId26" Type="http://schemas.openxmlformats.org/officeDocument/2006/relationships/slideLayout" Target="../slideLayouts/slideLayout58.xml"/><Relationship Id="rId25" Type="http://schemas.openxmlformats.org/officeDocument/2006/relationships/slideLayout" Target="../slideLayouts/slideLayout57.xml"/><Relationship Id="rId24" Type="http://schemas.openxmlformats.org/officeDocument/2006/relationships/slideLayout" Target="../slideLayouts/slideLayout56.xml"/><Relationship Id="rId23" Type="http://schemas.openxmlformats.org/officeDocument/2006/relationships/slideLayout" Target="../slideLayouts/slideLayout55.xml"/><Relationship Id="rId22" Type="http://schemas.openxmlformats.org/officeDocument/2006/relationships/slideLayout" Target="../slideLayouts/slideLayout54.xml"/><Relationship Id="rId21" Type="http://schemas.openxmlformats.org/officeDocument/2006/relationships/slideLayout" Target="../slideLayouts/slideLayout53.xml"/><Relationship Id="rId20" Type="http://schemas.openxmlformats.org/officeDocument/2006/relationships/slideLayout" Target="../slideLayouts/slideLayout52.xml"/><Relationship Id="rId2" Type="http://schemas.openxmlformats.org/officeDocument/2006/relationships/slideLayout" Target="../slideLayouts/slideLayout34.xml"/><Relationship Id="rId19" Type="http://schemas.openxmlformats.org/officeDocument/2006/relationships/slideLayout" Target="../slideLayouts/slideLayout51.xml"/><Relationship Id="rId18" Type="http://schemas.openxmlformats.org/officeDocument/2006/relationships/slideLayout" Target="../slideLayouts/slideLayout50.xml"/><Relationship Id="rId17" Type="http://schemas.openxmlformats.org/officeDocument/2006/relationships/slideLayout" Target="../slideLayouts/slideLayout49.xml"/><Relationship Id="rId16" Type="http://schemas.openxmlformats.org/officeDocument/2006/relationships/slideLayout" Target="../slideLayouts/slideLayout48.xml"/><Relationship Id="rId15" Type="http://schemas.openxmlformats.org/officeDocument/2006/relationships/slideLayout" Target="../slideLayouts/slideLayout47.xml"/><Relationship Id="rId14" Type="http://schemas.openxmlformats.org/officeDocument/2006/relationships/slideLayout" Target="../slideLayouts/slideLayout46.xml"/><Relationship Id="rId13" Type="http://schemas.openxmlformats.org/officeDocument/2006/relationships/slideLayout" Target="../slideLayouts/slideLayout45.xml"/><Relationship Id="rId12" Type="http://schemas.openxmlformats.org/officeDocument/2006/relationships/slideLayout" Target="../slideLayouts/slideLayout44.xml"/><Relationship Id="rId11" Type="http://schemas.openxmlformats.org/officeDocument/2006/relationships/slideLayout" Target="../slideLayouts/slideLayout43.xml"/><Relationship Id="rId10" Type="http://schemas.openxmlformats.org/officeDocument/2006/relationships/slideLayout" Target="../slideLayouts/slideLayout42.xml"/><Relationship Id="rId1"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8.xml"/><Relationship Id="rId8" Type="http://schemas.openxmlformats.org/officeDocument/2006/relationships/slideLayout" Target="../slideLayouts/slideLayout67.xml"/><Relationship Id="rId7" Type="http://schemas.openxmlformats.org/officeDocument/2006/relationships/slideLayout" Target="../slideLayouts/slideLayout66.xml"/><Relationship Id="rId6" Type="http://schemas.openxmlformats.org/officeDocument/2006/relationships/slideLayout" Target="../slideLayouts/slideLayout65.xml"/><Relationship Id="rId5" Type="http://schemas.openxmlformats.org/officeDocument/2006/relationships/slideLayout" Target="../slideLayouts/slideLayout64.xml"/><Relationship Id="rId4" Type="http://schemas.openxmlformats.org/officeDocument/2006/relationships/slideLayout" Target="../slideLayouts/slideLayout63.xml"/><Relationship Id="rId3" Type="http://schemas.openxmlformats.org/officeDocument/2006/relationships/slideLayout" Target="../slideLayouts/slideLayout62.xml"/><Relationship Id="rId24" Type="http://schemas.openxmlformats.org/officeDocument/2006/relationships/theme" Target="../theme/theme6.xml"/><Relationship Id="rId23" Type="http://schemas.openxmlformats.org/officeDocument/2006/relationships/image" Target="../media/image22.png"/><Relationship Id="rId22" Type="http://schemas.openxmlformats.org/officeDocument/2006/relationships/slide" Target="../slides/slide5.xml"/><Relationship Id="rId21" Type="http://schemas.openxmlformats.org/officeDocument/2006/relationships/image" Target="../media/image13.png"/><Relationship Id="rId20" Type="http://schemas.openxmlformats.org/officeDocument/2006/relationships/image" Target="../media/image12.png"/><Relationship Id="rId2" Type="http://schemas.openxmlformats.org/officeDocument/2006/relationships/slideLayout" Target="../slideLayouts/slideLayout61.xml"/><Relationship Id="rId19" Type="http://schemas.openxmlformats.org/officeDocument/2006/relationships/slideLayout" Target="../slideLayouts/slideLayout78.xml"/><Relationship Id="rId18" Type="http://schemas.openxmlformats.org/officeDocument/2006/relationships/slideLayout" Target="../slideLayouts/slideLayout77.xml"/><Relationship Id="rId17" Type="http://schemas.openxmlformats.org/officeDocument/2006/relationships/slideLayout" Target="../slideLayouts/slideLayout76.xml"/><Relationship Id="rId16" Type="http://schemas.openxmlformats.org/officeDocument/2006/relationships/slideLayout" Target="../slideLayouts/slideLayout75.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1"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7825" y="89502"/>
            <a:ext cx="11436350" cy="536574"/>
          </a:xfrm>
          <a:prstGeom prst="rect">
            <a:avLst/>
          </a:prstGeom>
        </p:spPr>
        <p:txBody>
          <a:bodyPr vert="horz" lIns="0" tIns="0" rIns="0" bIns="0" rtlCol="0" anchor="t" anchorCtr="0">
            <a:noAutofit/>
          </a:bodyPr>
          <a:lstStyle/>
          <a:p>
            <a:pPr lvl="0" defTabSz="914400"/>
            <a:r>
              <a:rPr lang="en-GB"/>
              <a:t>Click to edit Master title style</a:t>
            </a:r>
            <a:endParaRPr lang="en-US"/>
          </a:p>
        </p:txBody>
      </p:sp>
      <p:sp>
        <p:nvSpPr>
          <p:cNvPr id="3" name="Text Placeholder 2"/>
          <p:cNvSpPr>
            <a:spLocks noGrp="1"/>
          </p:cNvSpPr>
          <p:nvPr>
            <p:ph type="body" idx="1"/>
          </p:nvPr>
        </p:nvSpPr>
        <p:spPr>
          <a:xfrm>
            <a:off x="377825" y="889686"/>
            <a:ext cx="11436350" cy="5492061"/>
          </a:xfrm>
          <a:prstGeom prst="rect">
            <a:avLst/>
          </a:prstGeom>
        </p:spPr>
        <p:txBody>
          <a:bodyPr vert="horz" lIns="0" tIns="0" rIns="0" bIns="0" rtlCol="0" anchor="t">
            <a:noAutofit/>
          </a:bodyPr>
          <a:lstStyle/>
          <a:p>
            <a:pPr lvl="0"/>
            <a:r>
              <a:rPr lang="en-GB"/>
              <a:t>Click to edit Master text styles</a:t>
            </a:r>
            <a:endParaRPr lang="en-GB"/>
          </a:p>
          <a:p>
            <a:pPr lvl="1"/>
            <a:r>
              <a:rPr lang="en-GB"/>
              <a:t>Second level</a:t>
            </a:r>
            <a:endParaRPr lang="en-GB"/>
          </a:p>
          <a:p>
            <a:pPr lvl="2"/>
            <a:r>
              <a:rPr lang="en-GB"/>
              <a:t>Third level</a:t>
            </a:r>
            <a:endParaRPr lang="en-GB"/>
          </a:p>
          <a:p>
            <a:pPr lvl="3"/>
            <a:r>
              <a:rPr lang="en-GB"/>
              <a:t>Fourth level</a:t>
            </a:r>
            <a:endParaRPr lang="en-GB"/>
          </a:p>
          <a:p>
            <a:pPr lvl="4"/>
            <a:r>
              <a:rPr lang="en-GB"/>
              <a:t>Fifth level</a:t>
            </a:r>
            <a:endParaRPr lang="en-US"/>
          </a:p>
        </p:txBody>
      </p:sp>
      <p:sp>
        <p:nvSpPr>
          <p:cNvPr id="4" name="Date Placeholder 3"/>
          <p:cNvSpPr>
            <a:spLocks noGrp="1"/>
          </p:cNvSpPr>
          <p:nvPr>
            <p:ph type="dt" sz="half" idx="2"/>
          </p:nvPr>
        </p:nvSpPr>
        <p:spPr>
          <a:xfrm>
            <a:off x="8217755" y="6480175"/>
            <a:ext cx="722264" cy="216000"/>
          </a:xfrm>
          <a:prstGeom prst="rect">
            <a:avLst/>
          </a:prstGeom>
        </p:spPr>
        <p:txBody>
          <a:bodyPr vert="horz" lIns="0" tIns="0" rIns="0" bIns="0" rtlCol="0" anchor="ctr">
            <a:noAutofit/>
          </a:bodyPr>
          <a:lstStyle>
            <a:lvl1pPr algn="l">
              <a:defRPr sz="700">
                <a:solidFill>
                  <a:srgbClr val="9EA7B3"/>
                </a:solidFill>
              </a:defRPr>
            </a:lvl1pPr>
          </a:lstStyle>
          <a:p>
            <a:pPr marL="0" marR="0" lvl="0" indent="0" algn="l" defTabSz="228600" rtl="0" eaLnBrk="1" fontAlgn="auto" latinLnBrk="0" hangingPunct="1">
              <a:lnSpc>
                <a:spcPct val="100000"/>
              </a:lnSpc>
              <a:spcBef>
                <a:spcPts val="0"/>
              </a:spcBef>
              <a:spcAft>
                <a:spcPts val="0"/>
              </a:spcAft>
              <a:buClrTx/>
              <a:buSzTx/>
              <a:buFontTx/>
              <a:buNone/>
              <a:defRPr/>
            </a:pPr>
            <a:endParaRPr kumimoji="0" lang="en-GB" sz="700" b="0" i="0" u="none" strike="noStrike" kern="1200" cap="none" spc="0" normalizeH="0" baseline="0" noProof="0">
              <a:ln>
                <a:noFill/>
              </a:ln>
              <a:solidFill>
                <a:srgbClr val="9EA7B3"/>
              </a:solidFill>
              <a:effectLst/>
              <a:uLnTx/>
              <a:uFillTx/>
              <a:latin typeface="Invention"/>
              <a:ea typeface="+mn-ea"/>
              <a:cs typeface="+mn-cs"/>
            </a:endParaRPr>
          </a:p>
        </p:txBody>
      </p:sp>
      <p:sp>
        <p:nvSpPr>
          <p:cNvPr id="5" name="Footer Placeholder 4"/>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pPr marL="0" marR="0" lvl="0" indent="0" algn="l" defTabSz="228600" rtl="0" eaLnBrk="1" fontAlgn="auto" latinLnBrk="0" hangingPunct="1">
              <a:lnSpc>
                <a:spcPct val="100000"/>
              </a:lnSpc>
              <a:spcBef>
                <a:spcPts val="0"/>
              </a:spcBef>
              <a:spcAft>
                <a:spcPts val="0"/>
              </a:spcAft>
              <a:buClrTx/>
              <a:buSzTx/>
              <a:buFontTx/>
              <a:buNone/>
              <a:defRPr/>
            </a:pPr>
            <a:endParaRPr kumimoji="0" lang="en-GB" sz="700" b="0" i="0" u="none" strike="noStrike" kern="1200" cap="all" spc="0" normalizeH="0" baseline="0" noProof="0">
              <a:ln>
                <a:noFill/>
              </a:ln>
              <a:solidFill>
                <a:srgbClr val="9EA7B3"/>
              </a:solidFill>
              <a:effectLst/>
              <a:uLnTx/>
              <a:uFillTx/>
              <a:latin typeface="Invention"/>
              <a:ea typeface="+mn-ea"/>
              <a:cs typeface="+mn-cs"/>
            </a:endParaRPr>
          </a:p>
        </p:txBody>
      </p:sp>
      <p:sp>
        <p:nvSpPr>
          <p:cNvPr id="6" name="Slide Number Placeholder 5"/>
          <p:cNvSpPr>
            <a:spLocks noGrp="1"/>
          </p:cNvSpPr>
          <p:nvPr>
            <p:ph type="sldNum" sz="quarter" idx="4"/>
          </p:nvPr>
        </p:nvSpPr>
        <p:spPr>
          <a:xfrm>
            <a:off x="11584744" y="6480175"/>
            <a:ext cx="229431" cy="216000"/>
          </a:xfrm>
          <a:prstGeom prst="rect">
            <a:avLst/>
          </a:prstGeom>
        </p:spPr>
        <p:txBody>
          <a:bodyPr vert="horz" lIns="0" tIns="0" rIns="0" bIns="0" rtlCol="0" anchor="ctr">
            <a:noAutofit/>
          </a:bodyPr>
          <a:lstStyle>
            <a:lvl1pPr algn="r">
              <a:defRPr sz="700">
                <a:solidFill>
                  <a:srgbClr val="9EA7B3"/>
                </a:solidFill>
              </a:defRPr>
            </a:lvl1pPr>
          </a:lstStyle>
          <a:p>
            <a:pPr marL="0" marR="0" lvl="0" indent="0" algn="r" defTabSz="228600" rtl="0" eaLnBrk="1" fontAlgn="auto" latinLnBrk="0" hangingPunct="1">
              <a:lnSpc>
                <a:spcPct val="100000"/>
              </a:lnSpc>
              <a:spcBef>
                <a:spcPts val="0"/>
              </a:spcBef>
              <a:spcAft>
                <a:spcPts val="0"/>
              </a:spcAft>
              <a:buClrTx/>
              <a:buSzTx/>
              <a:buFontTx/>
              <a:buNone/>
              <a:defRPr/>
            </a:pPr>
            <a:fld id="{29CC380D-5F44-41E8-971E-CDD19ED6F8E3}" type="slidenum">
              <a:rPr kumimoji="0" lang="en-GB" sz="700" b="0" i="0" u="none" strike="noStrike" kern="1200" cap="none" spc="0" normalizeH="0" baseline="0" noProof="0" smtClean="0">
                <a:ln>
                  <a:noFill/>
                </a:ln>
                <a:solidFill>
                  <a:srgbClr val="9EA7B3"/>
                </a:solidFill>
                <a:effectLst/>
                <a:uLnTx/>
                <a:uFillTx/>
                <a:latin typeface="Invention"/>
                <a:ea typeface="+mn-ea"/>
                <a:cs typeface="+mn-cs"/>
              </a:rPr>
            </a:fld>
            <a:endParaRPr kumimoji="0" lang="en-GB" sz="700" b="0" i="0" u="none" strike="noStrike" kern="1200" cap="none" spc="0" normalizeH="0" baseline="0" noProof="0">
              <a:ln>
                <a:noFill/>
              </a:ln>
              <a:solidFill>
                <a:srgbClr val="9EA7B3"/>
              </a:solidFill>
              <a:effectLst/>
              <a:uLnTx/>
              <a:uFillTx/>
              <a:latin typeface="Invention"/>
              <a:ea typeface="+mn-ea"/>
              <a:cs typeface="+mn-cs"/>
            </a:endParaRPr>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a:xfrm>
            <a:off x="10902239" y="6477467"/>
            <a:ext cx="579387" cy="215799"/>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transition>
    <p:fade/>
  </p:transition>
  <p:hf hdr="0" ftr="0" dt="0"/>
  <p:txStyles>
    <p:titleStyle>
      <a:lvl1pPr algn="l" defTabSz="914400" rtl="0" eaLnBrk="1" latinLnBrk="0" hangingPunct="1">
        <a:lnSpc>
          <a:spcPct val="90000"/>
        </a:lnSpc>
        <a:spcBef>
          <a:spcPct val="0"/>
        </a:spcBef>
        <a:buNone/>
        <a:defRPr lang="en-US" sz="2400" b="0" kern="1200" dirty="0">
          <a:solidFill>
            <a:srgbClr val="00857C"/>
          </a:solidFill>
          <a:latin typeface="+mn-lt"/>
          <a:ea typeface="+mj-ea"/>
          <a:cs typeface="+mj-cs"/>
        </a:defRPr>
      </a:lvl1pPr>
    </p:titleStyle>
    <p:bodyStyle>
      <a:lvl1pPr marL="0" indent="0" algn="l" defTabSz="914400" rtl="0" eaLnBrk="1" latinLnBrk="0" hangingPunct="1">
        <a:lnSpc>
          <a:spcPct val="100000"/>
        </a:lnSpc>
        <a:spcBef>
          <a:spcPts val="0"/>
        </a:spcBef>
        <a:spcAft>
          <a:spcPts val="1600"/>
        </a:spcAft>
        <a:buFont typeface="Arial" panose="020B0604020202020204" pitchFamily="34" charset="0"/>
        <a:buNone/>
        <a:defRPr sz="1200" b="0" kern="1200">
          <a:solidFill>
            <a:schemeClr val="accent4"/>
          </a:solidFill>
          <a:latin typeface="+mn-lt"/>
          <a:ea typeface="+mn-ea"/>
          <a:cs typeface="+mn-cs"/>
        </a:defRPr>
      </a:lvl1pPr>
      <a:lvl2pPr marL="107950" indent="-10795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2pPr>
      <a:lvl3pPr marL="215900" indent="-10795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3pPr>
      <a:lvl4pPr marL="323850" indent="-10795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4pPr>
      <a:lvl5pPr marL="431800" indent="-10795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5pPr>
      <a:lvl6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accent4"/>
          </a:solidFill>
          <a:latin typeface="+mn-lt"/>
          <a:ea typeface="+mn-ea"/>
          <a:cs typeface="+mn-cs"/>
        </a:defRPr>
      </a:lvl6pPr>
      <a:lvl7pPr marL="0" indent="0" algn="l" defTabSz="914400" rtl="0" eaLnBrk="1" latinLnBrk="0" hangingPunct="1">
        <a:lnSpc>
          <a:spcPct val="100000"/>
        </a:lnSpc>
        <a:spcBef>
          <a:spcPts val="0"/>
        </a:spcBef>
        <a:spcAft>
          <a:spcPts val="3400"/>
        </a:spcAft>
        <a:buFont typeface="Arial" panose="020B0604020202020204" pitchFamily="34" charset="0"/>
        <a:buNone/>
        <a:defRPr sz="1200" b="1" kern="1200">
          <a:solidFill>
            <a:schemeClr val="accent1"/>
          </a:solidFill>
          <a:latin typeface="+mn-lt"/>
          <a:ea typeface="+mn-ea"/>
          <a:cs typeface="+mn-cs"/>
        </a:defRPr>
      </a:lvl7pPr>
      <a:lvl8pPr marL="0" indent="0" algn="l" defTabSz="914400" rtl="0" eaLnBrk="1" latinLnBrk="0" hangingPunct="1">
        <a:lnSpc>
          <a:spcPct val="100000"/>
        </a:lnSpc>
        <a:spcBef>
          <a:spcPts val="0"/>
        </a:spcBef>
        <a:spcAft>
          <a:spcPts val="1600"/>
        </a:spcAft>
        <a:buFont typeface="Arial" panose="020B0604020202020204" pitchFamily="34" charset="0"/>
        <a:buNone/>
        <a:defRPr sz="3000" kern="1200">
          <a:solidFill>
            <a:schemeClr val="accen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图片 13"/>
          <p:cNvPicPr>
            <a:picLocks noChangeAspect="1"/>
          </p:cNvPicPr>
          <p:nvPr userDrawn="1"/>
        </p:nvPicPr>
        <p:blipFill>
          <a:blip r:embed="rId4"/>
          <a:stretch>
            <a:fillRect/>
          </a:stretch>
        </p:blipFill>
        <p:spPr>
          <a:xfrm>
            <a:off x="0" y="0"/>
            <a:ext cx="12192000" cy="6858000"/>
          </a:xfrm>
          <a:prstGeom prst="rect">
            <a:avLst/>
          </a:prstGeom>
        </p:spPr>
      </p:pic>
      <p:sp>
        <p:nvSpPr>
          <p:cNvPr id="2" name="标题占位符 1"/>
          <p:cNvSpPr>
            <a:spLocks noGrp="1"/>
          </p:cNvSpPr>
          <p:nvPr>
            <p:ph type="title"/>
          </p:nvPr>
        </p:nvSpPr>
        <p:spPr>
          <a:xfrm>
            <a:off x="838200" y="69850"/>
            <a:ext cx="10515600" cy="796925"/>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19697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997B5FA-0921-464F-AAE1-844C04324D75}" type="datetimeFigureOut">
              <a:rPr kumimoji="0" lang="zh-CN" altLang="en-US" sz="1000" b="0" i="0" u="none" strike="noStrike" kern="1200" cap="none" spc="0" normalizeH="0" baseline="0" noProof="0" smtClean="0">
                <a:ln>
                  <a:noFill/>
                </a:ln>
                <a:solidFill>
                  <a:prstClr val="black">
                    <a:tint val="75000"/>
                  </a:prstClr>
                </a:solidFill>
                <a:effectLst/>
                <a:uLnTx/>
                <a:uFillTx/>
                <a:latin typeface="微软雅黑" panose="020B0503020204020204" charset="-122"/>
                <a:ea typeface="微软雅黑" panose="020B0503020204020204" charset="-122"/>
                <a:cs typeface="+mn-cs"/>
              </a:rPr>
            </a:fld>
            <a:endParaRPr kumimoji="0" lang="zh-CN" altLang="en-US" sz="1000" b="0" i="0" u="none" strike="noStrike" kern="1200" cap="none" spc="0" normalizeH="0" baseline="0" noProof="0">
              <a:ln>
                <a:noFill/>
              </a:ln>
              <a:solidFill>
                <a:prstClr val="black">
                  <a:tint val="75000"/>
                </a:prstClr>
              </a:solidFill>
              <a:effectLst/>
              <a:uLnTx/>
              <a:uFillTx/>
              <a:latin typeface="微软雅黑" panose="020B0503020204020204" charset="-122"/>
              <a:ea typeface="微软雅黑" panose="020B0503020204020204" charset="-122"/>
              <a:cs typeface="+mn-cs"/>
            </a:endParaRPr>
          </a:p>
        </p:txBody>
      </p:sp>
      <p:sp>
        <p:nvSpPr>
          <p:cNvPr id="6" name="灯片编号占位符 5"/>
          <p:cNvSpPr>
            <a:spLocks noGrp="1"/>
          </p:cNvSpPr>
          <p:nvPr>
            <p:ph type="sldNum" sz="quarter" idx="4"/>
          </p:nvPr>
        </p:nvSpPr>
        <p:spPr>
          <a:xfrm>
            <a:off x="7296150" y="6356350"/>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65CE74E-AB26-4998-AD42-012C4C1AD076}" type="slidenum">
              <a:rPr kumimoji="0" lang="zh-CN" altLang="en-US" sz="1000" b="0" i="0" u="none" strike="noStrike" kern="1200" cap="none" spc="0" normalizeH="0" baseline="0" noProof="0" smtClean="0">
                <a:ln>
                  <a:noFill/>
                </a:ln>
                <a:solidFill>
                  <a:prstClr val="black">
                    <a:tint val="75000"/>
                  </a:prstClr>
                </a:solidFill>
                <a:effectLst/>
                <a:uLnTx/>
                <a:uFillTx/>
                <a:latin typeface="微软雅黑" panose="020B0503020204020204" charset="-122"/>
                <a:ea typeface="微软雅黑" panose="020B0503020204020204" charset="-122"/>
                <a:cs typeface="+mn-cs"/>
              </a:rPr>
            </a:fld>
            <a:endParaRPr kumimoji="0" lang="zh-CN" altLang="en-US" sz="1000" b="0" i="0" u="none" strike="noStrike" kern="1200" cap="none" spc="0" normalizeH="0" baseline="0" noProof="0">
              <a:ln>
                <a:noFill/>
              </a:ln>
              <a:solidFill>
                <a:prstClr val="black">
                  <a:tint val="75000"/>
                </a:prstClr>
              </a:solidFill>
              <a:effectLst/>
              <a:uLnTx/>
              <a:uFillTx/>
              <a:latin typeface="微软雅黑" panose="020B0503020204020204" charset="-122"/>
              <a:ea typeface="微软雅黑" panose="020B0503020204020204" charset="-122"/>
              <a:cs typeface="+mn-cs"/>
            </a:endParaRPr>
          </a:p>
        </p:txBody>
      </p:sp>
      <p:sp>
        <p:nvSpPr>
          <p:cNvPr id="13" name="文本框 12"/>
          <p:cNvSpPr txBox="1"/>
          <p:nvPr userDrawn="1"/>
        </p:nvSpPr>
        <p:spPr>
          <a:xfrm>
            <a:off x="9249805" y="6636603"/>
            <a:ext cx="3640115" cy="2160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800" b="1" i="0" u="none" strike="noStrike" kern="1200" cap="none" spc="0" normalizeH="0" baseline="0" noProof="0" dirty="0">
                <a:ln>
                  <a:noFill/>
                </a:ln>
                <a:solidFill>
                  <a:prstClr val="black"/>
                </a:solidFill>
                <a:effectLst/>
                <a:uLnTx/>
                <a:uFillTx/>
                <a:latin typeface="等线" panose="02010600030101010101" charset="-122"/>
                <a:ea typeface="等线" panose="02010600030101010101" charset="-122"/>
                <a:cs typeface="+mn-cs"/>
              </a:rPr>
              <a:t>仅供医学药学专业人士参考，请勿分发或转发</a:t>
            </a:r>
            <a:endParaRPr kumimoji="0" lang="en-US" altLang="zh-CN" sz="800" b="1" i="0" u="none" strike="noStrike" kern="1200" cap="none" spc="0" normalizeH="0" baseline="0" noProof="0" dirty="0">
              <a:ln>
                <a:noFill/>
              </a:ln>
              <a:solidFill>
                <a:prstClr val="black"/>
              </a:solidFill>
              <a:effectLst/>
              <a:uLnTx/>
              <a:uFillTx/>
              <a:latin typeface="等线" panose="02010600030101010101" charset="-122"/>
              <a:ea typeface="微软雅黑" panose="020B0503020204020204" charset="-122"/>
              <a:cs typeface="+mn-cs"/>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2800" b="1" kern="1200">
          <a:solidFill>
            <a:srgbClr val="02737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sp>
        <p:nvSpPr>
          <p:cNvPr id="1027" name="Slide - Title"/>
          <p:cNvSpPr>
            <a:spLocks noGrp="1"/>
          </p:cNvSpPr>
          <p:nvPr>
            <p:ph type="title"/>
          </p:nvPr>
        </p:nvSpPr>
        <p:spPr>
          <a:xfrm>
            <a:off x="676275" y="265113"/>
            <a:ext cx="10863263" cy="339725"/>
          </a:xfrm>
          <a:prstGeom prst="rect">
            <a:avLst/>
          </a:prstGeom>
          <a:noFill/>
          <a:ln w="9525">
            <a:noFill/>
          </a:ln>
        </p:spPr>
        <p:txBody>
          <a:bodyPr vert="horz" lIns="0" tIns="45720" rIns="45720" bIns="0" anchor="t" anchorCtr="0"/>
          <a:lstStyle/>
          <a:p>
            <a:pPr lvl="0"/>
            <a:r>
              <a:rPr lang="en-US" altLang="zh-CN" dirty="0"/>
              <a:t>Slide Title</a:t>
            </a:r>
            <a:endParaRPr lang="en-US" altLang="zh-CN" dirty="0"/>
          </a:p>
        </p:txBody>
      </p:sp>
      <p:sp>
        <p:nvSpPr>
          <p:cNvPr id="5" name="Placeholder 1 - Content"/>
          <p:cNvSpPr>
            <a:spLocks noGrp="1"/>
          </p:cNvSpPr>
          <p:nvPr>
            <p:ph type="body" idx="1"/>
          </p:nvPr>
        </p:nvSpPr>
        <p:spPr>
          <a:xfrm>
            <a:off x="676275" y="979488"/>
            <a:ext cx="10972800" cy="5146675"/>
          </a:xfrm>
          <a:prstGeom prst="rect">
            <a:avLst/>
          </a:prstGeom>
        </p:spPr>
        <p:txBody>
          <a:bodyPr vert="horz" lIns="0" tIns="45720" rIns="0" bIns="91440" rtlCol="0">
            <a:normAutofit/>
          </a:bodyPr>
          <a:lstStyle/>
          <a:p>
            <a:pPr lvl="0" fontAlgn="auto"/>
            <a:r>
              <a:rPr lang="en-US" sz="725" strike="noStrike" noProof="1"/>
              <a:t>First level</a:t>
            </a:r>
            <a:endParaRPr lang="en-US" strike="noStrike" noProof="1"/>
          </a:p>
          <a:p>
            <a:pPr lvl="1" fontAlgn="auto"/>
            <a:r>
              <a:rPr lang="en-US" sz="725" strike="noStrike" noProof="1"/>
              <a:t>Second level</a:t>
            </a:r>
            <a:endParaRPr lang="en-US" strike="noStrike" noProof="1"/>
          </a:p>
          <a:p>
            <a:pPr lvl="2" fontAlgn="auto"/>
            <a:r>
              <a:rPr lang="en-US" sz="725" strike="noStrike" noProof="1"/>
              <a:t>Third level</a:t>
            </a:r>
            <a:endParaRPr lang="en-US" strike="noStrike" noProof="1"/>
          </a:p>
          <a:p>
            <a:pPr lvl="3" fontAlgn="auto"/>
            <a:r>
              <a:rPr lang="en-US" sz="725" strike="noStrike" noProof="1"/>
              <a:t>Fourth level</a:t>
            </a:r>
            <a:endParaRPr lang="en-US" strike="noStrike" noProof="1"/>
          </a:p>
        </p:txBody>
      </p:sp>
      <p:sp>
        <p:nvSpPr>
          <p:cNvPr id="10" name="Presentation - BU/Client/Project Name" hidden="1"/>
          <p:cNvSpPr>
            <a:spLocks noChangeArrowheads="1"/>
          </p:cNvSpPr>
          <p:nvPr>
            <p:custDataLst>
              <p:tags r:id="rId11"/>
            </p:custDataLst>
          </p:nvPr>
        </p:nvSpPr>
        <p:spPr bwMode="auto">
          <a:xfrm>
            <a:off x="658813" y="6423025"/>
            <a:ext cx="3324225" cy="147638"/>
          </a:xfrm>
          <a:prstGeom prst="rect">
            <a:avLst/>
          </a:prstGeom>
          <a:noFill/>
          <a:ln w="9525">
            <a:noFill/>
            <a:miter lim="800000"/>
          </a:ln>
        </p:spPr>
        <p:txBody>
          <a:bodyPr wrap="square" lIns="0" tIns="0" rIns="0" bIns="0">
            <a:spAutoFit/>
          </a:bodyPr>
          <a:lstStyle/>
          <a:p>
            <a:pPr marL="0" marR="0" lvl="0" indent="0" algn="l" defTabSz="1018540" rtl="0" eaLnBrk="1" fontAlgn="auto" latinLnBrk="0" hangingPunct="1">
              <a:lnSpc>
                <a:spcPct val="100000"/>
              </a:lnSpc>
              <a:spcBef>
                <a:spcPts val="0"/>
              </a:spcBef>
              <a:spcAft>
                <a:spcPts val="0"/>
              </a:spcAft>
              <a:buClrTx/>
              <a:buSzTx/>
              <a:buFontTx/>
              <a:buNone/>
              <a:defRPr/>
            </a:pPr>
            <a:r>
              <a:rPr kumimoji="0" lang="en-US" sz="970" b="0" i="0" u="none" strike="noStrike" kern="1200" cap="all" spc="0" normalizeH="0" baseline="0" noProof="0">
                <a:ln>
                  <a:noFill/>
                </a:ln>
                <a:solidFill>
                  <a:schemeClr val="tx1"/>
                </a:solidFill>
                <a:effectLst/>
                <a:uLnTx/>
                <a:uFillTx/>
                <a:latin typeface="Segoe UI Semibold" panose="020B0702040204020203" pitchFamily="34" charset="0"/>
                <a:ea typeface="+mn-ea"/>
                <a:cs typeface="Arial" panose="020B0604020202020204" pitchFamily="34" charset="0"/>
              </a:rPr>
              <a:t>BUSINESS UNIT, CLIENT, OR PROJECT NAME</a:t>
            </a:r>
            <a:endParaRPr kumimoji="0" lang="en-US" sz="970" b="0" i="0" u="none" strike="noStrike" kern="1200" cap="all" spc="0" normalizeH="0" baseline="0" noProof="0">
              <a:ln>
                <a:noFill/>
              </a:ln>
              <a:solidFill>
                <a:schemeClr val="tx1"/>
              </a:solidFill>
              <a:effectLst/>
              <a:uLnTx/>
              <a:uFillTx/>
              <a:latin typeface="Segoe UI Semibold" panose="020B0702040204020203" pitchFamily="34" charset="0"/>
              <a:ea typeface="+mn-ea"/>
              <a:cs typeface="Arial" panose="020B0604020202020204" pitchFamily="34" charset="0"/>
            </a:endParaRPr>
          </a:p>
        </p:txBody>
      </p:sp>
      <p:sp>
        <p:nvSpPr>
          <p:cNvPr id="43" name="Presentation - Draft Watermark" hidden="1"/>
          <p:cNvSpPr txBox="1"/>
          <p:nvPr/>
        </p:nvSpPr>
        <p:spPr>
          <a:xfrm>
            <a:off x="5599113" y="373063"/>
            <a:ext cx="995363" cy="244475"/>
          </a:xfrm>
          <a:prstGeom prst="rect">
            <a:avLst/>
          </a:prstGeom>
          <a:noFill/>
        </p:spPr>
        <p:txBody>
          <a:bodyPr wrap="square" lIns="0" tIns="0" rIns="0" bIns="0" rtlCol="0" anchor="ctr" anchorCtr="0">
            <a:normAutofit fontScale="85000" lnSpcReduction="20000"/>
          </a:bodyPr>
          <a:lstStyle/>
          <a:p>
            <a:pPr algn="ctr" fontAlgn="auto"/>
            <a:r>
              <a:rPr lang="en-US" sz="2180" b="1" strike="noStrike" cap="all" spc="0" baseline="0" noProof="1">
                <a:solidFill>
                  <a:srgbClr val="FF0000"/>
                </a:solidFill>
                <a:latin typeface="微软雅黑" panose="020B0503020204020204" charset="-122"/>
                <a:ea typeface="+mn-ea"/>
                <a:cs typeface="+mn-cs"/>
              </a:rPr>
              <a:t>DRAFT</a:t>
            </a:r>
            <a:endParaRPr lang="en-US" sz="2180" b="1" strike="noStrike" cap="all" spc="0" baseline="0" noProof="1">
              <a:solidFill>
                <a:srgbClr val="FF0000"/>
              </a:solidFill>
              <a:latin typeface="微软雅黑" panose="020B0503020204020204" charset="-122"/>
            </a:endParaRPr>
          </a:p>
        </p:txBody>
      </p:sp>
      <p:sp>
        <p:nvSpPr>
          <p:cNvPr id="44" name="Presentation - Disclaimers" hidden="1"/>
          <p:cNvSpPr>
            <a:spLocks noChangeArrowheads="1"/>
          </p:cNvSpPr>
          <p:nvPr>
            <p:custDataLst>
              <p:tags r:id="rId12"/>
            </p:custDataLst>
          </p:nvPr>
        </p:nvSpPr>
        <p:spPr bwMode="auto">
          <a:xfrm>
            <a:off x="4445000" y="6405563"/>
            <a:ext cx="3325813" cy="153988"/>
          </a:xfrm>
          <a:prstGeom prst="rect">
            <a:avLst/>
          </a:prstGeom>
          <a:noFill/>
          <a:ln w="9525">
            <a:noFill/>
            <a:miter lim="800000"/>
          </a:ln>
        </p:spPr>
        <p:txBody>
          <a:bodyPr wrap="square" lIns="0" tIns="0" rIns="0" bIns="0" anchor="t" anchorCtr="0">
            <a:spAutoFit/>
          </a:bodyPr>
          <a:lstStyle/>
          <a:p>
            <a:pPr algn="ctr" defTabSz="1018540" fontAlgn="auto">
              <a:lnSpc>
                <a:spcPts val="1200"/>
              </a:lnSpc>
            </a:pPr>
            <a:endParaRPr lang="en-US" sz="970" b="1" strike="noStrike" cap="all" noProof="1">
              <a:solidFill>
                <a:srgbClr val="FF0000"/>
              </a:solidFill>
              <a:latin typeface="Segoe UI Semibold" panose="020B0702040204020203" pitchFamily="34" charset="0"/>
              <a:cs typeface="Arial" panose="020B0604020202020204" pitchFamily="34" charset="0"/>
            </a:endParaRPr>
          </a:p>
        </p:txBody>
      </p:sp>
      <p:sp>
        <p:nvSpPr>
          <p:cNvPr id="50" name="Logo - Client 1" hidden="1"/>
          <p:cNvSpPr/>
          <p:nvPr/>
        </p:nvSpPr>
        <p:spPr>
          <a:xfrm>
            <a:off x="10266363" y="371475"/>
            <a:ext cx="1255713" cy="22701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r>
              <a:rPr lang="en-US" sz="970" strike="noStrike" noProof="1">
                <a:solidFill>
                  <a:schemeClr val="tx1"/>
                </a:solidFill>
                <a:latin typeface="微软雅黑" panose="020B0503020204020204" charset="-122"/>
              </a:rPr>
              <a:t>Client Logo</a:t>
            </a:r>
            <a:endParaRPr lang="en-US" sz="970" strike="noStrike" noProof="1">
              <a:solidFill>
                <a:schemeClr val="tx1"/>
              </a:solidFill>
              <a:latin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sldNum="0" hdr="0" ftr="0" dt="0"/>
  <p:txStyles>
    <p:titleStyle>
      <a:lvl1pPr algn="l" defTabSz="831215" rtl="0" eaLnBrk="1" latinLnBrk="0" hangingPunct="1">
        <a:lnSpc>
          <a:spcPct val="90000"/>
        </a:lnSpc>
        <a:spcBef>
          <a:spcPct val="0"/>
        </a:spcBef>
        <a:buNone/>
        <a:defRPr lang="en-US" sz="2200" b="1" kern="0" baseline="0" dirty="0">
          <a:solidFill>
            <a:schemeClr val="tx1"/>
          </a:solidFill>
          <a:latin typeface="微软雅黑" panose="020B0503020204020204" charset="-122"/>
          <a:ea typeface="微软雅黑" panose="020B0503020204020204" charset="-122"/>
          <a:cs typeface="Arial" panose="020B0604020202020204" pitchFamily="34" charset="0"/>
        </a:defRPr>
      </a:lvl1pPr>
    </p:titleStyle>
    <p:bodyStyle>
      <a:lvl1pPr marL="104140" indent="-104140" algn="l" defTabSz="831215" rtl="0" eaLnBrk="1" latinLnBrk="0" hangingPunct="1">
        <a:spcBef>
          <a:spcPts val="0"/>
        </a:spcBef>
        <a:spcAft>
          <a:spcPts val="400"/>
        </a:spcAft>
        <a:buClr>
          <a:schemeClr val="tx2"/>
        </a:buClr>
        <a:buSzPct val="115000"/>
        <a:buFont typeface="Arial" panose="020B0604020202020204" pitchFamily="34" charset="0"/>
        <a:buChar char="•"/>
        <a:defRPr sz="725" kern="1200">
          <a:solidFill>
            <a:schemeClr val="tx1"/>
          </a:solidFill>
          <a:latin typeface="Segoe UI Semibold" panose="020B0702040204020203" pitchFamily="34" charset="0"/>
          <a:ea typeface="+mn-ea"/>
          <a:cs typeface="Arial" panose="020B0604020202020204" pitchFamily="34" charset="0"/>
        </a:defRPr>
      </a:lvl1pPr>
      <a:lvl2pPr marL="213360" indent="-104140" algn="l" defTabSz="926465" rtl="0" eaLnBrk="1" latinLnBrk="0" hangingPunct="1">
        <a:spcBef>
          <a:spcPts val="0"/>
        </a:spcBef>
        <a:spcAft>
          <a:spcPts val="400"/>
        </a:spcAft>
        <a:buClr>
          <a:schemeClr val="tx2"/>
        </a:buClr>
        <a:buSzPct val="100000"/>
        <a:buFont typeface="Arial" panose="020B0604020202020204" pitchFamily="34" charset="0"/>
        <a:buChar char="–"/>
        <a:defRPr sz="725" kern="1200">
          <a:solidFill>
            <a:schemeClr val="tx1"/>
          </a:solidFill>
          <a:latin typeface="Segoe UI Semibold" panose="020B0702040204020203" pitchFamily="34" charset="0"/>
          <a:ea typeface="+mn-ea"/>
          <a:cs typeface="Arial" panose="020B0604020202020204" pitchFamily="34" charset="0"/>
        </a:defRPr>
      </a:lvl2pPr>
      <a:lvl3pPr marL="317500" indent="-104140" algn="l" defTabSz="831215" rtl="0" eaLnBrk="1" latinLnBrk="0" hangingPunct="1">
        <a:spcBef>
          <a:spcPts val="0"/>
        </a:spcBef>
        <a:spcAft>
          <a:spcPts val="400"/>
        </a:spcAft>
        <a:buClr>
          <a:schemeClr val="tx2"/>
        </a:buClr>
        <a:buFont typeface="Courier New" panose="02070309020205020404" pitchFamily="49" charset="0"/>
        <a:buChar char="o"/>
        <a:defRPr sz="725" kern="1200" baseline="0">
          <a:solidFill>
            <a:schemeClr val="tx1"/>
          </a:solidFill>
          <a:latin typeface="Segoe UI Semibold" panose="020B0702040204020203" pitchFamily="34" charset="0"/>
          <a:ea typeface="+mn-ea"/>
          <a:cs typeface="Arial" panose="020B0604020202020204" pitchFamily="34" charset="0"/>
        </a:defRPr>
      </a:lvl3pPr>
      <a:lvl4pPr marL="414655" indent="-100965" algn="l" defTabSz="926465" rtl="0" eaLnBrk="1" latinLnBrk="0" hangingPunct="1">
        <a:spcBef>
          <a:spcPts val="0"/>
        </a:spcBef>
        <a:spcAft>
          <a:spcPts val="400"/>
        </a:spcAft>
        <a:buClr>
          <a:schemeClr val="tx2"/>
        </a:buClr>
        <a:buSzPct val="100000"/>
        <a:buFont typeface="Arial" panose="020B0604020202020204" pitchFamily="34" charset="0"/>
        <a:buChar char="»"/>
        <a:defRPr sz="725" kern="1200">
          <a:solidFill>
            <a:schemeClr val="tx1"/>
          </a:solidFill>
          <a:latin typeface="Segoe UI Semibold" panose="020B0702040204020203" pitchFamily="34" charset="0"/>
          <a:ea typeface="+mn-ea"/>
          <a:cs typeface="Arial" panose="020B0604020202020204" pitchFamily="34" charset="0"/>
        </a:defRPr>
      </a:lvl4pPr>
      <a:lvl5pPr marL="516890" indent="0" algn="l" defTabSz="926465" rtl="0" eaLnBrk="1" latinLnBrk="0" hangingPunct="1">
        <a:spcBef>
          <a:spcPts val="0"/>
        </a:spcBef>
        <a:spcAft>
          <a:spcPts val="400"/>
        </a:spcAft>
        <a:buClr>
          <a:schemeClr val="tx2"/>
        </a:buClr>
        <a:buSzPct val="115000"/>
        <a:buFont typeface="Arial" panose="020B0604020202020204" pitchFamily="34" charset="0"/>
        <a:buNone/>
        <a:defRPr sz="725" kern="1200">
          <a:solidFill>
            <a:schemeClr val="tx1"/>
          </a:solidFill>
          <a:latin typeface="Arial" panose="020B0604020202020204" pitchFamily="34" charset="0"/>
          <a:ea typeface="+mn-ea"/>
          <a:cs typeface="Arial" panose="020B0604020202020204" pitchFamily="34" charset="0"/>
        </a:defRPr>
      </a:lvl5pPr>
      <a:lvl6pPr marL="508000" indent="-92075" algn="l" defTabSz="831215" rtl="0" eaLnBrk="1" latinLnBrk="0" hangingPunct="1">
        <a:spcBef>
          <a:spcPct val="18000"/>
        </a:spcBef>
        <a:buFont typeface="Arial" panose="020B0604020202020204" pitchFamily="34" charset="0"/>
        <a:buChar char="–"/>
        <a:defRPr sz="725" kern="1200">
          <a:solidFill>
            <a:schemeClr val="tx1"/>
          </a:solidFill>
          <a:latin typeface="+mn-lt"/>
          <a:ea typeface="+mn-ea"/>
          <a:cs typeface="+mn-cs"/>
        </a:defRPr>
      </a:lvl6pPr>
      <a:lvl7pPr marL="2701290" indent="-207645" algn="l" defTabSz="831215" rtl="0" eaLnBrk="1" latinLnBrk="0" hangingPunct="1">
        <a:spcBef>
          <a:spcPct val="18000"/>
        </a:spcBef>
        <a:buFont typeface="Arial" panose="020B0604020202020204" pitchFamily="34" charset="0"/>
        <a:buChar char="•"/>
        <a:defRPr sz="1820" kern="1200">
          <a:solidFill>
            <a:schemeClr val="tx1"/>
          </a:solidFill>
          <a:latin typeface="+mn-lt"/>
          <a:ea typeface="+mn-ea"/>
          <a:cs typeface="+mn-cs"/>
        </a:defRPr>
      </a:lvl7pPr>
      <a:lvl8pPr marL="3116580" indent="-207645" algn="l" defTabSz="831215" rtl="0" eaLnBrk="1" latinLnBrk="0" hangingPunct="1">
        <a:spcBef>
          <a:spcPct val="18000"/>
        </a:spcBef>
        <a:buFont typeface="Arial" panose="020B0604020202020204" pitchFamily="34" charset="0"/>
        <a:buChar char="•"/>
        <a:defRPr sz="1820" kern="1200">
          <a:solidFill>
            <a:schemeClr val="tx1"/>
          </a:solidFill>
          <a:latin typeface="+mn-lt"/>
          <a:ea typeface="+mn-ea"/>
          <a:cs typeface="+mn-cs"/>
        </a:defRPr>
      </a:lvl8pPr>
      <a:lvl9pPr marL="3532505" indent="-207645" algn="l" defTabSz="831215" rtl="0" eaLnBrk="1" latinLnBrk="0" hangingPunct="1">
        <a:spcBef>
          <a:spcPct val="18000"/>
        </a:spcBef>
        <a:buFont typeface="Arial" panose="020B0604020202020204" pitchFamily="34" charset="0"/>
        <a:buChar char="•"/>
        <a:defRPr sz="1820" kern="1200">
          <a:solidFill>
            <a:schemeClr val="tx1"/>
          </a:solidFill>
          <a:latin typeface="+mn-lt"/>
          <a:ea typeface="+mn-ea"/>
          <a:cs typeface="+mn-cs"/>
        </a:defRPr>
      </a:lvl9pPr>
    </p:bodyStyle>
    <p:otherStyle>
      <a:defPPr>
        <a:defRPr lang="en-US"/>
      </a:defPPr>
      <a:lvl1pPr marL="0" algn="l" defTabSz="831215" rtl="0" eaLnBrk="1" latinLnBrk="0" hangingPunct="1">
        <a:defRPr sz="725" kern="1200">
          <a:solidFill>
            <a:schemeClr val="tx1"/>
          </a:solidFill>
          <a:latin typeface="+mn-lt"/>
          <a:ea typeface="+mn-ea"/>
          <a:cs typeface="+mn-cs"/>
        </a:defRPr>
      </a:lvl1pPr>
      <a:lvl2pPr marL="415925" algn="l" defTabSz="831215" rtl="0" eaLnBrk="1" latinLnBrk="0" hangingPunct="1">
        <a:defRPr sz="725" kern="1200">
          <a:solidFill>
            <a:schemeClr val="tx1"/>
          </a:solidFill>
          <a:latin typeface="+mn-lt"/>
          <a:ea typeface="+mn-ea"/>
          <a:cs typeface="+mn-cs"/>
        </a:defRPr>
      </a:lvl2pPr>
      <a:lvl3pPr marL="831215" algn="l" defTabSz="831215" rtl="0" eaLnBrk="1" latinLnBrk="0" hangingPunct="1">
        <a:defRPr sz="725" kern="1200">
          <a:solidFill>
            <a:schemeClr val="tx1"/>
          </a:solidFill>
          <a:latin typeface="+mn-lt"/>
          <a:ea typeface="+mn-ea"/>
          <a:cs typeface="+mn-cs"/>
        </a:defRPr>
      </a:lvl3pPr>
      <a:lvl4pPr marL="1246505" algn="l" defTabSz="831215" rtl="0" eaLnBrk="1" latinLnBrk="0" hangingPunct="1">
        <a:defRPr sz="725" kern="1200">
          <a:solidFill>
            <a:schemeClr val="tx1"/>
          </a:solidFill>
          <a:latin typeface="+mn-lt"/>
          <a:ea typeface="+mn-ea"/>
          <a:cs typeface="+mn-cs"/>
        </a:defRPr>
      </a:lvl4pPr>
      <a:lvl5pPr marL="1661795" algn="l" defTabSz="831215" rtl="0" eaLnBrk="1" latinLnBrk="0" hangingPunct="1">
        <a:defRPr sz="725" kern="1200">
          <a:solidFill>
            <a:schemeClr val="tx1"/>
          </a:solidFill>
          <a:latin typeface="+mn-lt"/>
          <a:ea typeface="+mn-ea"/>
          <a:cs typeface="+mn-cs"/>
        </a:defRPr>
      </a:lvl5pPr>
      <a:lvl6pPr marL="2077720" algn="l" defTabSz="831215" rtl="0" eaLnBrk="1" latinLnBrk="0" hangingPunct="1">
        <a:defRPr sz="725" kern="1200">
          <a:solidFill>
            <a:schemeClr val="tx1"/>
          </a:solidFill>
          <a:latin typeface="+mn-lt"/>
          <a:ea typeface="+mn-ea"/>
          <a:cs typeface="+mn-cs"/>
        </a:defRPr>
      </a:lvl6pPr>
      <a:lvl7pPr marL="2493010" algn="l" defTabSz="831215" rtl="0" eaLnBrk="1" latinLnBrk="0" hangingPunct="1">
        <a:defRPr sz="725" kern="1200">
          <a:solidFill>
            <a:schemeClr val="tx1"/>
          </a:solidFill>
          <a:latin typeface="+mn-lt"/>
          <a:ea typeface="+mn-ea"/>
          <a:cs typeface="+mn-cs"/>
        </a:defRPr>
      </a:lvl7pPr>
      <a:lvl8pPr marL="2908935" algn="l" defTabSz="831215" rtl="0" eaLnBrk="1" latinLnBrk="0" hangingPunct="1">
        <a:defRPr sz="725" kern="1200">
          <a:solidFill>
            <a:schemeClr val="tx1"/>
          </a:solidFill>
          <a:latin typeface="+mn-lt"/>
          <a:ea typeface="+mn-ea"/>
          <a:cs typeface="+mn-cs"/>
        </a:defRPr>
      </a:lvl8pPr>
      <a:lvl9pPr marL="3324225" algn="l" defTabSz="831215" rtl="0" eaLnBrk="1" latinLnBrk="0" hangingPunct="1">
        <a:defRPr sz="72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sp>
        <p:nvSpPr>
          <p:cNvPr id="2" name="Title Placeholder 1"/>
          <p:cNvSpPr>
            <a:spLocks noGrp="1"/>
          </p:cNvSpPr>
          <p:nvPr>
            <p:ph type="title"/>
          </p:nvPr>
        </p:nvSpPr>
        <p:spPr>
          <a:xfrm>
            <a:off x="619542" y="685973"/>
            <a:ext cx="9842415" cy="795528"/>
          </a:xfrm>
          <a:prstGeom prst="rect">
            <a:avLst/>
          </a:prstGeom>
        </p:spPr>
        <p:txBody>
          <a:bodyPr vert="horz" lIns="0" tIns="0" rIns="0" bIns="0" rtlCol="0" anchor="t" anchorCtr="0">
            <a:noAutofit/>
          </a:bodyPr>
          <a:lstStyle/>
          <a:p>
            <a:r>
              <a:rPr lang="en-US" dirty="0"/>
              <a:t>Click to edit Master title style</a:t>
            </a:r>
            <a:endParaRPr lang="en-US" dirty="0"/>
          </a:p>
        </p:txBody>
      </p:sp>
      <p:sp>
        <p:nvSpPr>
          <p:cNvPr id="3" name="Text Placeholder 2"/>
          <p:cNvSpPr>
            <a:spLocks noGrp="1"/>
          </p:cNvSpPr>
          <p:nvPr>
            <p:ph type="body" idx="1"/>
          </p:nvPr>
        </p:nvSpPr>
        <p:spPr>
          <a:xfrm>
            <a:off x="619544"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sp>
        <p:nvSpPr>
          <p:cNvPr id="12" name="Rectangle 11"/>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pic>
        <p:nvPicPr>
          <p:cNvPr id="11" name="Picture 10"/>
          <p:cNvPicPr>
            <a:picLocks noChangeAspect="1"/>
          </p:cNvPicPr>
          <p:nvPr userDrawn="1"/>
        </p:nvPicPr>
        <p:blipFill rotWithShape="1">
          <a:blip r:embed="rId28"/>
          <a:srcRect b="6949"/>
          <a:stretch>
            <a:fillRect/>
          </a:stretch>
        </p:blipFill>
        <p:spPr>
          <a:xfrm>
            <a:off x="10704527" y="6264855"/>
            <a:ext cx="1166469" cy="591394"/>
          </a:xfrm>
          <a:prstGeom prst="rect">
            <a:avLst/>
          </a:prstGeom>
        </p:spPr>
      </p:pic>
      <p:sp>
        <p:nvSpPr>
          <p:cNvPr id="14" name="Footer Placeholder 5"/>
          <p:cNvSpPr>
            <a:spLocks noGrp="1"/>
          </p:cNvSpPr>
          <p:nvPr>
            <p:ph type="ftr" sz="quarter" idx="3"/>
          </p:nvPr>
        </p:nvSpPr>
        <p:spPr>
          <a:xfrm>
            <a:off x="619543" y="5934809"/>
            <a:ext cx="9822963" cy="455944"/>
          </a:xfrm>
          <a:prstGeom prst="rect">
            <a:avLst/>
          </a:prstGeom>
        </p:spPr>
        <p:txBody>
          <a:bodyPr vert="horz" lIns="0" tIns="0" rIns="0" bIns="0" rtlCol="0" anchor="b" anchorCtr="0">
            <a:noAutofit/>
          </a:bodyPr>
          <a:lstStyle>
            <a:lvl1pPr>
              <a:defRPr lang="en-US" sz="900" kern="600" spc="10" dirty="0">
                <a:solidFill>
                  <a:srgbClr val="37424A"/>
                </a:solidFill>
                <a:latin typeface="Arial Narrow" panose="020B0606020202030204"/>
                <a:cs typeface="Arial Narrow" panose="020B0606020202030204"/>
              </a:defRPr>
            </a:lvl1pPr>
          </a:lstStyle>
          <a:p>
            <a:pPr defTabSz="457200">
              <a:lnSpc>
                <a:spcPct val="90000"/>
              </a:lnSpc>
              <a:spcAft>
                <a:spcPts val="600"/>
              </a:spcAft>
              <a:buClr>
                <a:srgbClr val="37424A"/>
              </a:buClr>
              <a:defRPr/>
            </a:pPr>
            <a:endParaRPr lang="zh-CN" altLang="en-US"/>
          </a:p>
        </p:txBody>
      </p:sp>
      <p:sp>
        <p:nvSpPr>
          <p:cNvPr id="17" name="Oval 16"/>
          <p:cNvSpPr/>
          <p:nvPr userDrawn="1"/>
        </p:nvSpPr>
        <p:spPr>
          <a:xfrm>
            <a:off x="11035257" y="715398"/>
            <a:ext cx="510886" cy="510620"/>
          </a:xfrm>
          <a:prstGeom prst="ellipse">
            <a:avLst/>
          </a:prstGeom>
          <a:solidFill>
            <a:schemeClr val="bg1">
              <a:lumMod val="85000"/>
            </a:schemeClr>
          </a:solidFill>
          <a:ln w="6350" cap="flat" cmpd="sng" algn="ctr">
            <a:noFill/>
            <a:prstDash val="solid"/>
            <a:round/>
            <a:headEnd type="none" w="med" len="med"/>
            <a:tailEnd type="none" w="med" len="med"/>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pic>
        <p:nvPicPr>
          <p:cNvPr id="19" name="Graphic 21"/>
          <p:cNvPicPr>
            <a:picLocks noChangeAspect="1"/>
          </p:cNvPicPr>
          <p:nvPr userDrawn="1"/>
        </p:nvPicPr>
        <p:blipFill>
          <a:blip r:embed="rId29" cstate="hqprint">
            <a:extLst>
              <a:ext uri="{28A0092B-C50C-407E-A947-70E740481C1C}">
                <a14:useLocalDpi xmlns:a14="http://schemas.microsoft.com/office/drawing/2010/main" val="0"/>
              </a:ext>
            </a:extLst>
          </a:blip>
          <a:stretch>
            <a:fillRect/>
          </a:stretch>
        </p:blipFill>
        <p:spPr>
          <a:xfrm>
            <a:off x="11097663" y="785393"/>
            <a:ext cx="382952" cy="328156"/>
          </a:xfrm>
          <a:prstGeom prst="rect">
            <a:avLst/>
          </a:prstGeom>
        </p:spPr>
      </p:pic>
      <p:sp>
        <p:nvSpPr>
          <p:cNvPr id="20" name="Rectangle 19">
            <a:hlinkClick r:id="rId30" action="ppaction://hlinksldjump"/>
          </p:cNvPr>
          <p:cNvSpPr/>
          <p:nvPr userDrawn="1"/>
        </p:nvSpPr>
        <p:spPr>
          <a:xfrm>
            <a:off x="11035257" y="715398"/>
            <a:ext cx="510886" cy="510620"/>
          </a:xfrm>
          <a:prstGeom prst="rect">
            <a:avLst/>
          </a:prstGeom>
          <a:solidFill>
            <a:schemeClr val="bg1">
              <a:alpha val="0"/>
            </a:schemeClr>
          </a:solidFill>
          <a:ln w="19050" cap="sq" cmpd="sng" algn="ctr">
            <a:no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sp>
        <p:nvSpPr>
          <p:cNvPr id="13" name="TextBox 12"/>
          <p:cNvSpPr txBox="1"/>
          <p:nvPr userDrawn="1"/>
        </p:nvSpPr>
        <p:spPr>
          <a:xfrm>
            <a:off x="11815515" y="6710631"/>
            <a:ext cx="388290" cy="138499"/>
          </a:xfrm>
          <a:prstGeom prst="rect">
            <a:avLst/>
          </a:prstGeom>
          <a:noFill/>
        </p:spPr>
        <p:txBody>
          <a:bodyPr wrap="square" lIns="0" tIns="0" rIns="0" bIns="0" rtlCol="0" anchor="t" anchorCtr="0">
            <a:spAutoFit/>
          </a:bodyPr>
          <a:lstStyle/>
          <a:p>
            <a:pPr algn="ctr"/>
            <a:fld id="{BEE6CB27-450D-4549-AEBC-6904E87FE83C}" type="slidenum">
              <a:rPr lang="en-US" sz="900" kern="600" spc="10" smtClean="0"/>
            </a:fld>
            <a:endParaRPr lang="en-US" sz="900" kern="600" spc="10"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Lst>
  <p:hf sldNum="0" hdr="0" ftr="0" dt="0"/>
  <p:txStyles>
    <p:titleStyle>
      <a:lvl1pPr algn="l" defTabSz="457200" rtl="0" eaLnBrk="1" latinLnBrk="0" hangingPunct="1">
        <a:lnSpc>
          <a:spcPct val="90000"/>
        </a:lnSpc>
        <a:spcBef>
          <a:spcPct val="0"/>
        </a:spcBef>
        <a:buNone/>
        <a:defRPr sz="2800" kern="600" spc="30" baseline="0">
          <a:solidFill>
            <a:schemeClr val="accent1"/>
          </a:solidFill>
          <a:latin typeface="Arial Narrow" panose="020B0606020202030204"/>
          <a:ea typeface="+mj-ea"/>
          <a:cs typeface="Arial Narrow" panose="020B0606020202030204"/>
        </a:defRPr>
      </a:lvl1pPr>
    </p:titleStyle>
    <p:bodyStyle>
      <a:lvl1pPr marL="344805" indent="-344805" algn="l" defTabSz="457200" rtl="0" eaLnBrk="1" latinLnBrk="0" hangingPunct="1">
        <a:lnSpc>
          <a:spcPct val="90000"/>
        </a:lnSpc>
        <a:spcBef>
          <a:spcPts val="0"/>
        </a:spcBef>
        <a:spcAft>
          <a:spcPts val="600"/>
        </a:spcAft>
        <a:buClr>
          <a:schemeClr val="tx2"/>
        </a:buClr>
        <a:buFont typeface="Wingdings" panose="05000000000000000000" pitchFamily="2" charset="2"/>
        <a:buChar char="§"/>
        <a:defRPr sz="2000" kern="600" spc="10">
          <a:solidFill>
            <a:srgbClr val="37424A"/>
          </a:solidFill>
          <a:latin typeface="Arial Narrow" panose="020B0606020202030204"/>
          <a:ea typeface="+mn-ea"/>
          <a:cs typeface="Arial Narrow" panose="020B0606020202030204"/>
        </a:defRPr>
      </a:lvl1pPr>
      <a:lvl2pPr marL="630555" indent="-234950" algn="l" defTabSz="457200" rtl="0" eaLnBrk="1" latinLnBrk="0" hangingPunct="1">
        <a:lnSpc>
          <a:spcPct val="90000"/>
        </a:lnSpc>
        <a:spcBef>
          <a:spcPts val="0"/>
        </a:spcBef>
        <a:spcAft>
          <a:spcPts val="600"/>
        </a:spcAft>
        <a:buSzPct val="95000"/>
        <a:buFont typeface="Arial" panose="020B0604020202020204"/>
        <a:buChar char="•"/>
        <a:defRPr sz="2000" kern="600" spc="10">
          <a:solidFill>
            <a:srgbClr val="37424A"/>
          </a:solidFill>
          <a:latin typeface="Arial Narrow" panose="020B0606020202030204"/>
          <a:ea typeface="+mn-ea"/>
          <a:cs typeface="Arial Narrow" panose="020B0606020202030204"/>
        </a:defRPr>
      </a:lvl2pPr>
      <a:lvl3pPr marL="914400" indent="-222250" algn="l" defTabSz="457200" rtl="0" eaLnBrk="1" latinLnBrk="0" hangingPunct="1">
        <a:lnSpc>
          <a:spcPct val="90000"/>
        </a:lnSpc>
        <a:spcBef>
          <a:spcPts val="0"/>
        </a:spcBef>
        <a:spcAft>
          <a:spcPts val="600"/>
        </a:spcAft>
        <a:buFont typeface="Lucida Grande"/>
        <a:buChar char="–"/>
        <a:defRPr sz="1800" kern="600" spc="10">
          <a:solidFill>
            <a:srgbClr val="37424A"/>
          </a:solidFill>
          <a:latin typeface="Arial Narrow" panose="020B0606020202030204"/>
          <a:ea typeface="+mn-ea"/>
          <a:cs typeface="Arial Narrow" panose="020B0606020202030204"/>
        </a:defRPr>
      </a:lvl3pPr>
      <a:lvl4pPr marL="1198880" indent="-234950" algn="l" defTabSz="457200" rtl="0" eaLnBrk="1" latinLnBrk="0" hangingPunct="1">
        <a:lnSpc>
          <a:spcPct val="90000"/>
        </a:lnSpc>
        <a:spcBef>
          <a:spcPts val="0"/>
        </a:spcBef>
        <a:spcAft>
          <a:spcPts val="600"/>
        </a:spcAft>
        <a:buSzPct val="100000"/>
        <a:buFont typeface="Arial Narrow" panose="020B0606020202030204" pitchFamily="34" charset="0"/>
        <a:buChar char="◦"/>
        <a:defRPr sz="1800" kern="600" spc="10">
          <a:solidFill>
            <a:srgbClr val="37424A"/>
          </a:solidFill>
          <a:latin typeface="Arial Narrow" panose="020B0606020202030204"/>
          <a:ea typeface="+mn-ea"/>
          <a:cs typeface="Arial Narrow" panose="020B0606020202030204"/>
        </a:defRPr>
      </a:lvl4pPr>
      <a:lvl5pPr marL="773430" indent="-182880" algn="l" defTabSz="457200" rtl="0" eaLnBrk="1" latinLnBrk="0" hangingPunct="1">
        <a:lnSpc>
          <a:spcPct val="97000"/>
        </a:lnSpc>
        <a:spcBef>
          <a:spcPts val="0"/>
        </a:spcBef>
        <a:buFont typeface="Lucida Grande"/>
        <a:buChar char="–"/>
        <a:defRPr sz="1700" kern="600" spc="10">
          <a:solidFill>
            <a:schemeClr val="tx1"/>
          </a:solidFill>
          <a:latin typeface="Arial Narrow" panose="020B0606020202030204"/>
          <a:ea typeface="+mn-ea"/>
          <a:cs typeface="Arial Narrow" panose="020B0606020202030204"/>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5"/>
          <p:cNvSpPr/>
          <p:nvPr userDrawn="1"/>
        </p:nvSpPr>
        <p:spPr>
          <a:xfrm>
            <a:off x="1" y="1"/>
            <a:ext cx="12192000" cy="510619"/>
          </a:xfrm>
          <a:prstGeom prst="rect">
            <a:avLst/>
          </a:prstGeom>
          <a:solidFill>
            <a:schemeClr val="accent2">
              <a:lumMod val="60000"/>
              <a:lumOff val="40000"/>
            </a:schemeClr>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sp>
        <p:nvSpPr>
          <p:cNvPr id="2" name="Title Placeholder 1"/>
          <p:cNvSpPr>
            <a:spLocks noGrp="1"/>
          </p:cNvSpPr>
          <p:nvPr>
            <p:ph type="title"/>
          </p:nvPr>
        </p:nvSpPr>
        <p:spPr>
          <a:xfrm>
            <a:off x="619542" y="685973"/>
            <a:ext cx="9842415" cy="795528"/>
          </a:xfrm>
          <a:prstGeom prst="rect">
            <a:avLst/>
          </a:prstGeom>
        </p:spPr>
        <p:txBody>
          <a:bodyPr vert="horz" lIns="0" tIns="0" rIns="0" bIns="0" rtlCol="0" anchor="t" anchorCtr="0">
            <a:noAutofit/>
          </a:bodyPr>
          <a:lstStyle/>
          <a:p>
            <a:r>
              <a:rPr lang="en-US" dirty="0"/>
              <a:t>Click to edit Master title style</a:t>
            </a:r>
            <a:endParaRPr lang="en-US" dirty="0"/>
          </a:p>
        </p:txBody>
      </p:sp>
      <p:sp>
        <p:nvSpPr>
          <p:cNvPr id="3" name="Text Placeholder 2"/>
          <p:cNvSpPr>
            <a:spLocks noGrp="1"/>
          </p:cNvSpPr>
          <p:nvPr>
            <p:ph type="body" idx="1"/>
          </p:nvPr>
        </p:nvSpPr>
        <p:spPr>
          <a:xfrm>
            <a:off x="619544" y="1609398"/>
            <a:ext cx="10976373" cy="4105601"/>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p:txBody>
      </p:sp>
      <p:sp>
        <p:nvSpPr>
          <p:cNvPr id="12" name="Rectangle 11"/>
          <p:cNvSpPr/>
          <p:nvPr userDrawn="1"/>
        </p:nvSpPr>
        <p:spPr>
          <a:xfrm>
            <a:off x="1" y="-2369"/>
            <a:ext cx="12191999" cy="104775"/>
          </a:xfrm>
          <a:prstGeom prst="rect">
            <a:avLst/>
          </a:prstGeom>
          <a:solidFill>
            <a:srgbClr val="00837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pic>
        <p:nvPicPr>
          <p:cNvPr id="11" name="Picture 10"/>
          <p:cNvPicPr>
            <a:picLocks noChangeAspect="1"/>
          </p:cNvPicPr>
          <p:nvPr userDrawn="1"/>
        </p:nvPicPr>
        <p:blipFill rotWithShape="1">
          <a:blip r:embed="rId20"/>
          <a:srcRect b="6949"/>
          <a:stretch>
            <a:fillRect/>
          </a:stretch>
        </p:blipFill>
        <p:spPr>
          <a:xfrm>
            <a:off x="10704527" y="6264855"/>
            <a:ext cx="1166469" cy="591394"/>
          </a:xfrm>
          <a:prstGeom prst="rect">
            <a:avLst/>
          </a:prstGeom>
        </p:spPr>
      </p:pic>
      <p:sp>
        <p:nvSpPr>
          <p:cNvPr id="14" name="Footer Placeholder 5"/>
          <p:cNvSpPr>
            <a:spLocks noGrp="1"/>
          </p:cNvSpPr>
          <p:nvPr>
            <p:ph type="ftr" sz="quarter" idx="3"/>
          </p:nvPr>
        </p:nvSpPr>
        <p:spPr>
          <a:xfrm>
            <a:off x="619543" y="5934809"/>
            <a:ext cx="9822963" cy="455944"/>
          </a:xfrm>
          <a:prstGeom prst="rect">
            <a:avLst/>
          </a:prstGeom>
        </p:spPr>
        <p:txBody>
          <a:bodyPr vert="horz" lIns="0" tIns="0" rIns="0" bIns="0" rtlCol="0" anchor="b" anchorCtr="0">
            <a:noAutofit/>
          </a:bodyPr>
          <a:lstStyle>
            <a:lvl1pPr>
              <a:defRPr lang="en-US" sz="900" kern="600" spc="10" dirty="0">
                <a:solidFill>
                  <a:srgbClr val="37424A"/>
                </a:solidFill>
                <a:latin typeface="Arial Narrow" panose="020B0606020202030204"/>
                <a:cs typeface="Arial Narrow" panose="020B0606020202030204"/>
              </a:defRPr>
            </a:lvl1pPr>
          </a:lstStyle>
          <a:p>
            <a:pPr defTabSz="457200">
              <a:lnSpc>
                <a:spcPct val="90000"/>
              </a:lnSpc>
              <a:spcAft>
                <a:spcPts val="600"/>
              </a:spcAft>
              <a:buClr>
                <a:srgbClr val="37424A"/>
              </a:buClr>
              <a:defRPr/>
            </a:pPr>
            <a:endParaRPr lang="zh-CN" altLang="en-US"/>
          </a:p>
        </p:txBody>
      </p:sp>
      <p:sp>
        <p:nvSpPr>
          <p:cNvPr id="17" name="Oval 16"/>
          <p:cNvSpPr/>
          <p:nvPr userDrawn="1"/>
        </p:nvSpPr>
        <p:spPr>
          <a:xfrm>
            <a:off x="11035257" y="715398"/>
            <a:ext cx="510886" cy="510620"/>
          </a:xfrm>
          <a:prstGeom prst="ellipse">
            <a:avLst/>
          </a:prstGeom>
          <a:solidFill>
            <a:schemeClr val="bg1">
              <a:lumMod val="85000"/>
            </a:schemeClr>
          </a:solidFill>
          <a:ln w="6350" cap="flat" cmpd="sng" algn="ctr">
            <a:noFill/>
            <a:prstDash val="solid"/>
            <a:round/>
            <a:headEnd type="none" w="med" len="med"/>
            <a:tailEnd type="none" w="med" len="med"/>
          </a:ln>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10" normalizeH="0" baseline="0" noProof="0" dirty="0">
              <a:ln>
                <a:noFill/>
              </a:ln>
              <a:solidFill>
                <a:srgbClr val="FFFFFF"/>
              </a:solidFill>
              <a:effectLst/>
              <a:uLnTx/>
              <a:uFillTx/>
              <a:latin typeface="Arial Narrow" panose="020B0606020202030204"/>
              <a:ea typeface="+mn-ea"/>
              <a:cs typeface="+mn-cs"/>
            </a:endParaRPr>
          </a:p>
        </p:txBody>
      </p:sp>
      <p:pic>
        <p:nvPicPr>
          <p:cNvPr id="19" name="Graphic 21"/>
          <p:cNvPicPr>
            <a:picLocks noChangeAspect="1"/>
          </p:cNvPicPr>
          <p:nvPr userDrawn="1"/>
        </p:nvPicPr>
        <p:blipFill>
          <a:blip r:embed="rId21" cstate="hqprint">
            <a:extLst>
              <a:ext uri="{28A0092B-C50C-407E-A947-70E740481C1C}">
                <a14:useLocalDpi xmlns:a14="http://schemas.microsoft.com/office/drawing/2010/main" val="0"/>
              </a:ext>
            </a:extLst>
          </a:blip>
          <a:stretch>
            <a:fillRect/>
          </a:stretch>
        </p:blipFill>
        <p:spPr>
          <a:xfrm>
            <a:off x="11097663" y="785393"/>
            <a:ext cx="382952" cy="328156"/>
          </a:xfrm>
          <a:prstGeom prst="rect">
            <a:avLst/>
          </a:prstGeom>
        </p:spPr>
      </p:pic>
      <p:sp>
        <p:nvSpPr>
          <p:cNvPr id="20" name="Rectangle 19">
            <a:hlinkClick r:id="rId22" action="ppaction://hlinksldjump"/>
          </p:cNvPr>
          <p:cNvSpPr/>
          <p:nvPr userDrawn="1"/>
        </p:nvSpPr>
        <p:spPr>
          <a:xfrm>
            <a:off x="11035257" y="715398"/>
            <a:ext cx="510886" cy="510620"/>
          </a:xfrm>
          <a:prstGeom prst="rect">
            <a:avLst/>
          </a:prstGeom>
          <a:solidFill>
            <a:schemeClr val="bg1">
              <a:alpha val="0"/>
            </a:schemeClr>
          </a:solidFill>
          <a:ln w="19050" cap="sq" cmpd="sng" algn="ctr">
            <a:no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Arial Narrow" panose="020B0606020202030204"/>
              <a:ea typeface="+mn-ea"/>
              <a:cs typeface="+mn-cs"/>
            </a:endParaRPr>
          </a:p>
        </p:txBody>
      </p:sp>
      <p:sp>
        <p:nvSpPr>
          <p:cNvPr id="13" name="TextBox 12"/>
          <p:cNvSpPr txBox="1"/>
          <p:nvPr userDrawn="1"/>
        </p:nvSpPr>
        <p:spPr>
          <a:xfrm>
            <a:off x="11815515" y="6710631"/>
            <a:ext cx="388290" cy="138499"/>
          </a:xfrm>
          <a:prstGeom prst="rect">
            <a:avLst/>
          </a:prstGeom>
          <a:noFill/>
        </p:spPr>
        <p:txBody>
          <a:bodyPr wrap="square" lIns="0" tIns="0" rIns="0" bIns="0" rtlCol="0" anchor="t" anchorCtr="0">
            <a:spAutoFit/>
          </a:bodyPr>
          <a:lstStyle/>
          <a:p>
            <a:pPr algn="ctr"/>
            <a:fld id="{BEE6CB27-450D-4549-AEBC-6904E87FE83C}" type="slidenum">
              <a:rPr lang="en-US" sz="900" kern="600" spc="10" smtClean="0"/>
            </a:fld>
            <a:endParaRPr lang="en-US" sz="900" kern="600" spc="10" dirty="0"/>
          </a:p>
        </p:txBody>
      </p:sp>
      <p:pic>
        <p:nvPicPr>
          <p:cNvPr id="15" name="Graphic 1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0165207" y="6435682"/>
            <a:ext cx="490640" cy="294007"/>
          </a:xfrm>
          <a:prstGeom prst="rect">
            <a:avLst/>
          </a:prstGeom>
        </p:spPr>
      </p:pic>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Lst>
  <p:hf sldNum="0" hdr="0" ftr="0" dt="0"/>
  <p:txStyles>
    <p:titleStyle>
      <a:lvl1pPr algn="l" defTabSz="457200" rtl="0" eaLnBrk="1" latinLnBrk="0" hangingPunct="1">
        <a:lnSpc>
          <a:spcPct val="90000"/>
        </a:lnSpc>
        <a:spcBef>
          <a:spcPct val="0"/>
        </a:spcBef>
        <a:buNone/>
        <a:defRPr sz="2800" kern="600" spc="30" baseline="0">
          <a:solidFill>
            <a:schemeClr val="accent1"/>
          </a:solidFill>
          <a:latin typeface="Arial Narrow" panose="020B0606020202030204"/>
          <a:ea typeface="+mj-ea"/>
          <a:cs typeface="Arial Narrow" panose="020B0606020202030204"/>
        </a:defRPr>
      </a:lvl1pPr>
    </p:titleStyle>
    <p:bodyStyle>
      <a:lvl1pPr marL="344805" indent="-344805" algn="l" defTabSz="457200" rtl="0" eaLnBrk="1" latinLnBrk="0" hangingPunct="1">
        <a:lnSpc>
          <a:spcPct val="90000"/>
        </a:lnSpc>
        <a:spcBef>
          <a:spcPts val="0"/>
        </a:spcBef>
        <a:spcAft>
          <a:spcPts val="600"/>
        </a:spcAft>
        <a:buClr>
          <a:schemeClr val="tx2"/>
        </a:buClr>
        <a:buFont typeface="Wingdings" panose="05000000000000000000" pitchFamily="2" charset="2"/>
        <a:buChar char="§"/>
        <a:defRPr sz="2000" kern="600" spc="10">
          <a:solidFill>
            <a:srgbClr val="37424A"/>
          </a:solidFill>
          <a:latin typeface="Arial Narrow" panose="020B0606020202030204"/>
          <a:ea typeface="+mn-ea"/>
          <a:cs typeface="Arial Narrow" panose="020B0606020202030204"/>
        </a:defRPr>
      </a:lvl1pPr>
      <a:lvl2pPr marL="630555" indent="-234950" algn="l" defTabSz="457200" rtl="0" eaLnBrk="1" latinLnBrk="0" hangingPunct="1">
        <a:lnSpc>
          <a:spcPct val="90000"/>
        </a:lnSpc>
        <a:spcBef>
          <a:spcPts val="0"/>
        </a:spcBef>
        <a:spcAft>
          <a:spcPts val="600"/>
        </a:spcAft>
        <a:buSzPct val="95000"/>
        <a:buFont typeface="Arial" panose="020B0604020202020204"/>
        <a:buChar char="•"/>
        <a:defRPr sz="2000" kern="600" spc="10">
          <a:solidFill>
            <a:srgbClr val="37424A"/>
          </a:solidFill>
          <a:latin typeface="Arial Narrow" panose="020B0606020202030204"/>
          <a:ea typeface="+mn-ea"/>
          <a:cs typeface="Arial Narrow" panose="020B0606020202030204"/>
        </a:defRPr>
      </a:lvl2pPr>
      <a:lvl3pPr marL="914400" indent="-222250" algn="l" defTabSz="457200" rtl="0" eaLnBrk="1" latinLnBrk="0" hangingPunct="1">
        <a:lnSpc>
          <a:spcPct val="90000"/>
        </a:lnSpc>
        <a:spcBef>
          <a:spcPts val="0"/>
        </a:spcBef>
        <a:spcAft>
          <a:spcPts val="600"/>
        </a:spcAft>
        <a:buFont typeface="Lucida Grande"/>
        <a:buChar char="–"/>
        <a:defRPr sz="1800" kern="600" spc="10">
          <a:solidFill>
            <a:srgbClr val="37424A"/>
          </a:solidFill>
          <a:latin typeface="Arial Narrow" panose="020B0606020202030204"/>
          <a:ea typeface="+mn-ea"/>
          <a:cs typeface="Arial Narrow" panose="020B0606020202030204"/>
        </a:defRPr>
      </a:lvl3pPr>
      <a:lvl4pPr marL="1198880" indent="-234950" algn="l" defTabSz="457200" rtl="0" eaLnBrk="1" latinLnBrk="0" hangingPunct="1">
        <a:lnSpc>
          <a:spcPct val="90000"/>
        </a:lnSpc>
        <a:spcBef>
          <a:spcPts val="0"/>
        </a:spcBef>
        <a:spcAft>
          <a:spcPts val="600"/>
        </a:spcAft>
        <a:buSzPct val="100000"/>
        <a:buFont typeface="Arial Narrow" panose="020B0606020202030204" pitchFamily="34" charset="0"/>
        <a:buChar char="◦"/>
        <a:defRPr sz="1800" kern="600" spc="10">
          <a:solidFill>
            <a:srgbClr val="37424A"/>
          </a:solidFill>
          <a:latin typeface="Arial Narrow" panose="020B0606020202030204"/>
          <a:ea typeface="+mn-ea"/>
          <a:cs typeface="Arial Narrow" panose="020B0606020202030204"/>
        </a:defRPr>
      </a:lvl4pPr>
      <a:lvl5pPr marL="773430" indent="-182880" algn="l" defTabSz="457200" rtl="0" eaLnBrk="1" latinLnBrk="0" hangingPunct="1">
        <a:lnSpc>
          <a:spcPct val="97000"/>
        </a:lnSpc>
        <a:spcBef>
          <a:spcPts val="0"/>
        </a:spcBef>
        <a:buFont typeface="Lucida Grande"/>
        <a:buChar char="–"/>
        <a:defRPr sz="1700" kern="600" spc="10">
          <a:solidFill>
            <a:schemeClr val="tx1"/>
          </a:solidFill>
          <a:latin typeface="Arial Narrow" panose="020B0606020202030204"/>
          <a:ea typeface="+mn-ea"/>
          <a:cs typeface="Arial Narrow" panose="020B0606020202030204"/>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0.xml"/><Relationship Id="rId1" Type="http://schemas.openxmlformats.org/officeDocument/2006/relationships/image" Target="../media/image23.png"/></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1.xml"/><Relationship Id="rId7" Type="http://schemas.openxmlformats.org/officeDocument/2006/relationships/image" Target="../media/image40.png"/><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42.png"/><Relationship Id="rId1" Type="http://schemas.openxmlformats.org/officeDocument/2006/relationships/image" Target="../media/image4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3.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7.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chart" Target="../charts/chart10.xml"/><Relationship Id="rId1" Type="http://schemas.openxmlformats.org/officeDocument/2006/relationships/chart" Target="../charts/chart9.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55.png"/><Relationship Id="rId6" Type="http://schemas.openxmlformats.org/officeDocument/2006/relationships/image" Target="../media/image32.png"/><Relationship Id="rId5" Type="http://schemas.openxmlformats.org/officeDocument/2006/relationships/image" Target="../media/image54.png"/><Relationship Id="rId4" Type="http://schemas.openxmlformats.org/officeDocument/2006/relationships/image" Target="../media/image30.png"/><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image" Target="../media/image53.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56.png"/><Relationship Id="rId1" Type="http://schemas.openxmlformats.org/officeDocument/2006/relationships/chart" Target="../charts/chart11.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24.png"/><Relationship Id="rId1" Type="http://schemas.openxmlformats.org/officeDocument/2006/relationships/chart" Target="../charts/chart1.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1.png"/><Relationship Id="rId1"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3.png"/><Relationship Id="rId1" Type="http://schemas.openxmlformats.org/officeDocument/2006/relationships/image" Target="../media/image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hyperlink" Target="https://classic.clinicaltrials.gov/ct2/show/NCT03903705" TargetMode="External"/><Relationship Id="rId2" Type="http://schemas.openxmlformats.org/officeDocument/2006/relationships/hyperlink" Target="https://classic.clinicaltrials.gov/ct2/show/NCT04577963" TargetMode="External"/><Relationship Id="rId1" Type="http://schemas.openxmlformats.org/officeDocument/2006/relationships/hyperlink" Target="https://classic.clinicaltrials.gov/ct2/show/NCT05112991" TargetMode="Externa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5.png"/><Relationship Id="rId3" Type="http://schemas.openxmlformats.org/officeDocument/2006/relationships/image" Target="../media/image41.png"/><Relationship Id="rId2" Type="http://schemas.openxmlformats.org/officeDocument/2006/relationships/image" Target="../media/image53.png"/><Relationship Id="rId1" Type="http://schemas.openxmlformats.org/officeDocument/2006/relationships/image" Target="../media/image32.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xml"/><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64.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7.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69.png"/><Relationship Id="rId1"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2.png"/><Relationship Id="rId1" Type="http://schemas.openxmlformats.org/officeDocument/2006/relationships/image" Target="../media/image71.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77.png"/><Relationship Id="rId1" Type="http://schemas.openxmlformats.org/officeDocument/2006/relationships/image" Target="../media/image7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hyperlink" Target="https://classic.clinicaltrials.gov/ct2/show/NCT05342506?term=Toripalimab&amp;cond=ovarian+cancer&amp;draw=2&amp;rank=1" TargetMode="External"/><Relationship Id="rId2" Type="http://schemas.openxmlformats.org/officeDocument/2006/relationships/hyperlink" Target="https://classic.clinicaltrials.gov/ct2/show/NCT04815408?term=Tislelizumab&amp;cond=ovarian+cancer&amp;cntry=CN&amp;draw=2&amp;rank=2" TargetMode="External"/><Relationship Id="rId1" Type="http://schemas.openxmlformats.org/officeDocument/2006/relationships/hyperlink" Target="https://classic.clinicaltrials.gov/ct2/show/NCT05044871?term=Tislelizumab&amp;cond=ovarian+cancer&amp;cntry=CN&amp;draw=2&amp;rank=1" TargetMode="Externa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2.png"/><Relationship Id="rId2" Type="http://schemas.openxmlformats.org/officeDocument/2006/relationships/image" Target="../media/image79.png"/><Relationship Id="rId1" Type="http://schemas.openxmlformats.org/officeDocument/2006/relationships/image" Target="../media/image30.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image" Target="../media/image80.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microsoft.com/office/2007/relationships/hdphoto" Target="../media/image84.wdp"/><Relationship Id="rId1" Type="http://schemas.openxmlformats.org/officeDocument/2006/relationships/image" Target="../media/image8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6.png"/><Relationship Id="rId1" Type="http://schemas.openxmlformats.org/officeDocument/2006/relationships/image" Target="../media/image85.png"/></Relationships>
</file>

<file path=ppt/slides/_rels/slide4.xml.rels><?xml version="1.0" encoding="UTF-8" standalone="yes"?>
<Relationships xmlns="http://schemas.openxmlformats.org/package/2006/relationships"><Relationship Id="rId9" Type="http://schemas.openxmlformats.org/officeDocument/2006/relationships/image" Target="../media/image27.png"/><Relationship Id="rId8" Type="http://schemas.openxmlformats.org/officeDocument/2006/relationships/image" Target="../media/image26.png"/><Relationship Id="rId7" Type="http://schemas.openxmlformats.org/officeDocument/2006/relationships/chart" Target="../charts/chart8.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 Id="rId3" Type="http://schemas.openxmlformats.org/officeDocument/2006/relationships/chart" Target="../charts/chart4.xml"/><Relationship Id="rId2" Type="http://schemas.openxmlformats.org/officeDocument/2006/relationships/chart" Target="../charts/chart3.xml"/><Relationship Id="rId12" Type="http://schemas.openxmlformats.org/officeDocument/2006/relationships/slideLayout" Target="../slideLayouts/slideLayout1.xml"/><Relationship Id="rId11" Type="http://schemas.openxmlformats.org/officeDocument/2006/relationships/image" Target="../media/image29.png"/><Relationship Id="rId10" Type="http://schemas.openxmlformats.org/officeDocument/2006/relationships/image" Target="../media/image28.png"/><Relationship Id="rId1" Type="http://schemas.openxmlformats.org/officeDocument/2006/relationships/chart" Target="../charts/char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8.png"/><Relationship Id="rId1" Type="http://schemas.openxmlformats.org/officeDocument/2006/relationships/image" Target="../media/image87.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image" Target="../media/image90.GI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hyperlink" Target="https://classic.clinicaltrials.gov/ct2/show/NCT04906993" TargetMode="External"/><Relationship Id="rId7" Type="http://schemas.openxmlformats.org/officeDocument/2006/relationships/hyperlink" Target="https://classic.clinicaltrials.gov/ct2/show/NCT04693234" TargetMode="External"/><Relationship Id="rId6" Type="http://schemas.openxmlformats.org/officeDocument/2006/relationships/hyperlink" Target="https://classic.clinicaltrials.gov/ct2/show/NCT05588219" TargetMode="External"/><Relationship Id="rId5" Type="http://schemas.openxmlformats.org/officeDocument/2006/relationships/hyperlink" Target="https://classic.clinicaltrials.gov/ct2/show/NCT05310383" TargetMode="External"/><Relationship Id="rId4" Type="http://schemas.openxmlformats.org/officeDocument/2006/relationships/hyperlink" Target="https://classic.clinicaltrials.gov/ct2/show/NCT05235516" TargetMode="External"/><Relationship Id="rId3" Type="http://schemas.openxmlformats.org/officeDocument/2006/relationships/hyperlink" Target="https://classic.clinicaltrials.gov/ct2/show/NCT04982237" TargetMode="External"/><Relationship Id="rId2" Type="http://schemas.openxmlformats.org/officeDocument/2006/relationships/hyperlink" Target="https://classic.clinicaltrials.gov/ct2/show/NCT04221945" TargetMode="External"/><Relationship Id="rId1" Type="http://schemas.openxmlformats.org/officeDocument/2006/relationships/tags" Target="../tags/tag13.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hyperlink" Target="https://classic.clinicaltrials.gov/ct2/show/NCT04221945"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3.png"/><Relationship Id="rId1" Type="http://schemas.openxmlformats.org/officeDocument/2006/relationships/hyperlink" Target="https://classic.clinicaltrials.gov/ct2/show/NCT0422194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ctrTitle"/>
          </p:nvPr>
        </p:nvSpPr>
        <p:spPr>
          <a:xfrm>
            <a:off x="601133" y="2032642"/>
            <a:ext cx="10989734" cy="1254448"/>
          </a:xfrm>
        </p:spPr>
        <p:txBody>
          <a:bodyPr>
            <a:noAutofit/>
          </a:bodyPr>
          <a:lstStyle/>
          <a:p>
            <a:pPr>
              <a:defRPr/>
            </a:pPr>
            <a:r>
              <a:rPr lang="en-US" altLang="zh-CN" sz="4000" dirty="0">
                <a:solidFill>
                  <a:srgbClr val="00877C"/>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Arial" panose="020B0604020202020204" pitchFamily="34" charset="0"/>
              </a:rPr>
              <a:t>Interpretation &amp; application of recent Immunotherapy for GYN Cancer, based on the experience data in China</a:t>
            </a:r>
            <a:endParaRPr lang="zh-CN" altLang="en-US" sz="4000" dirty="0">
              <a:solidFill>
                <a:srgbClr val="00877C"/>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3" name="副标题 2"/>
          <p:cNvSpPr>
            <a:spLocks noGrp="1"/>
          </p:cNvSpPr>
          <p:nvPr>
            <p:ph type="subTitle" idx="1"/>
          </p:nvPr>
        </p:nvSpPr>
        <p:spPr>
          <a:xfrm>
            <a:off x="1193800" y="4115740"/>
            <a:ext cx="9804400" cy="1786465"/>
          </a:xfrm>
        </p:spPr>
        <p:txBody>
          <a:bodyPr>
            <a:normAutofit/>
          </a:bodyPr>
          <a:lstStyle/>
          <a:p>
            <a:pPr>
              <a:lnSpc>
                <a:spcPct val="80000"/>
              </a:lnSpc>
              <a:defRPr/>
            </a:pPr>
            <a:r>
              <a:rPr lang="en-US" altLang="zh-CN"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rPr>
              <a:t>Hao Wen</a:t>
            </a:r>
            <a:endParaRPr lang="en-US" altLang="zh-CN"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endParaRPr>
          </a:p>
          <a:p>
            <a:pPr>
              <a:lnSpc>
                <a:spcPct val="80000"/>
              </a:lnSpc>
              <a:defRPr/>
            </a:pPr>
            <a:r>
              <a:rPr lang="en-US" altLang="zh-CN"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rPr>
              <a:t>Depart.</a:t>
            </a:r>
            <a:r>
              <a:rPr lang="zh-CN" altLang="en-US"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rPr>
              <a:t> </a:t>
            </a:r>
            <a:r>
              <a:rPr lang="en-US" altLang="zh-CN"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rPr>
              <a:t>Gynecologic</a:t>
            </a:r>
            <a:r>
              <a:rPr lang="en-US" altLang="zh-CN"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rPr>
              <a:t>al Oncology</a:t>
            </a:r>
            <a:endParaRPr lang="en-US" altLang="zh-CN" sz="2800" b="1" dirty="0">
              <a:solidFill>
                <a:srgbClr val="00877C"/>
              </a:solidFill>
              <a:effectLst>
                <a:outerShdw blurRad="38100" dist="38100" dir="2700000" algn="tl">
                  <a:srgbClr val="000000">
                    <a:alpha val="43137"/>
                  </a:srgbClr>
                </a:outerShdw>
              </a:effectLst>
              <a:latin typeface="Arial" panose="020B0604020202020204" pitchFamily="34" charset="0"/>
              <a:ea typeface="微软雅黑" panose="020B0503020204020204" charset="-122"/>
              <a:cs typeface="Arial" panose="020B0604020202020204" pitchFamily="34" charset="0"/>
            </a:endParaRPr>
          </a:p>
          <a:p>
            <a:pPr>
              <a:lnSpc>
                <a:spcPct val="80000"/>
              </a:lnSpc>
              <a:defRPr/>
            </a:pPr>
            <a:endParaRPr lang="en-US" altLang="zh-CN" sz="2800" b="1" dirty="0">
              <a:ln w="1905"/>
              <a:solidFill>
                <a:srgbClr val="00877C"/>
              </a:solidFill>
              <a:effectLst>
                <a:innerShdw blurRad="69850" dist="43180" dir="5400000">
                  <a:srgbClr val="000000">
                    <a:alpha val="65000"/>
                  </a:srgbClr>
                </a:innerShdw>
              </a:effectLst>
              <a:latin typeface="Arial" panose="020B0604020202020204" pitchFamily="34" charset="0"/>
              <a:ea typeface="微软雅黑" panose="020B0503020204020204" charset="-122"/>
              <a:cs typeface="Arial" panose="020B0604020202020204" pitchFamily="34" charset="0"/>
            </a:endParaRPr>
          </a:p>
          <a:p>
            <a:pPr>
              <a:lnSpc>
                <a:spcPct val="80000"/>
              </a:lnSpc>
              <a:defRPr/>
            </a:pPr>
            <a:endParaRPr lang="en-US" altLang="zh-CN" sz="1500" b="1" dirty="0">
              <a:ln w="1905"/>
              <a:solidFill>
                <a:srgbClr val="00877C"/>
              </a:solidFill>
              <a:effectLst>
                <a:innerShdw blurRad="69850" dist="43180" dir="5400000">
                  <a:srgbClr val="000000">
                    <a:alpha val="65000"/>
                  </a:srgbClr>
                </a:innerShdw>
              </a:effectLst>
              <a:latin typeface="微软雅黑" panose="020B0503020204020204" charset="-122"/>
              <a:ea typeface="微软雅黑" panose="020B0503020204020204" charset="-122"/>
              <a:cs typeface="微软雅黑" panose="020B0503020204020204" charset="-122"/>
            </a:endParaRPr>
          </a:p>
          <a:p>
            <a:pPr>
              <a:lnSpc>
                <a:spcPct val="80000"/>
              </a:lnSpc>
              <a:defRPr/>
            </a:pPr>
            <a:endParaRPr lang="zh-CN" altLang="en-US" dirty="0">
              <a:solidFill>
                <a:srgbClr val="00877C"/>
              </a:solidFill>
              <a:latin typeface="黑体" panose="02010609060101010101" pitchFamily="49" charset="-122"/>
              <a:ea typeface="黑体" panose="02010609060101010101" pitchFamily="49" charset="-122"/>
            </a:endParaRPr>
          </a:p>
        </p:txBody>
      </p:sp>
      <p:pic>
        <p:nvPicPr>
          <p:cNvPr id="4" name="图片 3"/>
          <p:cNvPicPr>
            <a:picLocks noChangeAspect="1"/>
          </p:cNvPicPr>
          <p:nvPr/>
        </p:nvPicPr>
        <p:blipFill>
          <a:blip r:embed="rId1">
            <a:duotone>
              <a:prstClr val="black"/>
              <a:srgbClr val="00877C">
                <a:tint val="45000"/>
                <a:satMod val="400000"/>
              </a:srgbClr>
            </a:duotone>
          </a:blip>
          <a:stretch>
            <a:fillRect/>
          </a:stretch>
        </p:blipFill>
        <p:spPr>
          <a:xfrm>
            <a:off x="3888516" y="5114007"/>
            <a:ext cx="4414968" cy="1006535"/>
          </a:xfrm>
          <a:prstGeom prst="rect">
            <a:avLst/>
          </a:prstGeom>
          <a:solidFill>
            <a:srgbClr val="FFFFFF"/>
          </a:solid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nvSpPr>
        <p:spPr>
          <a:xfrm>
            <a:off x="451882" y="1727125"/>
            <a:ext cx="10803961" cy="2012546"/>
          </a:xfrm>
          <a:prstGeom prst="roundRect">
            <a:avLst>
              <a:gd name="adj" fmla="val 2162"/>
            </a:avLst>
          </a:prstGeom>
          <a:solidFill>
            <a:schemeClr val="bg1"/>
          </a:solid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ea typeface="等线" panose="02010600030101010101" charset="-122"/>
              <a:cs typeface="+mn-cs"/>
            </a:endParaRPr>
          </a:p>
        </p:txBody>
      </p:sp>
      <p:sp>
        <p:nvSpPr>
          <p:cNvPr id="4" name="文本占位符 3"/>
          <p:cNvSpPr>
            <a:spLocks noGrp="1"/>
          </p:cNvSpPr>
          <p:nvPr>
            <p:ph type="body" sz="quarter" idx="10"/>
          </p:nvPr>
        </p:nvSpPr>
        <p:spPr/>
        <p:txBody>
          <a:bodyPr/>
          <a:lstStyle/>
          <a:p>
            <a:pPr marL="0" indent="0">
              <a:buNone/>
            </a:pPr>
            <a:endParaRPr lang="en-US" altLang="zh-CN" dirty="0"/>
          </a:p>
          <a:p>
            <a:pPr marL="0" indent="0">
              <a:buNone/>
            </a:pPr>
            <a:endParaRPr lang="en-US" altLang="zh-CN" dirty="0"/>
          </a:p>
          <a:p>
            <a:pPr marL="0" indent="0">
              <a:buNone/>
            </a:pPr>
            <a:r>
              <a:rPr lang="en-US" altLang="zh-CN" dirty="0"/>
              <a:t>NACIT, neoadjuvant chemo-immunotherapy </a:t>
            </a:r>
            <a:endParaRPr lang="en-US" altLang="zh-CN" dirty="0"/>
          </a:p>
          <a:p>
            <a:r>
              <a:rPr lang="en-US" altLang="zh-CN" dirty="0"/>
              <a:t>Jing Chen, et al. 2023 ASCO No.5520.</a:t>
            </a:r>
            <a:endParaRPr lang="en-US" altLang="zh-CN" dirty="0"/>
          </a:p>
        </p:txBody>
      </p:sp>
      <p:sp>
        <p:nvSpPr>
          <p:cNvPr id="18" name="内容占位符 17"/>
          <p:cNvSpPr>
            <a:spLocks noGrp="1"/>
          </p:cNvSpPr>
          <p:nvPr>
            <p:ph sz="quarter" idx="11"/>
          </p:nvPr>
        </p:nvSpPr>
        <p:spPr/>
        <p:txBody>
          <a:bodyPr/>
          <a:lstStyle/>
          <a:p>
            <a:r>
              <a:rPr lang="en-US" altLang="zh-CN" dirty="0"/>
              <a:t>NACI: </a:t>
            </a:r>
            <a:r>
              <a:rPr kumimoji="0" lang="en-US" altLang="zh-CN" sz="2800" b="1" i="0" u="none" strike="noStrike" kern="1200" cap="none" spc="0" normalizeH="0" baseline="0" noProof="0" dirty="0" err="1">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Camrelizumab</a:t>
            </a:r>
            <a:r>
              <a:rPr kumimoji="0" lang="en-US" altLang="zh-CN" sz="2800" b="1" i="0" u="none" strike="noStrike" kern="1200" cap="none" spc="0"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 + chemotherapy as NACIT  for LACC resulted in ORR 100%, CR 19.28%, and </a:t>
            </a:r>
            <a:r>
              <a:rPr kumimoji="0" lang="en-US" altLang="zh-CN" sz="2800" b="1" i="0" u="none" strike="noStrike" kern="1200" cap="none" spc="0" normalizeH="0" baseline="0" noProof="0" dirty="0" err="1">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pCR</a:t>
            </a:r>
            <a:r>
              <a:rPr kumimoji="0" lang="en-US" altLang="zh-CN" sz="2800" b="1" i="0" u="none" strike="noStrike" kern="1200" cap="none" spc="0"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 38.55%</a:t>
            </a:r>
            <a:endParaRPr lang="zh-CN" altLang="en-US" dirty="0">
              <a:latin typeface="Arial" panose="020B0604020202020204" pitchFamily="34" charset="0"/>
              <a:cs typeface="Arial" panose="020B0604020202020204" pitchFamily="34" charset="0"/>
            </a:endParaRPr>
          </a:p>
        </p:txBody>
      </p:sp>
      <p:pic>
        <p:nvPicPr>
          <p:cNvPr id="5" name="图片 4"/>
          <p:cNvPicPr>
            <a:picLocks noChangeAspect="1"/>
          </p:cNvPicPr>
          <p:nvPr/>
        </p:nvPicPr>
        <p:blipFill>
          <a:blip r:embed="rId1"/>
          <a:stretch>
            <a:fillRect/>
          </a:stretch>
        </p:blipFill>
        <p:spPr>
          <a:xfrm>
            <a:off x="12895742" y="6858548"/>
            <a:ext cx="5317884" cy="2124007"/>
          </a:xfrm>
          <a:prstGeom prst="rect">
            <a:avLst/>
          </a:prstGeom>
        </p:spPr>
      </p:pic>
      <p:grpSp>
        <p:nvGrpSpPr>
          <p:cNvPr id="11" name="组合 10"/>
          <p:cNvGrpSpPr/>
          <p:nvPr/>
        </p:nvGrpSpPr>
        <p:grpSpPr>
          <a:xfrm>
            <a:off x="573795" y="1807801"/>
            <a:ext cx="10753621" cy="1745771"/>
            <a:chOff x="70616" y="1958986"/>
            <a:chExt cx="14612460" cy="3157545"/>
          </a:xfrm>
        </p:grpSpPr>
        <p:cxnSp>
          <p:nvCxnSpPr>
            <p:cNvPr id="12" name="直接连接符 11"/>
            <p:cNvCxnSpPr/>
            <p:nvPr/>
          </p:nvCxnSpPr>
          <p:spPr>
            <a:xfrm flipV="1">
              <a:off x="1767159" y="3579811"/>
              <a:ext cx="4486504" cy="1"/>
            </a:xfrm>
            <a:prstGeom prst="line">
              <a:avLst/>
            </a:prstGeom>
            <a:ln w="127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圆角 13"/>
            <p:cNvSpPr/>
            <p:nvPr/>
          </p:nvSpPr>
          <p:spPr>
            <a:xfrm>
              <a:off x="70616" y="2262475"/>
              <a:ext cx="2499665" cy="2395980"/>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spcBef>
                  <a:spcPts val="0"/>
                </a:spcBef>
                <a:spcAft>
                  <a:spcPts val="0"/>
                </a:spcAft>
                <a:buClrTx/>
                <a:buSzTx/>
                <a:defRPr/>
              </a:pPr>
              <a:endPar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endParaRP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Treatment naïve</a:t>
              </a:r>
              <a:endPar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endParaRP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FIGO stage IB3</a:t>
              </a:r>
              <a:r>
                <a:rPr kumimoji="0" lang="zh-CN" altLang="en-US" sz="1000" b="0" i="0" u="none" strike="noStrike" kern="1200" cap="none" spc="0" normalizeH="0" baseline="0" noProof="0" dirty="0">
                  <a:ln>
                    <a:noFill/>
                  </a:ln>
                  <a:solidFill>
                    <a:schemeClr val="bg1"/>
                  </a:solidFill>
                  <a:effectLst/>
                  <a:uLnTx/>
                  <a:uFillTx/>
                  <a:ea typeface="微软雅黑" panose="020B0503020204020204" charset="-122"/>
                  <a:cs typeface="+mn-cs"/>
                </a:rPr>
                <a:t>、</a:t>
              </a: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lIA2</a:t>
              </a:r>
              <a:r>
                <a:rPr kumimoji="0" lang="zh-CN" altLang="en-US" sz="1000" b="0" i="0" u="none" strike="noStrike" kern="1200" cap="none" spc="0" normalizeH="0" baseline="0" noProof="0" dirty="0">
                  <a:ln>
                    <a:noFill/>
                  </a:ln>
                  <a:solidFill>
                    <a:schemeClr val="bg1"/>
                  </a:solidFill>
                  <a:effectLst/>
                  <a:uLnTx/>
                  <a:uFillTx/>
                  <a:ea typeface="微软雅黑" panose="020B0503020204020204" charset="-122"/>
                  <a:cs typeface="+mn-cs"/>
                </a:rPr>
                <a:t>、≥</a:t>
              </a: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4cm </a:t>
              </a:r>
              <a:r>
                <a:rPr kumimoji="0" lang="en-US" altLang="zh-CN" sz="1000" b="0" i="0" u="none" strike="noStrike" kern="1200" cap="none" spc="0" normalizeH="0" baseline="0" noProof="0" dirty="0" err="1">
                  <a:ln>
                    <a:noFill/>
                  </a:ln>
                  <a:solidFill>
                    <a:schemeClr val="bg1"/>
                  </a:solidFill>
                  <a:effectLst/>
                  <a:uLnTx/>
                  <a:uFillTx/>
                  <a:ea typeface="微软雅黑" panose="020B0503020204020204" charset="-122"/>
                  <a:cs typeface="+mn-cs"/>
                </a:rPr>
                <a:t>lIB</a:t>
              </a: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/IIIC1r</a:t>
              </a:r>
              <a:endPar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endParaRP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ECOG score ≤1</a:t>
              </a:r>
              <a:endPar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endParaRP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PD-L1 positive(CPS</a:t>
              </a:r>
              <a:r>
                <a:rPr kumimoji="0" lang="zh-CN" altLang="en-US" sz="1000" b="0" i="0" u="none" strike="noStrike" kern="1200" cap="none" spc="0" normalizeH="0" baseline="0" noProof="0" dirty="0">
                  <a:ln>
                    <a:noFill/>
                  </a:ln>
                  <a:solidFill>
                    <a:schemeClr val="bg1"/>
                  </a:solidFill>
                  <a:effectLst/>
                  <a:uLnTx/>
                  <a:uFillTx/>
                  <a:ea typeface="微软雅黑" panose="020B0503020204020204" charset="-122"/>
                  <a:cs typeface="+mn-cs"/>
                </a:rPr>
                <a:t>≥</a:t>
              </a: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1)</a:t>
              </a:r>
              <a:endPar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endParaRP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rPr>
                <a:t>MRI/CT evaluation</a:t>
              </a:r>
              <a:endParaRPr kumimoji="0" lang="en-US" altLang="zh-CN" sz="1000" b="0" i="0" u="none" strike="noStrike" kern="1200" cap="none" spc="0" normalizeH="0" baseline="0" noProof="0" dirty="0">
                <a:ln>
                  <a:noFill/>
                </a:ln>
                <a:solidFill>
                  <a:schemeClr val="bg1"/>
                </a:solidFill>
                <a:effectLst/>
                <a:uLnTx/>
                <a:uFillTx/>
                <a:ea typeface="微软雅黑" panose="020B0503020204020204" charset="-122"/>
                <a:cs typeface="+mn-cs"/>
              </a:endParaRPr>
            </a:p>
          </p:txBody>
        </p:sp>
        <p:sp>
          <p:nvSpPr>
            <p:cNvPr id="15" name="矩形 14"/>
            <p:cNvSpPr/>
            <p:nvPr/>
          </p:nvSpPr>
          <p:spPr>
            <a:xfrm>
              <a:off x="2942459" y="2804845"/>
              <a:ext cx="1344993" cy="1428108"/>
            </a:xfrm>
            <a:prstGeom prst="rect">
              <a:avLst/>
            </a:prstGeom>
            <a:solidFill>
              <a:schemeClr val="bg1">
                <a:lumMod val="85000"/>
              </a:schemeClr>
            </a:solidFill>
            <a:ln>
              <a:solidFill>
                <a:srgbClr val="D4E5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000" b="1" i="0" u="none" strike="noStrike" kern="1200" cap="none" spc="0" normalizeH="0" baseline="0" noProof="0" dirty="0" err="1">
                  <a:ln>
                    <a:noFill/>
                  </a:ln>
                  <a:solidFill>
                    <a:schemeClr val="tx1"/>
                  </a:solidFill>
                  <a:effectLst/>
                  <a:uLnTx/>
                  <a:uFillTx/>
                  <a:ea typeface="微软雅黑" panose="020B0503020204020204" charset="-122"/>
                  <a:cs typeface="+mn-cs"/>
                </a:rPr>
                <a:t>Cisplatin+nab-paclitaxel</a:t>
              </a:r>
              <a:endParaRPr kumimoji="0" lang="zh-CN" altLang="en-US" sz="1000" b="1" i="0" u="none" strike="noStrike" kern="1200" cap="none" spc="0" normalizeH="0" baseline="0" noProof="0" dirty="0">
                <a:ln>
                  <a:noFill/>
                </a:ln>
                <a:solidFill>
                  <a:schemeClr val="tx1"/>
                </a:solidFill>
                <a:effectLst/>
                <a:uLnTx/>
                <a:uFillTx/>
                <a:ea typeface="微软雅黑" panose="020B0503020204020204" charset="-122"/>
                <a:cs typeface="+mn-cs"/>
              </a:endParaRPr>
            </a:p>
          </p:txBody>
        </p:sp>
        <p:sp>
          <p:nvSpPr>
            <p:cNvPr id="17" name="内容占位符 2"/>
            <p:cNvSpPr txBox="1"/>
            <p:nvPr/>
          </p:nvSpPr>
          <p:spPr>
            <a:xfrm>
              <a:off x="2598329" y="2112432"/>
              <a:ext cx="2105251" cy="378369"/>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Priming phase</a:t>
              </a:r>
              <a:endPar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1 cycle</a:t>
              </a:r>
              <a:endParaRPr kumimoji="0" lang="zh-CN" altLang="en-US" sz="10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20" name="内容占位符 2"/>
            <p:cNvSpPr txBox="1"/>
            <p:nvPr/>
          </p:nvSpPr>
          <p:spPr>
            <a:xfrm>
              <a:off x="4226120" y="2068514"/>
              <a:ext cx="2399198" cy="495640"/>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Anti-PD-1 NACIT</a:t>
              </a:r>
              <a:endPar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2 cycles</a:t>
              </a:r>
              <a:endPar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23" name="内容占位符 2"/>
            <p:cNvSpPr txBox="1"/>
            <p:nvPr/>
          </p:nvSpPr>
          <p:spPr>
            <a:xfrm>
              <a:off x="2928145" y="4315184"/>
              <a:ext cx="4113083" cy="753761"/>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marR="0" lvl="0" indent="-17970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Cisplatin</a:t>
              </a:r>
              <a:r>
                <a:rPr kumimoji="0" lang="zh-CN" altLang="en-US"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75-80 mg/m</a:t>
              </a:r>
              <a:r>
                <a:rPr kumimoji="0" lang="en-US" altLang="zh-CN" sz="1000" b="0" i="0" u="none" strike="noStrike" kern="1200" cap="none" spc="0" normalizeH="0" baseline="30000" noProof="0" dirty="0">
                  <a:ln>
                    <a:noFill/>
                  </a:ln>
                  <a:solidFill>
                    <a:prstClr val="black"/>
                  </a:solidFill>
                  <a:effectLst/>
                  <a:uLnTx/>
                  <a:uFillTx/>
                  <a:latin typeface="+mn-lt"/>
                  <a:ea typeface="微软雅黑" panose="020B0503020204020204" charset="-122"/>
                  <a:cs typeface="+mn-cs"/>
                </a:rPr>
                <a:t>2</a:t>
              </a:r>
              <a:r>
                <a:rPr kumimoji="0" lang="zh-CN" altLang="en-US"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q3w</a:t>
              </a: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179705" marR="0" lvl="0" indent="-17970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Nab-paclitaxel</a:t>
              </a:r>
              <a:r>
                <a:rPr kumimoji="0" lang="zh-CN" altLang="en-US"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260 mg/m</a:t>
              </a:r>
              <a:r>
                <a:rPr kumimoji="0" lang="en-US" altLang="zh-CN" sz="1000" b="0" i="0" u="none" strike="noStrike" kern="1200" cap="none" spc="0" normalizeH="0" baseline="30000" noProof="0" dirty="0">
                  <a:ln>
                    <a:noFill/>
                  </a:ln>
                  <a:solidFill>
                    <a:prstClr val="black"/>
                  </a:solidFill>
                  <a:effectLst/>
                  <a:uLnTx/>
                  <a:uFillTx/>
                  <a:latin typeface="+mn-lt"/>
                  <a:ea typeface="微软雅黑" panose="020B0503020204020204" charset="-122"/>
                  <a:cs typeface="+mn-cs"/>
                </a:rPr>
                <a:t>2</a:t>
              </a:r>
              <a:r>
                <a:rPr kumimoji="0" lang="zh-CN" altLang="en-US"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q3w</a:t>
              </a: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179705" marR="0" lvl="0" indent="-17970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Camrelizumab</a:t>
              </a:r>
              <a:r>
                <a:rPr kumimoji="0" lang="zh-CN" altLang="en-US"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200 mg</a:t>
              </a:r>
              <a:r>
                <a:rPr kumimoji="0" lang="zh-CN" altLang="en-US"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q3w</a:t>
              </a: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179705" marR="0" lvl="0" indent="-17970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24" name="内容占位符 2"/>
            <p:cNvSpPr txBox="1"/>
            <p:nvPr/>
          </p:nvSpPr>
          <p:spPr>
            <a:xfrm>
              <a:off x="6163110" y="2534691"/>
              <a:ext cx="1430085" cy="958759"/>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9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Evaluation </a:t>
              </a:r>
              <a:endParaRPr kumimoji="0" lang="en-US" altLang="zh-CN" sz="9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9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of tumor response</a:t>
              </a:r>
              <a:endParaRPr kumimoji="0" lang="en-US" altLang="zh-CN" sz="9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25" name="内容占位符 2"/>
            <p:cNvSpPr txBox="1"/>
            <p:nvPr/>
          </p:nvSpPr>
          <p:spPr>
            <a:xfrm>
              <a:off x="6969954" y="2449837"/>
              <a:ext cx="1580585" cy="328331"/>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CR/PR</a:t>
              </a:r>
              <a:endPar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26" name="内容占位符 2"/>
            <p:cNvSpPr txBox="1"/>
            <p:nvPr/>
          </p:nvSpPr>
          <p:spPr>
            <a:xfrm>
              <a:off x="7275771" y="4788200"/>
              <a:ext cx="1580585" cy="328331"/>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defRPr/>
              </a:pPr>
              <a:r>
                <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SD/PD</a:t>
              </a:r>
              <a:endParaRPr kumimoji="0" lang="en-US" altLang="zh-CN" sz="10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30" name="矩形: 圆角 29"/>
            <p:cNvSpPr/>
            <p:nvPr/>
          </p:nvSpPr>
          <p:spPr>
            <a:xfrm>
              <a:off x="8282465" y="1971596"/>
              <a:ext cx="1956486" cy="1751000"/>
            </a:xfrm>
            <a:prstGeom prst="roundRect">
              <a:avLst/>
            </a:prstGeom>
            <a:noFill/>
            <a:ln w="19050">
              <a:solidFill>
                <a:srgbClr val="008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rPr>
                <a:t>Open laparotomy radical hysterectomy plus  pelvic lymphadenectomy</a:t>
              </a:r>
              <a:endPar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31" name="矩形: 圆角 30"/>
            <p:cNvSpPr/>
            <p:nvPr/>
          </p:nvSpPr>
          <p:spPr>
            <a:xfrm>
              <a:off x="10616031" y="1958986"/>
              <a:ext cx="1571828" cy="1751000"/>
            </a:xfrm>
            <a:prstGeom prst="roundRect">
              <a:avLst/>
            </a:prstGeom>
            <a:noFill/>
            <a:ln w="19050">
              <a:solidFill>
                <a:srgbClr val="008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rPr>
                <a:t>Post-operative therapy as recommended by NCCN</a:t>
              </a:r>
              <a:endPar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32" name="矩形: 圆角 31"/>
            <p:cNvSpPr/>
            <p:nvPr/>
          </p:nvSpPr>
          <p:spPr>
            <a:xfrm>
              <a:off x="8517026" y="4481390"/>
              <a:ext cx="3607304" cy="613619"/>
            </a:xfrm>
            <a:prstGeom prst="roundRect">
              <a:avLst/>
            </a:prstGeom>
            <a:noFill/>
            <a:ln w="19050">
              <a:solidFill>
                <a:srgbClr val="008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rPr>
                <a:t>Concurrent chemoradiotherapy</a:t>
              </a:r>
              <a:endPar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cxnSp>
          <p:nvCxnSpPr>
            <p:cNvPr id="33" name="连接符: 肘形 32"/>
            <p:cNvCxnSpPr/>
            <p:nvPr/>
          </p:nvCxnSpPr>
          <p:spPr>
            <a:xfrm flipV="1">
              <a:off x="5976579" y="2847097"/>
              <a:ext cx="2265104" cy="729876"/>
            </a:xfrm>
            <a:prstGeom prst="bentConnector3">
              <a:avLst>
                <a:gd name="adj1" fmla="val 69106"/>
              </a:avLst>
            </a:prstGeom>
            <a:ln w="127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连接符: 肘形 33"/>
            <p:cNvCxnSpPr/>
            <p:nvPr/>
          </p:nvCxnSpPr>
          <p:spPr>
            <a:xfrm>
              <a:off x="6244904" y="3576971"/>
              <a:ext cx="2264711" cy="1211227"/>
            </a:xfrm>
            <a:prstGeom prst="bentConnector3">
              <a:avLst>
                <a:gd name="adj1" fmla="val 57112"/>
              </a:avLst>
            </a:prstGeom>
            <a:ln w="1270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箭头: 右 34"/>
            <p:cNvSpPr/>
            <p:nvPr/>
          </p:nvSpPr>
          <p:spPr>
            <a:xfrm>
              <a:off x="10266242" y="2638374"/>
              <a:ext cx="425266" cy="475180"/>
            </a:xfrm>
            <a:prstGeom prst="rightArrow">
              <a:avLst/>
            </a:prstGeom>
            <a:solidFill>
              <a:srgbClr val="00877C"/>
            </a:solidFill>
            <a:ln>
              <a:solidFill>
                <a:srgbClr val="008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100" b="0" i="0" u="none" strike="noStrike" kern="1200" cap="none" spc="0" normalizeH="0" baseline="0" noProof="0" dirty="0">
                <a:ln>
                  <a:noFill/>
                </a:ln>
                <a:solidFill>
                  <a:prstClr val="white"/>
                </a:solidFill>
                <a:effectLst/>
                <a:uLnTx/>
                <a:uFillTx/>
                <a:ea typeface="微软雅黑" panose="020B0503020204020204" charset="-122"/>
                <a:cs typeface="+mn-cs"/>
              </a:endParaRPr>
            </a:p>
          </p:txBody>
        </p:sp>
        <p:sp>
          <p:nvSpPr>
            <p:cNvPr id="36" name="内容占位符 2"/>
            <p:cNvSpPr txBox="1"/>
            <p:nvPr/>
          </p:nvSpPr>
          <p:spPr>
            <a:xfrm>
              <a:off x="12582452" y="2694828"/>
              <a:ext cx="2100624" cy="1846869"/>
            </a:xfrm>
            <a:prstGeom prst="rect">
              <a:avLst/>
            </a:prstGeom>
          </p:spPr>
          <p:txBody>
            <a:bodyPr vert="horz" lIns="91440" tIns="45720" rIns="91440" bIns="45720" rtlCol="0">
              <a:noAutofit/>
            </a:bodyPr>
            <a:lstStyle>
              <a:lvl1pPr marL="179705" indent="-179705" algn="l" defTabSz="914400" rtl="0" eaLnBrk="1" latinLnBrk="0" hangingPunct="1">
                <a:lnSpc>
                  <a:spcPct val="150000"/>
                </a:lnSpc>
                <a:spcBef>
                  <a:spcPts val="0"/>
                </a:spcBef>
                <a:buFont typeface="Arial" panose="020B0604020202020204" pitchFamily="34" charset="0"/>
                <a:buChar char="•"/>
                <a:defRPr sz="18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50000"/>
                </a:lnSpc>
                <a:spcBef>
                  <a:spcPts val="0"/>
                </a:spcBef>
                <a:buFont typeface="Courier New" panose="02070309020205020404" pitchFamily="49" charset="0"/>
                <a:buChar char="o"/>
                <a:defRPr sz="16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50000"/>
                </a:lnSpc>
                <a:spcBef>
                  <a:spcPts val="0"/>
                </a:spcBef>
                <a:buFont typeface="Wingdings" panose="05000000000000000000" pitchFamily="2" charset="2"/>
                <a:buChar char="§"/>
                <a:defRPr sz="14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50000"/>
                </a:lnSpc>
                <a:spcBef>
                  <a:spcPts val="0"/>
                </a:spcBef>
                <a:buSzPct val="70000"/>
                <a:buFont typeface="MS Gothic" panose="020B0609070205080204" pitchFamily="49" charset="-128"/>
                <a:buChar char="☑"/>
                <a:tabLst>
                  <a:tab pos="1341120" algn="l"/>
                </a:tabLst>
                <a:defRPr sz="12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50000"/>
                </a:lnSpc>
                <a:spcBef>
                  <a:spcPts val="0"/>
                </a:spcBef>
                <a:buFont typeface="Wingdings" panose="05000000000000000000" pitchFamily="2" charset="2"/>
                <a:buChar char="ü"/>
                <a:defRPr sz="12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None/>
                <a:defRPr/>
              </a:pP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Primary endpoint</a:t>
              </a: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a:lnSpc>
                  <a:spcPct val="120000"/>
                </a:lnSpc>
                <a:defRPr/>
              </a:pP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ORR</a:t>
              </a: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marL="0" marR="0" lvl="0" indent="0" algn="l" defTabSz="914400" rtl="0" eaLnBrk="1" fontAlgn="auto" latinLnBrk="0" hangingPunct="1">
                <a:lnSpc>
                  <a:spcPct val="120000"/>
                </a:lnSpc>
                <a:spcBef>
                  <a:spcPts val="0"/>
                </a:spcBef>
                <a:spcAft>
                  <a:spcPts val="0"/>
                </a:spcAft>
                <a:buClrTx/>
                <a:buSzTx/>
                <a:buNone/>
                <a:defRPr/>
              </a:pP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 </a:t>
              </a:r>
              <a:r>
                <a:rPr lang="en-US" altLang="zh-CN" sz="1000" dirty="0">
                  <a:solidFill>
                    <a:prstClr val="black"/>
                  </a:solidFill>
                  <a:latin typeface="+mn-lt"/>
                </a:rPr>
                <a:t>S</a:t>
              </a:r>
              <a:r>
                <a:rPr kumimoji="0" lang="en-US" altLang="zh-CN" sz="1000" b="0" i="0" u="none" strike="noStrike" kern="1200" cap="none" spc="0" normalizeH="0" baseline="0" noProof="0" dirty="0" err="1">
                  <a:ln>
                    <a:noFill/>
                  </a:ln>
                  <a:solidFill>
                    <a:prstClr val="black"/>
                  </a:solidFill>
                  <a:effectLst/>
                  <a:uLnTx/>
                  <a:uFillTx/>
                  <a:latin typeface="+mn-lt"/>
                  <a:ea typeface="微软雅黑" panose="020B0503020204020204" charset="-122"/>
                  <a:cs typeface="+mn-cs"/>
                </a:rPr>
                <a:t>econdary</a:t>
              </a:r>
              <a:r>
                <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rPr>
                <a:t> endpoints </a:t>
              </a:r>
              <a:endParaRPr kumimoji="0" lang="en-US" altLang="zh-CN" sz="100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a:p>
              <a:pPr>
                <a:lnSpc>
                  <a:spcPct val="120000"/>
                </a:lnSpc>
                <a:defRPr/>
              </a:pPr>
              <a:r>
                <a:rPr kumimoji="0" lang="en-US" altLang="zh-CN" sz="1050" b="0" i="0" u="none" strike="noStrike" kern="1200" cap="none" spc="0" normalizeH="0" baseline="0" noProof="0" dirty="0" err="1">
                  <a:ln>
                    <a:noFill/>
                  </a:ln>
                  <a:solidFill>
                    <a:prstClr val="black"/>
                  </a:solidFill>
                  <a:effectLst/>
                  <a:uLnTx/>
                  <a:uFillTx/>
                  <a:latin typeface="+mn-lt"/>
                  <a:ea typeface="微软雅黑" panose="020B0503020204020204" charset="-122"/>
                  <a:cs typeface="+mn-cs"/>
                </a:rPr>
                <a:t>pCR,TRAEs</a:t>
              </a:r>
              <a:endParaRPr kumimoji="0" lang="en-US" altLang="zh-CN" sz="1050" b="0"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16" name="矩形 15"/>
            <p:cNvSpPr/>
            <p:nvPr/>
          </p:nvSpPr>
          <p:spPr>
            <a:xfrm>
              <a:off x="4429724" y="3426584"/>
              <a:ext cx="1886529" cy="674349"/>
            </a:xfrm>
            <a:prstGeom prst="rect">
              <a:avLst/>
            </a:prstGeom>
            <a:solidFill>
              <a:schemeClr val="bg1">
                <a:lumMod val="85000"/>
              </a:schemeClr>
            </a:solidFill>
            <a:ln>
              <a:solidFill>
                <a:srgbClr val="D4E5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rPr>
                <a:t>+Cisplatin</a:t>
              </a:r>
              <a:endPar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rPr>
                <a:t>+nab-paclitaxel</a:t>
              </a:r>
              <a:endParaRPr kumimoji="0" lang="zh-CN" altLang="en-US" sz="10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22" name="矩形 21"/>
            <p:cNvSpPr/>
            <p:nvPr/>
          </p:nvSpPr>
          <p:spPr>
            <a:xfrm>
              <a:off x="4429724" y="2804845"/>
              <a:ext cx="1886531" cy="608135"/>
            </a:xfrm>
            <a:prstGeom prst="rect">
              <a:avLst/>
            </a:prstGeom>
            <a:solidFill>
              <a:srgbClr val="00877C"/>
            </a:solidFill>
            <a:ln>
              <a:solidFill>
                <a:srgbClr val="1D8E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00" b="1" i="0" u="none" strike="noStrike" kern="1200" cap="none" spc="0" normalizeH="0" baseline="0" noProof="0" dirty="0">
                  <a:ln>
                    <a:noFill/>
                  </a:ln>
                  <a:solidFill>
                    <a:prstClr val="white"/>
                  </a:solidFill>
                  <a:effectLst/>
                  <a:uLnTx/>
                  <a:uFillTx/>
                  <a:ea typeface="微软雅黑" panose="020B0503020204020204" charset="-122"/>
                  <a:cs typeface="+mn-cs"/>
                </a:rPr>
                <a:t>Camrelizumab</a:t>
              </a:r>
              <a:endParaRPr kumimoji="0" lang="zh-CN" altLang="en-US" sz="1000" b="1" i="0" u="none" strike="noStrike" kern="1200" cap="none" spc="0" normalizeH="0" baseline="0" noProof="0" dirty="0">
                <a:ln>
                  <a:noFill/>
                </a:ln>
                <a:solidFill>
                  <a:prstClr val="white"/>
                </a:solidFill>
                <a:effectLst/>
                <a:uLnTx/>
                <a:uFillTx/>
                <a:ea typeface="微软雅黑" panose="020B0503020204020204" charset="-122"/>
                <a:cs typeface="+mn-cs"/>
              </a:endParaRPr>
            </a:p>
          </p:txBody>
        </p:sp>
      </p:grpSp>
      <p:sp>
        <p:nvSpPr>
          <p:cNvPr id="38" name="文本框 37"/>
          <p:cNvSpPr txBox="1"/>
          <p:nvPr/>
        </p:nvSpPr>
        <p:spPr>
          <a:xfrm>
            <a:off x="3974048" y="4620299"/>
            <a:ext cx="10833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chemeClr val="bg1"/>
                </a:solidFill>
                <a:effectLst/>
                <a:uLnTx/>
                <a:uFillTx/>
                <a:ea typeface="微软雅黑" panose="020B0503020204020204" charset="-122"/>
                <a:cs typeface="+mn-cs"/>
              </a:rPr>
              <a:t>N=82</a:t>
            </a:r>
            <a:endParaRPr kumimoji="0" lang="zh-CN" altLang="en-US" sz="1200" b="1" i="0" u="none" strike="noStrike" kern="1200" cap="none" spc="0" normalizeH="0" baseline="0" noProof="0" dirty="0">
              <a:ln>
                <a:noFill/>
              </a:ln>
              <a:solidFill>
                <a:schemeClr val="bg1"/>
              </a:solidFill>
              <a:effectLst/>
              <a:uLnTx/>
              <a:uFillTx/>
              <a:ea typeface="微软雅黑" panose="020B0503020204020204" charset="-122"/>
              <a:cs typeface="+mn-cs"/>
            </a:endParaRPr>
          </a:p>
        </p:txBody>
      </p:sp>
      <p:pic>
        <p:nvPicPr>
          <p:cNvPr id="8" name="图片 7"/>
          <p:cNvPicPr>
            <a:picLocks noChangeAspect="1"/>
          </p:cNvPicPr>
          <p:nvPr/>
        </p:nvPicPr>
        <p:blipFill>
          <a:blip r:embed="rId2"/>
          <a:stretch>
            <a:fillRect/>
          </a:stretch>
        </p:blipFill>
        <p:spPr>
          <a:xfrm>
            <a:off x="12647430" y="-101040"/>
            <a:ext cx="4807913" cy="3530040"/>
          </a:xfrm>
          <a:prstGeom prst="rect">
            <a:avLst/>
          </a:prstGeom>
        </p:spPr>
      </p:pic>
      <p:pic>
        <p:nvPicPr>
          <p:cNvPr id="7" name="图片 6"/>
          <p:cNvPicPr>
            <a:picLocks noChangeAspect="1"/>
          </p:cNvPicPr>
          <p:nvPr/>
        </p:nvPicPr>
        <p:blipFill>
          <a:blip r:embed="rId3"/>
          <a:stretch>
            <a:fillRect/>
          </a:stretch>
        </p:blipFill>
        <p:spPr>
          <a:xfrm>
            <a:off x="13134603" y="3171986"/>
            <a:ext cx="6552702" cy="3049178"/>
          </a:xfrm>
          <a:prstGeom prst="rect">
            <a:avLst/>
          </a:prstGeom>
        </p:spPr>
      </p:pic>
      <p:sp>
        <p:nvSpPr>
          <p:cNvPr id="13" name="文本框 12"/>
          <p:cNvSpPr txBox="1"/>
          <p:nvPr/>
        </p:nvSpPr>
        <p:spPr>
          <a:xfrm>
            <a:off x="243732" y="1150203"/>
            <a:ext cx="11097058" cy="585610"/>
          </a:xfrm>
          <a:prstGeom prst="rect">
            <a:avLst/>
          </a:prstGeom>
          <a:noFill/>
        </p:spPr>
        <p:txBody>
          <a:bodyPr wrap="square" rtlCol="0">
            <a:spAutoFit/>
          </a:bodyPr>
          <a:lstStyle/>
          <a:p>
            <a:pPr marL="285750" marR="0" lvl="0" indent="-285750" algn="l" defTabSz="914400" rtl="0" eaLnBrk="1" fontAlgn="auto" latinLnBrk="0" hangingPunct="1">
              <a:lnSpc>
                <a:spcPct val="120000"/>
              </a:lnSpc>
              <a:spcBef>
                <a:spcPts val="0"/>
              </a:spcBef>
              <a:spcAft>
                <a:spcPts val="0"/>
              </a:spcAft>
              <a:buClrTx/>
              <a:buSzTx/>
              <a:buFont typeface="Wingdings" panose="05000000000000000000" pitchFamily="2" charset="2"/>
              <a:buChar char="Ø"/>
              <a:defRPr/>
            </a:pPr>
            <a:r>
              <a:rPr kumimoji="0" lang="en-US" altLang="zh-CN" sz="1400" b="0" i="0" u="none" strike="noStrike" kern="1200" cap="none" spc="0" normalizeH="0" baseline="0" noProof="0" dirty="0">
                <a:ln>
                  <a:noFill/>
                </a:ln>
                <a:solidFill>
                  <a:prstClr val="black"/>
                </a:solidFill>
                <a:effectLst/>
                <a:uLnTx/>
                <a:uFillTx/>
                <a:ea typeface="等线" panose="02010600030101010101" charset="-122"/>
                <a:cs typeface="+mn-cs"/>
              </a:rPr>
              <a:t>NACI(NCT04516616) is a single-arm, multicenter, phase </a:t>
            </a:r>
            <a:r>
              <a:rPr kumimoji="0" lang="en-US" altLang="zh-CN" sz="1400" b="0" i="0" u="none" strike="noStrike" kern="1200" cap="none" spc="0" normalizeH="0" baseline="0" noProof="0" dirty="0" err="1">
                <a:ln>
                  <a:noFill/>
                </a:ln>
                <a:solidFill>
                  <a:prstClr val="black"/>
                </a:solidFill>
                <a:effectLst/>
                <a:uLnTx/>
                <a:uFillTx/>
                <a:ea typeface="等线" panose="02010600030101010101" charset="-122"/>
                <a:cs typeface="+mn-cs"/>
              </a:rPr>
              <a:t>ll</a:t>
            </a:r>
            <a:r>
              <a:rPr kumimoji="0" lang="en-US" altLang="zh-CN" sz="1400" b="0" i="0" u="none" strike="noStrike" kern="1200" cap="none" spc="0" normalizeH="0" baseline="0" noProof="0" dirty="0">
                <a:ln>
                  <a:noFill/>
                </a:ln>
                <a:solidFill>
                  <a:prstClr val="black"/>
                </a:solidFill>
                <a:effectLst/>
                <a:uLnTx/>
                <a:uFillTx/>
                <a:ea typeface="等线" panose="02010600030101010101" charset="-122"/>
                <a:cs typeface="+mn-cs"/>
              </a:rPr>
              <a:t> trial. This study aimed to assess the efficacy and safety of chemotherapy + </a:t>
            </a:r>
            <a:r>
              <a:rPr kumimoji="0" lang="en-US" altLang="zh-CN" sz="1400" b="0" i="0" u="none" strike="noStrike" kern="1200" cap="none" spc="0" normalizeH="0" baseline="0" noProof="0" dirty="0" err="1">
                <a:ln>
                  <a:noFill/>
                </a:ln>
                <a:solidFill>
                  <a:prstClr val="black"/>
                </a:solidFill>
                <a:effectLst/>
                <a:uLnTx/>
                <a:uFillTx/>
                <a:ea typeface="等线" panose="02010600030101010101" charset="-122"/>
                <a:cs typeface="+mn-cs"/>
              </a:rPr>
              <a:t>camrelizumab</a:t>
            </a:r>
            <a:r>
              <a:rPr kumimoji="0" lang="en-US" altLang="zh-CN" sz="1400" b="0" i="0" u="none" strike="noStrike" kern="1200" cap="none" spc="0" normalizeH="0" baseline="0" noProof="0" dirty="0">
                <a:ln>
                  <a:noFill/>
                </a:ln>
                <a:solidFill>
                  <a:prstClr val="black"/>
                </a:solidFill>
                <a:effectLst/>
                <a:uLnTx/>
                <a:uFillTx/>
                <a:ea typeface="等线" panose="02010600030101010101" charset="-122"/>
                <a:cs typeface="+mn-cs"/>
              </a:rPr>
              <a:t> as NACIT for LACC.</a:t>
            </a:r>
            <a:endParaRPr kumimoji="0" lang="zh-CN" altLang="en-US" sz="1400" b="0" i="0" u="none" strike="noStrike" kern="1200" cap="none" spc="0" normalizeH="0" baseline="0" noProof="0" dirty="0">
              <a:ln>
                <a:noFill/>
              </a:ln>
              <a:solidFill>
                <a:prstClr val="black"/>
              </a:solidFill>
              <a:effectLst/>
              <a:uLnTx/>
              <a:uFillTx/>
              <a:ea typeface="等线" panose="02010600030101010101" charset="-122"/>
              <a:cs typeface="+mn-cs"/>
            </a:endParaRPr>
          </a:p>
        </p:txBody>
      </p:sp>
      <p:pic>
        <p:nvPicPr>
          <p:cNvPr id="6" name="图片 5"/>
          <p:cNvPicPr>
            <a:picLocks noChangeAspect="1"/>
          </p:cNvPicPr>
          <p:nvPr/>
        </p:nvPicPr>
        <p:blipFill>
          <a:blip r:embed="rId4"/>
          <a:stretch>
            <a:fillRect/>
          </a:stretch>
        </p:blipFill>
        <p:spPr>
          <a:xfrm>
            <a:off x="12695192" y="2119490"/>
            <a:ext cx="5518434" cy="1898748"/>
          </a:xfrm>
          <a:prstGeom prst="rect">
            <a:avLst/>
          </a:prstGeom>
        </p:spPr>
      </p:pic>
      <p:pic>
        <p:nvPicPr>
          <p:cNvPr id="9" name="图片 8"/>
          <p:cNvPicPr>
            <a:picLocks noChangeAspect="1"/>
          </p:cNvPicPr>
          <p:nvPr/>
        </p:nvPicPr>
        <p:blipFill rotWithShape="1">
          <a:blip r:embed="rId5"/>
          <a:srcRect b="55871"/>
          <a:stretch>
            <a:fillRect/>
          </a:stretch>
        </p:blipFill>
        <p:spPr>
          <a:xfrm>
            <a:off x="12695192" y="4315848"/>
            <a:ext cx="5671862" cy="1923889"/>
          </a:xfrm>
          <a:prstGeom prst="rect">
            <a:avLst/>
          </a:prstGeom>
        </p:spPr>
      </p:pic>
      <p:graphicFrame>
        <p:nvGraphicFramePr>
          <p:cNvPr id="10" name="表格 12"/>
          <p:cNvGraphicFramePr>
            <a:graphicFrameLocks noGrp="1"/>
          </p:cNvGraphicFramePr>
          <p:nvPr/>
        </p:nvGraphicFramePr>
        <p:xfrm>
          <a:off x="540994" y="4164346"/>
          <a:ext cx="4727245" cy="2046394"/>
        </p:xfrm>
        <a:graphic>
          <a:graphicData uri="http://schemas.openxmlformats.org/drawingml/2006/table">
            <a:tbl>
              <a:tblPr firstRow="1" bandRow="1">
                <a:tableStyleId>{5C22544A-7EE6-4342-B048-85BDC9FD1C3A}</a:tableStyleId>
              </a:tblPr>
              <a:tblGrid>
                <a:gridCol w="1204822"/>
                <a:gridCol w="962667"/>
                <a:gridCol w="853252"/>
                <a:gridCol w="807068"/>
                <a:gridCol w="899436"/>
              </a:tblGrid>
              <a:tr h="223442">
                <a:tc rowSpan="2">
                  <a:txBody>
                    <a:bodyPr/>
                    <a:lstStyle/>
                    <a:p>
                      <a:pPr algn="ctr"/>
                      <a:r>
                        <a:rPr lang="en-US" altLang="zh-CN" sz="800" dirty="0"/>
                        <a:t>Tumor Response</a:t>
                      </a:r>
                      <a:endParaRPr lang="zh-CN" altLang="en-US" sz="800" dirty="0"/>
                    </a:p>
                  </a:txBody>
                  <a:tcPr anchor="ctr">
                    <a:lnL w="12700" cmpd="sng">
                      <a:noFill/>
                    </a:lnL>
                    <a:lnR w="6350" cap="flat" cmpd="sng" algn="ctr">
                      <a:noFill/>
                      <a:prstDash val="solid"/>
                      <a:round/>
                      <a:headEnd type="none" w="med" len="med"/>
                      <a:tailEnd type="none" w="med" len="med"/>
                    </a:lnR>
                    <a:lnT w="19050" cap="flat" cmpd="sng" algn="ctr">
                      <a:solidFill>
                        <a:srgbClr val="00877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gridSpan="2">
                  <a:txBody>
                    <a:bodyPr/>
                    <a:lstStyle/>
                    <a:p>
                      <a:pPr algn="ctr"/>
                      <a:r>
                        <a:rPr lang="en-US" altLang="zh-CN" sz="800" dirty="0"/>
                        <a:t>Full analysis set (N=85)</a:t>
                      </a:r>
                      <a:endParaRPr lang="zh-CN" altLang="en-US" sz="800" dirty="0"/>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rgbClr val="00877C"/>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hMerge="1">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B8E88"/>
                    </a:solidFill>
                  </a:tcPr>
                </a:tc>
                <a:tc gridSpan="2">
                  <a:txBody>
                    <a:bodyPr/>
                    <a:lstStyle/>
                    <a:p>
                      <a:pPr algn="ctr"/>
                      <a:r>
                        <a:rPr lang="en-US" altLang="zh-CN" sz="800" dirty="0"/>
                        <a:t>Efficacy analysis set (N=83)</a:t>
                      </a:r>
                      <a:endParaRPr lang="zh-CN" altLang="en-US" sz="800" dirty="0"/>
                    </a:p>
                  </a:txBody>
                  <a:tcPr anchor="ctr">
                    <a:lnL w="6350" cap="flat" cmpd="sng" algn="ctr">
                      <a:noFill/>
                      <a:prstDash val="solid"/>
                      <a:round/>
                      <a:headEnd type="none" w="med" len="med"/>
                      <a:tailEnd type="none" w="med" len="med"/>
                    </a:lnL>
                    <a:lnR w="12700" cmpd="sng">
                      <a:noFill/>
                    </a:lnR>
                    <a:lnT w="19050" cap="flat" cmpd="sng" algn="ctr">
                      <a:solidFill>
                        <a:srgbClr val="00877C"/>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hMerge="1">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B8E88"/>
                    </a:solidFill>
                  </a:tcPr>
                </a:tc>
              </a:tr>
              <a:tr h="168788">
                <a:tc vMerge="1">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solidFill>
                            <a:schemeClr val="bg1"/>
                          </a:solidFill>
                        </a:rPr>
                        <a:t>No.(%)</a:t>
                      </a:r>
                      <a:endParaRPr lang="zh-CN" altLang="en-US" sz="800" dirty="0">
                        <a:solidFill>
                          <a:schemeClr val="bg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a:ln>
                            <a:noFill/>
                          </a:ln>
                          <a:solidFill>
                            <a:schemeClr val="bg1"/>
                          </a:solidFill>
                          <a:effectLst/>
                          <a:uLnTx/>
                          <a:uFillTx/>
                          <a:latin typeface="Arial" panose="020B0604020202020204"/>
                          <a:ea typeface="微软雅黑" panose="020B0503020204020204" charset="-122"/>
                          <a:cs typeface="+mn-cs"/>
                        </a:rPr>
                        <a:t>95%CI</a:t>
                      </a:r>
                      <a:endParaRPr kumimoji="0" lang="zh-CN" altLang="en-US" sz="800" b="0" i="0" u="none" strike="noStrike" kern="1200" cap="none" spc="0" normalizeH="0" baseline="0" noProof="0" dirty="0">
                        <a:ln>
                          <a:noFill/>
                        </a:ln>
                        <a:solidFill>
                          <a:schemeClr val="bg1"/>
                        </a:solidFill>
                        <a:effectLst/>
                        <a:uLnTx/>
                        <a:uFillTx/>
                        <a:latin typeface="Arial" panose="020B0604020202020204"/>
                        <a:ea typeface="微软雅黑" panose="020B0503020204020204" charset="-122"/>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a:txBody>
                    <a:bodyPr/>
                    <a:lstStyle/>
                    <a:p>
                      <a:pPr algn="ctr"/>
                      <a:r>
                        <a:rPr lang="en-US" altLang="zh-CN" sz="800" dirty="0">
                          <a:solidFill>
                            <a:schemeClr val="bg1"/>
                          </a:solidFill>
                        </a:rPr>
                        <a:t>No.(%)</a:t>
                      </a:r>
                      <a:endParaRPr lang="zh-CN" altLang="en-US" sz="800" dirty="0">
                        <a:solidFill>
                          <a:schemeClr val="bg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chemeClr val="bg1"/>
                          </a:solidFill>
                          <a:effectLst/>
                          <a:uLnTx/>
                          <a:uFillTx/>
                          <a:latin typeface="Arial" panose="020B0604020202020204"/>
                          <a:ea typeface="微软雅黑" panose="020B0503020204020204" charset="-122"/>
                          <a:cs typeface="+mn-cs"/>
                        </a:rPr>
                        <a:t>95%CI</a:t>
                      </a:r>
                      <a:endParaRPr kumimoji="0" lang="zh-CN" altLang="en-US" sz="800" b="0" i="0" u="none" strike="noStrike" kern="1200" cap="none" spc="0" normalizeH="0" baseline="0" noProof="0" dirty="0">
                        <a:ln>
                          <a:noFill/>
                        </a:ln>
                        <a:solidFill>
                          <a:schemeClr val="bg1"/>
                        </a:solidFill>
                        <a:effectLst/>
                        <a:uLnTx/>
                        <a:uFillTx/>
                        <a:latin typeface="Arial" panose="020B0604020202020204"/>
                        <a:ea typeface="微软雅黑" panose="020B0503020204020204" charset="-122"/>
                        <a:cs typeface="+mn-cs"/>
                      </a:endParaRPr>
                    </a:p>
                  </a:txBody>
                  <a:tcPr anchor="ctr">
                    <a:lnL w="635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r>
              <a:tr h="265238">
                <a:tc>
                  <a:txBody>
                    <a:bodyPr/>
                    <a:lstStyle/>
                    <a:p>
                      <a:pPr algn="ctr"/>
                      <a:r>
                        <a:rPr kumimoji="0" lang="en-US" altLang="zh-CN" sz="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Objective response</a:t>
                      </a:r>
                      <a:endParaRPr lang="zh-CN" altLang="en-US" sz="8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83(97.65)</a:t>
                      </a:r>
                      <a:endParaRPr lang="zh-CN" altLang="en-US" sz="8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a:t>91.76-99.71</a:t>
                      </a:r>
                      <a:endParaRPr lang="zh-CN" altLang="en-US" sz="8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83(100)</a:t>
                      </a:r>
                      <a:endParaRPr lang="zh-CN" altLang="en-US" sz="8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a:t>95.65-100</a:t>
                      </a:r>
                      <a:endParaRPr lang="zh-CN" altLang="en-US" sz="8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r h="265238">
                <a:tc>
                  <a:txBody>
                    <a:bodyPr/>
                    <a:lstStyle/>
                    <a:p>
                      <a:pPr algn="ctr"/>
                      <a:r>
                        <a:rPr kumimoji="0" lang="en-US" altLang="zh-CN" sz="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Best overall  response</a:t>
                      </a:r>
                      <a:endParaRPr lang="zh-CN" altLang="en-US" sz="800" b="1"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800" b="0" i="0" u="none" strike="noStrike" kern="1200" cap="none" spc="0" normalizeH="0" baseline="0" noProof="0" dirty="0">
                        <a:ln>
                          <a:noFill/>
                        </a:ln>
                        <a:solidFill>
                          <a:prstClr val="black"/>
                        </a:solidFill>
                        <a:effectLst/>
                        <a:uLnTx/>
                        <a:uFillTx/>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265238">
                <a:tc>
                  <a:txBody>
                    <a:bodyPr/>
                    <a:lstStyle/>
                    <a:p>
                      <a:pPr algn="ctr"/>
                      <a:r>
                        <a:rPr kumimoji="0" lang="en-US" altLang="zh-CN" sz="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CR</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16(18.82)</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a:t>11.16-28.76</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16(19.28)</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a:t>11.44-29.41</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265238">
                <a:tc>
                  <a:txBody>
                    <a:bodyPr/>
                    <a:lstStyle/>
                    <a:p>
                      <a:pPr algn="ctr"/>
                      <a:r>
                        <a:rPr kumimoji="0" lang="en-US" altLang="zh-CN" sz="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PR</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67(78.82)</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68.61-86.94</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67(80.72)</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a:t>70.59-88.56</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168788">
                <a:tc>
                  <a:txBody>
                    <a:bodyPr/>
                    <a:lstStyle/>
                    <a:p>
                      <a:pPr algn="ctr"/>
                      <a:r>
                        <a:rPr kumimoji="0" lang="en-US" altLang="zh-CN" sz="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rPr>
                        <a:t>Not evaluable</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dirty="0"/>
                        <a:t>2(2.35)</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altLang="zh-CN" sz="800"/>
                        <a:t>0.29-8.24</a:t>
                      </a:r>
                      <a:endParaRPr lang="zh-CN" altLang="en-US" sz="8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NA</a:t>
                      </a:r>
                      <a:endParaRPr kumimoji="0" lang="zh-CN" altLang="en-US" sz="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rPr>
                        <a:t>NA</a:t>
                      </a:r>
                      <a:endParaRPr kumimoji="0" lang="zh-CN" altLang="en-US" sz="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r>
              <a:tr h="304694">
                <a:tc>
                  <a:txBody>
                    <a:bodyPr/>
                    <a:lstStyle/>
                    <a:p>
                      <a:pPr algn="ctr"/>
                      <a:r>
                        <a:rPr kumimoji="0" lang="en-US" altLang="zh-CN" sz="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rPr>
                        <a:t>Pathological complete response</a:t>
                      </a:r>
                      <a:endParaRPr lang="zh-CN" altLang="en-US" sz="800" dirty="0"/>
                    </a:p>
                  </a:txBody>
                  <a:tcPr anchor="ctr">
                    <a:lnL w="12700" cmpd="sng">
                      <a:noFill/>
                    </a:lnL>
                    <a:lnR w="12700" cmpd="sng">
                      <a:noFill/>
                    </a:lnR>
                    <a:lnT w="12700" cmpd="sng">
                      <a:noFill/>
                    </a:lnT>
                    <a:lnB w="1905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dirty="0"/>
                        <a:t>32(37.65)</a:t>
                      </a:r>
                      <a:endParaRPr lang="zh-CN" altLang="en-US" sz="800" dirty="0"/>
                    </a:p>
                  </a:txBody>
                  <a:tcPr anchor="ctr">
                    <a:lnL w="12700" cmpd="sng">
                      <a:noFill/>
                    </a:lnL>
                    <a:lnR w="12700" cmpd="sng">
                      <a:noFill/>
                    </a:lnR>
                    <a:lnT w="12700" cmpd="sng">
                      <a:noFill/>
                    </a:lnT>
                    <a:lnB w="1905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a:t>27.63-48.82</a:t>
                      </a:r>
                      <a:endParaRPr lang="zh-CN" altLang="en-US" sz="800" dirty="0"/>
                    </a:p>
                  </a:txBody>
                  <a:tcPr anchor="ctr">
                    <a:lnL w="12700" cmpd="sng">
                      <a:noFill/>
                    </a:lnL>
                    <a:lnR w="12700" cmpd="sng">
                      <a:noFill/>
                    </a:lnR>
                    <a:lnT w="12700" cmpd="sng">
                      <a:noFill/>
                    </a:lnT>
                    <a:lnB w="1905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dirty="0"/>
                        <a:t>32(38.55)</a:t>
                      </a:r>
                      <a:endParaRPr lang="zh-CN" altLang="en-US" sz="800" dirty="0"/>
                    </a:p>
                  </a:txBody>
                  <a:tcPr anchor="ctr">
                    <a:lnL w="12700" cmpd="sng">
                      <a:noFill/>
                    </a:lnL>
                    <a:lnR w="12700" cmpd="sng">
                      <a:noFill/>
                    </a:lnR>
                    <a:lnT w="12700" cmpd="sng">
                      <a:noFill/>
                    </a:lnT>
                    <a:lnB w="1905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dirty="0"/>
                        <a:t>28.07-49.88</a:t>
                      </a:r>
                      <a:endParaRPr lang="zh-CN" altLang="en-US" sz="800" dirty="0"/>
                    </a:p>
                  </a:txBody>
                  <a:tcPr anchor="ctr">
                    <a:lnL w="12700" cmpd="sng">
                      <a:noFill/>
                    </a:lnL>
                    <a:lnR w="12700" cmpd="sng">
                      <a:noFill/>
                    </a:lnR>
                    <a:lnT w="12700" cmpd="sng">
                      <a:noFill/>
                    </a:lnT>
                    <a:lnB w="1905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9" name="文本框 18"/>
          <p:cNvSpPr txBox="1"/>
          <p:nvPr/>
        </p:nvSpPr>
        <p:spPr>
          <a:xfrm>
            <a:off x="800001" y="3849451"/>
            <a:ext cx="4120118" cy="268407"/>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05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lmaging</a:t>
            </a:r>
            <a:r>
              <a:rPr kumimoji="0" lang="en-US" altLang="zh-CN" sz="105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-Based Response and Pathological response</a:t>
            </a:r>
            <a:endParaRPr kumimoji="0" lang="zh-CN" altLang="en-US" sz="105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grpSp>
        <p:nvGrpSpPr>
          <p:cNvPr id="37" name="组合 36"/>
          <p:cNvGrpSpPr/>
          <p:nvPr/>
        </p:nvGrpSpPr>
        <p:grpSpPr>
          <a:xfrm>
            <a:off x="5268239" y="3811659"/>
            <a:ext cx="6067617" cy="2620891"/>
            <a:chOff x="6075637" y="2411055"/>
            <a:chExt cx="6190838" cy="4518692"/>
          </a:xfrm>
        </p:grpSpPr>
        <p:sp>
          <p:nvSpPr>
            <p:cNvPr id="2" name="矩形: 圆角 1"/>
            <p:cNvSpPr/>
            <p:nvPr/>
          </p:nvSpPr>
          <p:spPr>
            <a:xfrm>
              <a:off x="6201132" y="2411055"/>
              <a:ext cx="5983704" cy="4518692"/>
            </a:xfrm>
            <a:prstGeom prst="roundRect">
              <a:avLst>
                <a:gd name="adj" fmla="val 2162"/>
              </a:avLst>
            </a:prstGeom>
            <a:solidFill>
              <a:schemeClr val="bg1"/>
            </a:solidFill>
            <a:ln>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文本框 20"/>
            <p:cNvSpPr txBox="1"/>
            <p:nvPr/>
          </p:nvSpPr>
          <p:spPr>
            <a:xfrm>
              <a:off x="6374978" y="6400301"/>
              <a:ext cx="5758192" cy="276807"/>
            </a:xfrm>
            <a:prstGeom prst="rect">
              <a:avLst/>
            </a:prstGeom>
            <a:noFill/>
          </p:spPr>
          <p:txBody>
            <a:bodyPr wrap="square" rtlCol="0">
              <a:spAutoFit/>
            </a:bodyPr>
            <a:lstStyle>
              <a:defPPr>
                <a:defRPr lang="zh-CN"/>
              </a:defPPr>
              <a:lvl1pPr algn="ctr">
                <a:lnSpc>
                  <a:spcPct val="120000"/>
                </a:lnSpc>
                <a:defRPr sz="1600" b="1"/>
              </a:lvl1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Surgical pathological factors for patient requiring PAT</a:t>
              </a:r>
              <a:endParaRPr kumimoji="0" lang="zh-CN" altLang="en-US"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sp>
          <p:nvSpPr>
            <p:cNvPr id="27" name="文本框 26"/>
            <p:cNvSpPr txBox="1"/>
            <p:nvPr/>
          </p:nvSpPr>
          <p:spPr>
            <a:xfrm>
              <a:off x="6327655" y="2571699"/>
              <a:ext cx="5713607" cy="479939"/>
            </a:xfrm>
            <a:prstGeom prst="rect">
              <a:avLst/>
            </a:prstGeom>
            <a:noFill/>
          </p:spPr>
          <p:txBody>
            <a:bodyPr wrap="square" rtlCol="0">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1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Among 81 patients who underwent surgery, 20 patients (24.69%) met the NCCN guideline criteria for PAT</a:t>
              </a:r>
              <a:endParaRPr kumimoji="0" lang="zh-CN" altLang="en-US" sz="11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pic>
          <p:nvPicPr>
            <p:cNvPr id="28" name="图片 27"/>
            <p:cNvPicPr>
              <a:picLocks noChangeAspect="1"/>
            </p:cNvPicPr>
            <p:nvPr/>
          </p:nvPicPr>
          <p:blipFill>
            <a:blip r:embed="rId6">
              <a:clrChange>
                <a:clrFrom>
                  <a:srgbClr val="FFFFFF"/>
                </a:clrFrom>
                <a:clrTo>
                  <a:srgbClr val="FFFFFF">
                    <a:alpha val="0"/>
                  </a:srgbClr>
                </a:clrTo>
              </a:clrChange>
            </a:blip>
            <a:stretch>
              <a:fillRect/>
            </a:stretch>
          </p:blipFill>
          <p:spPr>
            <a:xfrm>
              <a:off x="6075637" y="3163522"/>
              <a:ext cx="4523597" cy="3628381"/>
            </a:xfrm>
            <a:prstGeom prst="rect">
              <a:avLst/>
            </a:prstGeom>
          </p:spPr>
        </p:pic>
        <p:pic>
          <p:nvPicPr>
            <p:cNvPr id="29" name="图片 28"/>
            <p:cNvPicPr>
              <a:picLocks noChangeAspect="1"/>
            </p:cNvPicPr>
            <p:nvPr/>
          </p:nvPicPr>
          <p:blipFill>
            <a:blip r:embed="rId7">
              <a:clrChange>
                <a:clrFrom>
                  <a:srgbClr val="FFFFFF"/>
                </a:clrFrom>
                <a:clrTo>
                  <a:srgbClr val="FFFFFF">
                    <a:alpha val="0"/>
                  </a:srgbClr>
                </a:clrTo>
              </a:clrChange>
            </a:blip>
            <a:stretch>
              <a:fillRect/>
            </a:stretch>
          </p:blipFill>
          <p:spPr>
            <a:xfrm>
              <a:off x="10517595" y="3845850"/>
              <a:ext cx="1748880" cy="2120818"/>
            </a:xfrm>
            <a:prstGeom prst="rect">
              <a:avLst/>
            </a:prstGeom>
          </p:spPr>
        </p:pic>
      </p:grpSp>
      <p:sp>
        <p:nvSpPr>
          <p:cNvPr id="42" name="矩形: 圆角 41"/>
          <p:cNvSpPr/>
          <p:nvPr/>
        </p:nvSpPr>
        <p:spPr>
          <a:xfrm>
            <a:off x="9701798" y="2126101"/>
            <a:ext cx="1413328" cy="1076309"/>
          </a:xfrm>
          <a:prstGeom prst="roundRect">
            <a:avLst>
              <a:gd name="adj" fmla="val 7082"/>
            </a:avLst>
          </a:prstGeom>
          <a:noFill/>
          <a:ln w="19050">
            <a:solidFill>
              <a:srgbClr val="0087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defRPr/>
            </a:pPr>
            <a:endParaRPr kumimoji="0" lang="en-US" altLang="zh-CN" sz="10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44" name="矩形: 圆角 43"/>
          <p:cNvSpPr/>
          <p:nvPr/>
        </p:nvSpPr>
        <p:spPr>
          <a:xfrm>
            <a:off x="451881" y="3824389"/>
            <a:ext cx="4859341" cy="2608161"/>
          </a:xfrm>
          <a:prstGeom prst="roundRect">
            <a:avLst>
              <a:gd name="adj" fmla="val 2162"/>
            </a:avLst>
          </a:prstGeom>
          <a:noFill/>
          <a:ln>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255588" y="6432550"/>
            <a:ext cx="4316412" cy="319088"/>
          </a:xfrm>
        </p:spPr>
        <p:txBody>
          <a:bodyPr/>
          <a:lstStyle/>
          <a:p>
            <a:r>
              <a:rPr lang="en-US" altLang="zh-CN" dirty="0"/>
              <a:t>2022 ASCO  Abs 5538.</a:t>
            </a:r>
            <a:endParaRPr lang="zh-CN" altLang="en-US" dirty="0"/>
          </a:p>
        </p:txBody>
      </p:sp>
      <p:sp>
        <p:nvSpPr>
          <p:cNvPr id="5" name="内容占位符 4"/>
          <p:cNvSpPr>
            <a:spLocks noGrp="1"/>
          </p:cNvSpPr>
          <p:nvPr>
            <p:ph sz="quarter" idx="11"/>
          </p:nvPr>
        </p:nvSpPr>
        <p:spPr>
          <a:xfrm>
            <a:off x="255588" y="212725"/>
            <a:ext cx="11610347" cy="966788"/>
          </a:xfrm>
        </p:spPr>
        <p:txBody>
          <a:bodyPr>
            <a:normAutofit/>
          </a:bodyPr>
          <a:lstStyle/>
          <a:p>
            <a:r>
              <a:rPr lang="en-US" altLang="zh-CN" dirty="0"/>
              <a:t>Toripalimab + CCRT for patients with LACC resulted in ORR 100%, PFS rate 90.1%, OS rate 95.5% </a:t>
            </a:r>
            <a:endParaRPr lang="zh-CN" altLang="en-US" dirty="0"/>
          </a:p>
        </p:txBody>
      </p:sp>
      <p:grpSp>
        <p:nvGrpSpPr>
          <p:cNvPr id="32" name="组合 31"/>
          <p:cNvGrpSpPr/>
          <p:nvPr/>
        </p:nvGrpSpPr>
        <p:grpSpPr>
          <a:xfrm>
            <a:off x="417105" y="1278758"/>
            <a:ext cx="10987182" cy="2619668"/>
            <a:chOff x="467905" y="1774058"/>
            <a:chExt cx="10987182" cy="2619668"/>
          </a:xfrm>
        </p:grpSpPr>
        <p:grpSp>
          <p:nvGrpSpPr>
            <p:cNvPr id="8" name="组合 7"/>
            <p:cNvGrpSpPr/>
            <p:nvPr/>
          </p:nvGrpSpPr>
          <p:grpSpPr>
            <a:xfrm>
              <a:off x="467905" y="1774058"/>
              <a:ext cx="10987182" cy="2619668"/>
              <a:chOff x="6290406" y="2445072"/>
              <a:chExt cx="6568060" cy="2060215"/>
            </a:xfrm>
          </p:grpSpPr>
          <p:grpSp>
            <p:nvGrpSpPr>
              <p:cNvPr id="10" name="组合 9"/>
              <p:cNvGrpSpPr/>
              <p:nvPr/>
            </p:nvGrpSpPr>
            <p:grpSpPr>
              <a:xfrm>
                <a:off x="6290406" y="2445072"/>
                <a:ext cx="6568060" cy="2060215"/>
                <a:chOff x="533784" y="3407024"/>
                <a:chExt cx="11235739" cy="2060215"/>
              </a:xfrm>
            </p:grpSpPr>
            <p:sp>
              <p:nvSpPr>
                <p:cNvPr id="13" name="矩形: 圆角 12"/>
                <p:cNvSpPr/>
                <p:nvPr/>
              </p:nvSpPr>
              <p:spPr>
                <a:xfrm>
                  <a:off x="533784" y="3834753"/>
                  <a:ext cx="2843560" cy="1632486"/>
                </a:xfrm>
                <a:prstGeom prst="roundRect">
                  <a:avLst>
                    <a:gd name="adj" fmla="val 0"/>
                  </a:avLst>
                </a:prstGeom>
                <a:solidFill>
                  <a:sysClr val="window" lastClr="FFFFFF">
                    <a:lumMod val="95000"/>
                  </a:sysClr>
                </a:solidFill>
                <a:ln w="9525" cap="flat" cmpd="sng" algn="ctr">
                  <a:noFill/>
                  <a:prstDash val="solid"/>
                </a:ln>
                <a:effectLst/>
              </p:spPr>
              <p:txBody>
                <a:bodyPr tIns="360000" rtlCol="0" anchor="t"/>
                <a:lstStyle/>
                <a:p>
                  <a:pPr marL="0" marR="0" lvl="0" indent="0" algn="ctr" defTabSz="914400" eaLnBrk="1" fontAlgn="base" latinLnBrk="0" hangingPunct="1">
                    <a:lnSpc>
                      <a:spcPct val="100000"/>
                    </a:lnSpc>
                    <a:spcBef>
                      <a:spcPts val="300"/>
                    </a:spcBef>
                    <a:spcAft>
                      <a:spcPts val="1200"/>
                    </a:spcAft>
                    <a:buClr>
                      <a:srgbClr val="014040"/>
                    </a:buClr>
                    <a:buSzTx/>
                    <a:buFontTx/>
                    <a:buNone/>
                    <a:defRPr sz="1400">
                      <a:solidFill>
                        <a:srgbClr val="000000"/>
                      </a:solidFill>
                      <a:latin typeface="NRDTLT+ArialNarrow"/>
                      <a:cs typeface="NRDTLT+ArialNarrow"/>
                    </a:defRPr>
                  </a:pPr>
                  <a:r>
                    <a:rPr kumimoji="0" lang="en-US" altLang="zh-CN" sz="1400" b="1"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Eligible patients(N=22)</a:t>
                  </a:r>
                  <a:endParaRPr kumimoji="0" lang="zh-CN" altLang="en-US" sz="1400" b="1"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80975" marR="0" lvl="0" indent="-180975" defTabSz="914400" eaLnBrk="1" fontAlgn="base" latinLnBrk="0" hangingPunct="1">
                    <a:lnSpc>
                      <a:spcPct val="100000"/>
                    </a:lnSpc>
                    <a:spcBef>
                      <a:spcPts val="300"/>
                    </a:spcBef>
                    <a:spcAft>
                      <a:spcPts val="1200"/>
                    </a:spcAft>
                    <a:buClr>
                      <a:srgbClr val="014040"/>
                    </a:buClr>
                    <a:buSzTx/>
                    <a:buFont typeface="Wingdings" panose="05000000000000000000" pitchFamily="2" charset="2"/>
                    <a:buChar char="l"/>
                    <a:defRPr/>
                  </a:pPr>
                  <a:r>
                    <a:rPr kumimoji="0" lang="en-US" altLang="zh-CN" sz="14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LACC</a:t>
                  </a:r>
                  <a:endParaRPr kumimoji="0" lang="en-US" altLang="zh-CN" sz="14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pPr marL="180975" marR="0" lvl="0" indent="-180975" defTabSz="914400" eaLnBrk="1" fontAlgn="base" latinLnBrk="0" hangingPunct="1">
                    <a:lnSpc>
                      <a:spcPct val="100000"/>
                    </a:lnSpc>
                    <a:spcBef>
                      <a:spcPts val="300"/>
                    </a:spcBef>
                    <a:spcAft>
                      <a:spcPts val="1200"/>
                    </a:spcAft>
                    <a:buClr>
                      <a:srgbClr val="014040"/>
                    </a:buClr>
                    <a:buSzTx/>
                    <a:buFont typeface="Wingdings" panose="05000000000000000000" pitchFamily="2" charset="2"/>
                    <a:buChar char="l"/>
                    <a:defRPr/>
                  </a:pPr>
                  <a:r>
                    <a:rPr kumimoji="0" lang="en-US" altLang="zh-CN" sz="14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regardless of programmed death ligand-1 status</a:t>
                  </a:r>
                  <a:endParaRPr kumimoji="0" lang="en-US" altLang="zh-CN" sz="14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p:txBody>
            </p:sp>
            <p:grpSp>
              <p:nvGrpSpPr>
                <p:cNvPr id="14" name="组合 13"/>
                <p:cNvGrpSpPr/>
                <p:nvPr/>
              </p:nvGrpSpPr>
              <p:grpSpPr>
                <a:xfrm>
                  <a:off x="4051910" y="3834753"/>
                  <a:ext cx="7717613" cy="1524356"/>
                  <a:chOff x="4104716" y="3834753"/>
                  <a:chExt cx="9780853" cy="1524356"/>
                </a:xfrm>
              </p:grpSpPr>
              <p:sp>
                <p:nvSpPr>
                  <p:cNvPr id="16" name="矩形: 圆角 15"/>
                  <p:cNvSpPr/>
                  <p:nvPr/>
                </p:nvSpPr>
                <p:spPr>
                  <a:xfrm>
                    <a:off x="4104716" y="3849589"/>
                    <a:ext cx="6275416" cy="1509520"/>
                  </a:xfrm>
                  <a:prstGeom prst="roundRect">
                    <a:avLst>
                      <a:gd name="adj" fmla="val 1968"/>
                    </a:avLst>
                  </a:prstGeom>
                  <a:solidFill>
                    <a:srgbClr val="00877C"/>
                  </a:solidFill>
                  <a:ln w="9525" cap="flat" cmpd="sng" algn="ctr">
                    <a:noFill/>
                    <a:prstDash val="solid"/>
                  </a:ln>
                  <a:effectLst/>
                </p:spPr>
                <p:txBody>
                  <a:bodyPr rtlCol="0" anchor="ctr"/>
                  <a:lstStyle/>
                  <a:p>
                    <a:pPr marR="0" lvl="0" defTabSz="914400" eaLnBrk="1" fontAlgn="auto" latinLnBrk="0" hangingPunct="1">
                      <a:lnSpc>
                        <a:spcPct val="100000"/>
                      </a:lnSpc>
                      <a:spcBef>
                        <a:spcPts val="0"/>
                      </a:spcBef>
                      <a:spcAft>
                        <a:spcPts val="0"/>
                      </a:spcAft>
                      <a:buClrTx/>
                      <a:buSzTx/>
                      <a:defRPr sz="1400">
                        <a:solidFill>
                          <a:srgbClr val="000000"/>
                        </a:solidFill>
                        <a:latin typeface="NRDTLT+ArialNarrow"/>
                        <a:cs typeface="NRDTLT+ArialNarrow"/>
                      </a:defRPr>
                    </a:pPr>
                    <a:r>
                      <a:rPr lang="en-US" altLang="zh-CN" sz="1400" b="1" kern="0" dirty="0">
                        <a:solidFill>
                          <a:prstClr val="white"/>
                        </a:solidFill>
                        <a:latin typeface="Arial" panose="020B0604020202020204" pitchFamily="34" charset="0"/>
                        <a:ea typeface="微软雅黑" panose="020B0503020204020204" charset="-122"/>
                        <a:cs typeface="Arial" panose="020B0604020202020204" pitchFamily="34" charset="0"/>
                      </a:rPr>
                      <a:t>Concurrent chemoradiotherapy(CCRT) includes :</a:t>
                    </a:r>
                    <a:endParaRPr lang="en-US" altLang="zh-CN" sz="1400" b="1" kern="0" dirty="0">
                      <a:solidFill>
                        <a:prstClr val="white"/>
                      </a:solidFill>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defRPr sz="1400">
                        <a:solidFill>
                          <a:srgbClr val="000000"/>
                        </a:solidFill>
                        <a:latin typeface="NRDTLT+ArialNarrow"/>
                        <a:cs typeface="NRDTLT+ArialNarrow"/>
                      </a:defRPr>
                    </a:pPr>
                    <a:r>
                      <a:rPr lang="en-US" altLang="zh-CN" sz="1400" kern="0" dirty="0">
                        <a:solidFill>
                          <a:prstClr val="white"/>
                        </a:solidFill>
                        <a:latin typeface="Arial" panose="020B0604020202020204" pitchFamily="34" charset="0"/>
                        <a:ea typeface="微软雅黑" panose="020B0503020204020204" charset="-122"/>
                        <a:cs typeface="Arial" panose="020B0604020202020204" pitchFamily="34" charset="0"/>
                      </a:rPr>
                      <a:t>cisplatin (40mg/m</a:t>
                    </a:r>
                    <a:r>
                      <a:rPr lang="en-US" altLang="zh-CN" sz="1400" kern="0" baseline="30000" dirty="0">
                        <a:solidFill>
                          <a:prstClr val="white"/>
                        </a:solidFill>
                        <a:latin typeface="Arial" panose="020B0604020202020204" pitchFamily="34" charset="0"/>
                        <a:ea typeface="微软雅黑" panose="020B0503020204020204" charset="-122"/>
                        <a:cs typeface="Arial" panose="020B0604020202020204" pitchFamily="34" charset="0"/>
                      </a:rPr>
                      <a:t>2</a:t>
                    </a:r>
                    <a:r>
                      <a:rPr lang="en-US" altLang="zh-CN" sz="1400" kern="0" dirty="0">
                        <a:solidFill>
                          <a:prstClr val="white"/>
                        </a:solidFill>
                        <a:latin typeface="Arial" panose="020B0604020202020204" pitchFamily="34" charset="0"/>
                        <a:ea typeface="微软雅黑" panose="020B0503020204020204" charset="-122"/>
                        <a:cs typeface="Arial" panose="020B0604020202020204" pitchFamily="34" charset="0"/>
                      </a:rPr>
                      <a:t>, once a week for 5 weeks)</a:t>
                    </a:r>
                    <a:endParaRPr lang="en-US" altLang="zh-CN" sz="1400" kern="0" dirty="0">
                      <a:solidFill>
                        <a:prstClr val="white"/>
                      </a:solidFill>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defRPr sz="1400">
                        <a:solidFill>
                          <a:srgbClr val="000000"/>
                        </a:solidFill>
                        <a:latin typeface="NRDTLT+ArialNarrow"/>
                        <a:cs typeface="NRDTLT+ArialNarrow"/>
                      </a:defRPr>
                    </a:pPr>
                    <a:r>
                      <a:rPr lang="en-US" altLang="zh-CN" sz="1400" kern="0" dirty="0">
                        <a:solidFill>
                          <a:prstClr val="white"/>
                        </a:solidFill>
                        <a:latin typeface="Arial" panose="020B0604020202020204" pitchFamily="34" charset="0"/>
                        <a:ea typeface="微软雅黑" panose="020B0503020204020204" charset="-122"/>
                        <a:cs typeface="Arial" panose="020B0604020202020204" pitchFamily="34" charset="0"/>
                      </a:rPr>
                      <a:t>radiotherapy (external irradiation 45-50.4Gy/25-28Fx, 5 fractions a week</a:t>
                    </a:r>
                    <a:endParaRPr lang="en-US" altLang="zh-CN" sz="1400" kern="0" dirty="0">
                      <a:solidFill>
                        <a:prstClr val="white"/>
                      </a:solidFill>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defRPr sz="1400">
                        <a:solidFill>
                          <a:srgbClr val="000000"/>
                        </a:solidFill>
                        <a:latin typeface="NRDTLT+ArialNarrow"/>
                        <a:cs typeface="NRDTLT+ArialNarrow"/>
                      </a:defRPr>
                    </a:pPr>
                    <a:r>
                      <a:rPr lang="en-US" altLang="zh-CN" sz="1400" kern="0" dirty="0">
                        <a:solidFill>
                          <a:prstClr val="white"/>
                        </a:solidFill>
                        <a:latin typeface="Arial" panose="020B0604020202020204" pitchFamily="34" charset="0"/>
                        <a:ea typeface="微软雅黑" panose="020B0503020204020204" charset="-122"/>
                        <a:cs typeface="Arial" panose="020B0604020202020204" pitchFamily="34" charset="0"/>
                      </a:rPr>
                      <a:t>followed by brachy-therapy 24-30Gy/3-5Fx) and </a:t>
                    </a:r>
                    <a:r>
                      <a:rPr lang="en-US" altLang="zh-CN" sz="1400" b="1" kern="0" dirty="0" err="1">
                        <a:solidFill>
                          <a:prstClr val="white"/>
                        </a:solidFill>
                        <a:latin typeface="Arial" panose="020B0604020202020204" pitchFamily="34" charset="0"/>
                        <a:ea typeface="微软雅黑" panose="020B0503020204020204" charset="-122"/>
                        <a:cs typeface="Arial" panose="020B0604020202020204" pitchFamily="34" charset="0"/>
                      </a:rPr>
                      <a:t>toripalimab</a:t>
                    </a:r>
                    <a:r>
                      <a:rPr lang="en-US" altLang="zh-CN" sz="1400" b="1" kern="0" dirty="0">
                        <a:solidFill>
                          <a:prstClr val="white"/>
                        </a:solidFill>
                        <a:latin typeface="Arial" panose="020B0604020202020204" pitchFamily="34" charset="0"/>
                        <a:ea typeface="微软雅黑" panose="020B0503020204020204" charset="-122"/>
                        <a:cs typeface="Arial" panose="020B0604020202020204" pitchFamily="34" charset="0"/>
                      </a:rPr>
                      <a:t> (240mg on days 1, 22 and 43).</a:t>
                    </a:r>
                    <a:endParaRPr kumimoji="0" lang="en-US" altLang="zh-CN"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18" name="矩形: 圆角 17"/>
                  <p:cNvSpPr/>
                  <p:nvPr/>
                </p:nvSpPr>
                <p:spPr>
                  <a:xfrm>
                    <a:off x="11082795" y="3834753"/>
                    <a:ext cx="2802774" cy="1509520"/>
                  </a:xfrm>
                  <a:prstGeom prst="roundRect">
                    <a:avLst>
                      <a:gd name="adj" fmla="val 1879"/>
                    </a:avLst>
                  </a:prstGeom>
                  <a:noFill/>
                  <a:ln w="9525" cap="flat" cmpd="sng" algn="ctr">
                    <a:solidFill>
                      <a:sysClr val="window" lastClr="FFFFFF">
                        <a:lumMod val="85000"/>
                      </a:sysClr>
                    </a:solidFill>
                    <a:prstDash val="dash"/>
                  </a:ln>
                  <a:effectLst/>
                </p:spPr>
                <p:txBody>
                  <a:bodyPr lIns="180000" tIns="360000" rIns="0" rtlCol="0" anchor="t"/>
                  <a:lstStyle/>
                  <a:p>
                    <a:pPr marR="0" lvl="0" defTabSz="914400" eaLnBrk="1" fontAlgn="base" latinLnBrk="0" hangingPunct="1">
                      <a:lnSpc>
                        <a:spcPct val="90000"/>
                      </a:lnSpc>
                      <a:spcBef>
                        <a:spcPts val="300"/>
                      </a:spcBef>
                      <a:spcAft>
                        <a:spcPts val="300"/>
                      </a:spcAft>
                      <a:buClr>
                        <a:srgbClr val="014040"/>
                      </a:buClr>
                      <a:buSzTx/>
                      <a:defRPr/>
                    </a:pPr>
                    <a:r>
                      <a:rPr lang="en-US" altLang="zh-CN" sz="1400" b="1" kern="0" dirty="0">
                        <a:solidFill>
                          <a:srgbClr val="000000"/>
                        </a:solidFill>
                        <a:latin typeface="Arial" panose="020B0604020202020204" pitchFamily="34" charset="0"/>
                        <a:ea typeface="微软雅黑" panose="020B0503020204020204" charset="-122"/>
                        <a:cs typeface="Arial" panose="020B0604020202020204" pitchFamily="34" charset="0"/>
                      </a:rPr>
                      <a:t>P</a:t>
                    </a:r>
                    <a:r>
                      <a:rPr kumimoji="0" lang="en-US" altLang="zh-CN" sz="1400" b="1" i="0" u="none" strike="noStrike" kern="0" cap="none" spc="0" normalizeH="0" baseline="0" noProof="0" dirty="0" err="1">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rimary</a:t>
                    </a:r>
                    <a:r>
                      <a:rPr kumimoji="0" lang="en-US" altLang="zh-CN" sz="1400" b="1"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 endpoint</a:t>
                    </a:r>
                    <a:endParaRPr kumimoji="0" lang="en-US" altLang="zh-CN" sz="1400" b="1"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base" latinLnBrk="0" hangingPunct="1">
                      <a:lnSpc>
                        <a:spcPct val="90000"/>
                      </a:lnSpc>
                      <a:spcBef>
                        <a:spcPts val="300"/>
                      </a:spcBef>
                      <a:spcAft>
                        <a:spcPts val="300"/>
                      </a:spcAft>
                      <a:buClr>
                        <a:srgbClr val="014040"/>
                      </a:buClr>
                      <a:buSzTx/>
                      <a:buFont typeface="Arial" panose="020B0604020202020204" pitchFamily="34" charset="0"/>
                      <a:buChar char="•"/>
                      <a:defRPr/>
                    </a:pPr>
                    <a:r>
                      <a:rPr kumimoji="0" lang="en-US" altLang="zh-CN" sz="14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safety and feasibility</a:t>
                    </a:r>
                    <a:endParaRPr kumimoji="0" lang="en-US" altLang="zh-CN" sz="14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pPr marR="0" lvl="0" defTabSz="914400" eaLnBrk="1" fontAlgn="base" latinLnBrk="0" hangingPunct="1">
                      <a:lnSpc>
                        <a:spcPct val="90000"/>
                      </a:lnSpc>
                      <a:spcBef>
                        <a:spcPts val="300"/>
                      </a:spcBef>
                      <a:spcAft>
                        <a:spcPts val="300"/>
                      </a:spcAft>
                      <a:buClr>
                        <a:srgbClr val="014040"/>
                      </a:buClr>
                      <a:buSzTx/>
                      <a:defRPr/>
                    </a:pPr>
                    <a:r>
                      <a:rPr kumimoji="0" lang="en-US" altLang="zh-CN" sz="1400" b="1"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Secondary endpoint</a:t>
                    </a:r>
                    <a:endParaRPr kumimoji="0" lang="en-US" altLang="zh-CN" sz="1400" b="1"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base" latinLnBrk="0" hangingPunct="1">
                      <a:lnSpc>
                        <a:spcPct val="90000"/>
                      </a:lnSpc>
                      <a:spcBef>
                        <a:spcPts val="300"/>
                      </a:spcBef>
                      <a:spcAft>
                        <a:spcPts val="300"/>
                      </a:spcAft>
                      <a:buClr>
                        <a:srgbClr val="014040"/>
                      </a:buClr>
                      <a:buSzTx/>
                      <a:buFont typeface="Arial" panose="020B0604020202020204" pitchFamily="34" charset="0"/>
                      <a:buChar char="•"/>
                      <a:defRPr/>
                    </a:pPr>
                    <a:r>
                      <a:rPr kumimoji="0" lang="en-US" altLang="zh-CN" sz="12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PFS</a:t>
                    </a:r>
                    <a:endParaRPr kumimoji="0" lang="en-US" altLang="zh-CN" sz="12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base" latinLnBrk="0" hangingPunct="1">
                      <a:lnSpc>
                        <a:spcPct val="90000"/>
                      </a:lnSpc>
                      <a:spcBef>
                        <a:spcPts val="300"/>
                      </a:spcBef>
                      <a:spcAft>
                        <a:spcPts val="300"/>
                      </a:spcAft>
                      <a:buClr>
                        <a:srgbClr val="014040"/>
                      </a:buClr>
                      <a:buSzTx/>
                      <a:buFont typeface="Arial" panose="020B0604020202020204" pitchFamily="34" charset="0"/>
                      <a:buChar char="•"/>
                      <a:defRPr/>
                    </a:pPr>
                    <a:r>
                      <a:rPr lang="en-US" altLang="zh-CN" sz="1200" kern="0" dirty="0">
                        <a:solidFill>
                          <a:srgbClr val="000000"/>
                        </a:solidFill>
                        <a:latin typeface="Arial" panose="020B0604020202020204" pitchFamily="34" charset="0"/>
                        <a:ea typeface="微软雅黑" panose="020B0503020204020204" charset="-122"/>
                        <a:cs typeface="Arial" panose="020B0604020202020204" pitchFamily="34" charset="0"/>
                      </a:rPr>
                      <a:t>ORR</a:t>
                    </a:r>
                    <a:endParaRPr lang="en-US" altLang="zh-CN" sz="1200" kern="0" dirty="0">
                      <a:solidFill>
                        <a:srgbClr val="000000"/>
                      </a:solidFill>
                      <a:latin typeface="Arial" panose="020B0604020202020204" pitchFamily="34" charset="0"/>
                      <a:ea typeface="微软雅黑" panose="020B0503020204020204" charset="-122"/>
                      <a:cs typeface="Arial" panose="020B0604020202020204" pitchFamily="34" charset="0"/>
                    </a:endParaRPr>
                  </a:p>
                  <a:p>
                    <a:pPr marL="285750" marR="0" lvl="0" indent="-285750" defTabSz="914400" eaLnBrk="1" fontAlgn="base" latinLnBrk="0" hangingPunct="1">
                      <a:lnSpc>
                        <a:spcPct val="90000"/>
                      </a:lnSpc>
                      <a:spcBef>
                        <a:spcPts val="300"/>
                      </a:spcBef>
                      <a:spcAft>
                        <a:spcPts val="300"/>
                      </a:spcAft>
                      <a:buClr>
                        <a:srgbClr val="014040"/>
                      </a:buClr>
                      <a:buSzTx/>
                      <a:buFont typeface="Arial" panose="020B0604020202020204" pitchFamily="34" charset="0"/>
                      <a:buChar char="•"/>
                      <a:defRPr/>
                    </a:pPr>
                    <a:r>
                      <a:rPr kumimoji="0" lang="en-US" altLang="zh-CN" sz="12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OS</a:t>
                    </a:r>
                    <a:endParaRPr kumimoji="0" lang="en-US" altLang="zh-CN" sz="12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p:txBody>
              </p:sp>
            </p:grpSp>
            <p:sp>
              <p:nvSpPr>
                <p:cNvPr id="15" name="TextBox 40"/>
                <p:cNvSpPr txBox="1"/>
                <p:nvPr/>
              </p:nvSpPr>
              <p:spPr>
                <a:xfrm>
                  <a:off x="533784" y="3407024"/>
                  <a:ext cx="6095999" cy="242049"/>
                </a:xfrm>
                <a:prstGeom prst="rect">
                  <a:avLst/>
                </a:prstGeom>
                <a:noFill/>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400" b="1" i="0" u="none" strike="noStrike" kern="6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ChiCTR2000032879 Study design</a:t>
                  </a:r>
                  <a:endParaRPr kumimoji="0" lang="zh-CN" altLang="en-US" sz="1400" b="1" i="0" u="none" strike="noStrike" kern="6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grpSp>
          <p:sp>
            <p:nvSpPr>
              <p:cNvPr id="12" name="Rectangle 66"/>
              <p:cNvSpPr/>
              <p:nvPr/>
            </p:nvSpPr>
            <p:spPr>
              <a:xfrm>
                <a:off x="11565670" y="2872801"/>
                <a:ext cx="1292796" cy="266784"/>
              </a:xfrm>
              <a:prstGeom prst="rect">
                <a:avLst/>
              </a:prstGeom>
              <a:solidFill>
                <a:srgbClr val="177C77"/>
              </a:solidFill>
              <a:ln w="19050" cap="flat" cmpd="sng" algn="ctr">
                <a:solidFill>
                  <a:srgbClr val="177C77"/>
                </a:solidFill>
                <a:prstDash val="solid"/>
                <a:miter lim="800000"/>
              </a:ln>
              <a:effectLst/>
            </p:spPr>
            <p:txBody>
              <a:bodyPr wrap="square" lIns="107944" tIns="71962" rIns="107944" bIns="71962" rtlCol="0" anchor="ctr">
                <a:spAutoFit/>
              </a:bodyPr>
              <a:lstStyle/>
              <a:p>
                <a:pPr algn="ctr" defTabSz="913765">
                  <a:lnSpc>
                    <a:spcPct val="90000"/>
                  </a:lnSpc>
                  <a:defRPr/>
                </a:pPr>
                <a:r>
                  <a:rPr lang="en-US" altLang="zh-CN" sz="1400" b="1" kern="0" dirty="0">
                    <a:solidFill>
                      <a:srgbClr val="FFFFFF"/>
                    </a:solidFill>
                    <a:latin typeface="Arial" panose="020B0604020202020204" pitchFamily="34" charset="0"/>
                    <a:ea typeface="微软雅黑" panose="020B0503020204020204" charset="-122"/>
                    <a:cs typeface="Arial" panose="020B0604020202020204" pitchFamily="34" charset="0"/>
                  </a:rPr>
                  <a:t>Endpoint</a:t>
                </a:r>
                <a:endParaRPr lang="en-US" altLang="en-US" sz="1400" b="1" kern="0" dirty="0">
                  <a:solidFill>
                    <a:srgbClr val="FFFFFF"/>
                  </a:solidFill>
                  <a:latin typeface="Arial" panose="020B0604020202020204" pitchFamily="34" charset="0"/>
                  <a:ea typeface="微软雅黑" panose="020B0503020204020204" charset="-122"/>
                  <a:cs typeface="Arial" panose="020B0604020202020204" pitchFamily="34" charset="0"/>
                </a:endParaRPr>
              </a:p>
            </p:txBody>
          </p:sp>
        </p:grpSp>
        <p:cxnSp>
          <p:nvCxnSpPr>
            <p:cNvPr id="24" name="直接箭头连接符 23"/>
            <p:cNvCxnSpPr/>
            <p:nvPr/>
          </p:nvCxnSpPr>
          <p:spPr>
            <a:xfrm>
              <a:off x="3273708" y="3303318"/>
              <a:ext cx="584200"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p:nvPr/>
          </p:nvCxnSpPr>
          <p:spPr>
            <a:xfrm>
              <a:off x="8750300" y="3291936"/>
              <a:ext cx="542172"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5" name="组合 34"/>
          <p:cNvGrpSpPr/>
          <p:nvPr/>
        </p:nvGrpSpPr>
        <p:grpSpPr>
          <a:xfrm>
            <a:off x="417105" y="4278169"/>
            <a:ext cx="4525446" cy="1952621"/>
            <a:chOff x="1364966" y="4004101"/>
            <a:chExt cx="2162615" cy="1952621"/>
          </a:xfrm>
        </p:grpSpPr>
        <p:sp>
          <p:nvSpPr>
            <p:cNvPr id="33" name="矩形: 圆角 32"/>
            <p:cNvSpPr/>
            <p:nvPr/>
          </p:nvSpPr>
          <p:spPr>
            <a:xfrm>
              <a:off x="1364967" y="4004102"/>
              <a:ext cx="2162614" cy="1952620"/>
            </a:xfrm>
            <a:prstGeom prst="roundRect">
              <a:avLst>
                <a:gd name="adj" fmla="val 1879"/>
              </a:avLst>
            </a:prstGeom>
            <a:noFill/>
            <a:ln w="9525" cap="flat" cmpd="sng" algn="ctr">
              <a:solidFill>
                <a:sysClr val="window" lastClr="FFFFFF">
                  <a:lumMod val="85000"/>
                </a:sysClr>
              </a:solidFill>
              <a:prstDash val="dash"/>
            </a:ln>
            <a:effectLst/>
          </p:spPr>
          <p:txBody>
            <a:bodyPr lIns="180000" tIns="360000" rIns="0" rtlCol="0" anchor="t"/>
            <a:lstStyle/>
            <a:p>
              <a:pPr marL="285750" indent="-285750">
                <a:buFont typeface="Arial" panose="020B0604020202020204" pitchFamily="34" charset="0"/>
                <a:buChar char="•"/>
              </a:pPr>
              <a:r>
                <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All patients have received CCRT successfully</a:t>
              </a:r>
              <a:endPar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Grade III and higher adverse events (AEs) were observed in 10 patients (10/22, 45.5%)</a:t>
              </a:r>
              <a:endPar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lang="en-US" altLang="zh-CN" sz="1400" kern="0" dirty="0">
                  <a:solidFill>
                    <a:srgbClr val="000000"/>
                  </a:solidFill>
                  <a:ea typeface="微软雅黑" panose="020B0503020204020204" charset="-122"/>
                  <a:cs typeface="Arial" panose="020B0604020202020204" pitchFamily="34" charset="0"/>
                </a:rPr>
                <a:t>N</a:t>
              </a:r>
              <a:r>
                <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o patient had a grade V AE</a:t>
              </a:r>
              <a:endPar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The 3-month ORR rate was 95.5%</a:t>
              </a:r>
              <a:endParaRPr kumimoji="0" lang="en-US" altLang="zh-CN" sz="14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400" b="1" i="0" u="none" strike="noStrike" kern="0" cap="none" spc="0" normalizeH="0" baseline="0" noProof="0" dirty="0">
                  <a:ln>
                    <a:noFill/>
                  </a:ln>
                  <a:solidFill>
                    <a:srgbClr val="02735E"/>
                  </a:solidFill>
                  <a:effectLst/>
                  <a:uLnTx/>
                  <a:uFillTx/>
                  <a:ea typeface="微软雅黑" panose="020B0503020204020204" charset="-122"/>
                  <a:cs typeface="Arial" panose="020B0604020202020204" pitchFamily="34" charset="0"/>
                </a:rPr>
                <a:t>The ORR was 100%, while the PFS rate was 90.1%, and the OS rate was 95.5%</a:t>
              </a:r>
              <a:endParaRPr kumimoji="0" lang="en-US" altLang="zh-CN" sz="1400" b="1" i="0" u="none" strike="noStrike" kern="0" cap="none" spc="0" normalizeH="0" baseline="0" noProof="0" dirty="0">
                <a:ln>
                  <a:noFill/>
                </a:ln>
                <a:solidFill>
                  <a:srgbClr val="02735E"/>
                </a:solidFill>
                <a:effectLst/>
                <a:uLnTx/>
                <a:uFillTx/>
                <a:ea typeface="微软雅黑" panose="020B0503020204020204" charset="-122"/>
                <a:cs typeface="Arial" panose="020B0604020202020204" pitchFamily="34" charset="0"/>
              </a:endParaRPr>
            </a:p>
          </p:txBody>
        </p:sp>
        <p:sp>
          <p:nvSpPr>
            <p:cNvPr id="34" name="Rectangle 66"/>
            <p:cNvSpPr/>
            <p:nvPr/>
          </p:nvSpPr>
          <p:spPr>
            <a:xfrm>
              <a:off x="1364966" y="4004101"/>
              <a:ext cx="2162615" cy="339229"/>
            </a:xfrm>
            <a:prstGeom prst="rect">
              <a:avLst/>
            </a:prstGeom>
            <a:solidFill>
              <a:srgbClr val="177C77"/>
            </a:solidFill>
            <a:ln w="19050" cap="flat" cmpd="sng" algn="ctr">
              <a:solidFill>
                <a:srgbClr val="177C77"/>
              </a:solidFill>
              <a:prstDash val="solid"/>
              <a:miter lim="800000"/>
            </a:ln>
            <a:effectLst/>
          </p:spPr>
          <p:txBody>
            <a:bodyPr wrap="square" lIns="107944" tIns="71962" rIns="107944" bIns="71962" rtlCol="0" anchor="ctr">
              <a:spAutoFit/>
            </a:bodyPr>
            <a:lstStyle/>
            <a:p>
              <a:pPr algn="ctr" defTabSz="913765">
                <a:lnSpc>
                  <a:spcPct val="90000"/>
                </a:lnSpc>
                <a:defRPr/>
              </a:pPr>
              <a:r>
                <a:rPr lang="en-US" altLang="zh-CN" sz="1400" b="1" kern="0" dirty="0">
                  <a:solidFill>
                    <a:srgbClr val="FFFFFF"/>
                  </a:solidFill>
                  <a:latin typeface="Arial" panose="020B0604020202020204" pitchFamily="34" charset="0"/>
                  <a:ea typeface="微软雅黑" panose="020B0503020204020204" charset="-122"/>
                  <a:cs typeface="Arial" panose="020B0604020202020204" pitchFamily="34" charset="0"/>
                </a:rPr>
                <a:t>Results (</a:t>
              </a:r>
              <a:r>
                <a:rPr lang="en-US" altLang="zh-CN" sz="1400" b="1" kern="0" dirty="0" err="1">
                  <a:solidFill>
                    <a:srgbClr val="FFFFFF"/>
                  </a:solidFill>
                  <a:latin typeface="Arial" panose="020B0604020202020204" pitchFamily="34" charset="0"/>
                  <a:ea typeface="微软雅黑" panose="020B0503020204020204" charset="-122"/>
                  <a:cs typeface="Arial" panose="020B0604020202020204" pitchFamily="34" charset="0"/>
                </a:rPr>
                <a:t>DCO:Jan</a:t>
              </a:r>
              <a:r>
                <a:rPr lang="en-US" altLang="zh-CN" sz="1400" b="1" kern="0" dirty="0">
                  <a:solidFill>
                    <a:srgbClr val="FFFFFF"/>
                  </a:solidFill>
                  <a:latin typeface="Arial" panose="020B0604020202020204" pitchFamily="34" charset="0"/>
                  <a:ea typeface="微软雅黑" panose="020B0503020204020204" charset="-122"/>
                  <a:cs typeface="Arial" panose="020B0604020202020204" pitchFamily="34" charset="0"/>
                </a:rPr>
                <a:t> 31, 2022)</a:t>
              </a:r>
              <a:endParaRPr lang="en-US" altLang="en-US" sz="1400" b="1" kern="0" dirty="0">
                <a:solidFill>
                  <a:srgbClr val="FFFFFF"/>
                </a:solidFill>
                <a:latin typeface="Arial" panose="020B0604020202020204" pitchFamily="34" charset="0"/>
                <a:ea typeface="微软雅黑" panose="020B0503020204020204" charset="-122"/>
                <a:cs typeface="Arial" panose="020B0604020202020204" pitchFamily="34" charset="0"/>
              </a:endParaRPr>
            </a:p>
          </p:txBody>
        </p:sp>
      </p:grpSp>
      <p:sp>
        <p:nvSpPr>
          <p:cNvPr id="40" name="矩形: 圆角 39"/>
          <p:cNvSpPr/>
          <p:nvPr/>
        </p:nvSpPr>
        <p:spPr>
          <a:xfrm>
            <a:off x="5031369" y="4278168"/>
            <a:ext cx="6372918" cy="1952615"/>
          </a:xfrm>
          <a:prstGeom prst="roundRect">
            <a:avLst>
              <a:gd name="adj" fmla="val 1968"/>
            </a:avLst>
          </a:prstGeom>
          <a:solidFill>
            <a:srgbClr val="00877C"/>
          </a:solidFill>
          <a:ln w="9525" cap="flat" cmpd="sng" algn="ctr">
            <a:noFill/>
            <a:prstDash val="solid"/>
          </a:ln>
          <a:effectLst/>
        </p:spPr>
        <p:txBody>
          <a:bodyPr rtlCol="0" anchor="ctr"/>
          <a:lstStyle/>
          <a:p>
            <a:pPr>
              <a:lnSpc>
                <a:spcPct val="120000"/>
              </a:lnSpc>
            </a:pPr>
            <a:r>
              <a:rPr lang="en-US" altLang="zh-CN" sz="1400" b="1" dirty="0">
                <a:solidFill>
                  <a:schemeClr val="bg1"/>
                </a:solidFill>
              </a:rPr>
              <a:t>Conclusions:</a:t>
            </a:r>
            <a:endParaRPr lang="en-US" altLang="zh-CN" sz="1400" b="1" dirty="0">
              <a:solidFill>
                <a:schemeClr val="bg1"/>
              </a:solidFill>
            </a:endParaRPr>
          </a:p>
          <a:p>
            <a:pPr>
              <a:lnSpc>
                <a:spcPct val="120000"/>
              </a:lnSpc>
            </a:pPr>
            <a:r>
              <a:rPr lang="en-US" altLang="zh-CN" sz="1400" dirty="0">
                <a:solidFill>
                  <a:schemeClr val="bg1"/>
                </a:solidFill>
              </a:rPr>
              <a:t>Toripalimab combined with concurrent chemoradiotherapy demonstrated a manageable safety profile and promising anti-tumor activity in patients with LACC, thus might represent a novel treatment option for this patient population. Longer follow-up results and further phase II/III studies are expected.</a:t>
            </a:r>
            <a:endParaRPr lang="zh-CN" altLang="en-US" sz="14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255588" y="6451600"/>
            <a:ext cx="9866312" cy="300038"/>
          </a:xfrm>
        </p:spPr>
        <p:txBody>
          <a:bodyPr numCol="2"/>
          <a:lstStyle/>
          <a:p>
            <a:pPr marL="0" indent="0">
              <a:buNone/>
            </a:pPr>
            <a:r>
              <a:rPr lang="en-US" altLang="zh-CN" dirty="0"/>
              <a:t>1L, first-line; R/M CC, Recurrent/Metastatic cervical cancer</a:t>
            </a:r>
            <a:endParaRPr lang="en-US" altLang="zh-CN" dirty="0"/>
          </a:p>
          <a:p>
            <a:r>
              <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Monk B, et al. 2023 ASCO, abstract 5500.</a:t>
            </a:r>
            <a:endPar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lang="en-US" altLang="zh-CN" dirty="0"/>
              <a:t>2022 ASCO 106</a:t>
            </a:r>
            <a:endParaRPr lang="zh-CN" altLang="en-US" dirty="0"/>
          </a:p>
          <a:p>
            <a:r>
              <a:rPr lang="en-US" altLang="zh-CN" dirty="0"/>
              <a:t>2023 ASCO 5531</a:t>
            </a:r>
            <a:endParaRPr lang="en-US" altLang="zh-CN" dirty="0"/>
          </a:p>
          <a:p>
            <a:r>
              <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rPr>
              <a:t>Peng </a:t>
            </a:r>
            <a:r>
              <a:rPr kumimoji="0" lang="en-US" altLang="zh-CN" sz="900" b="0" i="0" u="none" strike="noStrike" kern="1200" cap="none" spc="0" normalizeH="0" baseline="0" noProof="0" dirty="0" err="1">
                <a:ln>
                  <a:noFill/>
                </a:ln>
                <a:solidFill>
                  <a:prstClr val="black"/>
                </a:solidFill>
                <a:effectLst/>
                <a:uLnTx/>
                <a:uFillTx/>
                <a:ea typeface="微软雅黑" panose="020B0503020204020204" charset="-122"/>
                <a:cs typeface="+mn-cs"/>
              </a:rPr>
              <a:t>Peng</a:t>
            </a:r>
            <a:r>
              <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rPr>
              <a:t>, et al. 2023 SGO Oral 211</a:t>
            </a:r>
            <a:endParaRPr lang="zh-CN" altLang="en-US" dirty="0"/>
          </a:p>
        </p:txBody>
      </p:sp>
      <p:sp>
        <p:nvSpPr>
          <p:cNvPr id="5" name="内容占位符 4"/>
          <p:cNvSpPr>
            <a:spLocks noGrp="1"/>
          </p:cNvSpPr>
          <p:nvPr>
            <p:ph sz="quarter" idx="11"/>
          </p:nvPr>
        </p:nvSpPr>
        <p:spPr>
          <a:xfrm>
            <a:off x="255588" y="212725"/>
            <a:ext cx="11610347" cy="966788"/>
          </a:xfrm>
        </p:spPr>
        <p:txBody>
          <a:bodyPr/>
          <a:lstStyle/>
          <a:p>
            <a:r>
              <a:rPr lang="en-US" altLang="zh-CN" dirty="0"/>
              <a:t>IO trials with results in 1L R/M CC</a:t>
            </a:r>
            <a:endParaRPr lang="zh-CN" altLang="en-US" dirty="0"/>
          </a:p>
        </p:txBody>
      </p:sp>
      <p:graphicFrame>
        <p:nvGraphicFramePr>
          <p:cNvPr id="7" name="object 5"/>
          <p:cNvGraphicFramePr>
            <a:graphicFrameLocks noGrp="1"/>
          </p:cNvGraphicFramePr>
          <p:nvPr/>
        </p:nvGraphicFramePr>
        <p:xfrm>
          <a:off x="457200" y="1217523"/>
          <a:ext cx="11409362" cy="4519093"/>
        </p:xfrm>
        <a:graphic>
          <a:graphicData uri="http://schemas.openxmlformats.org/drawingml/2006/table">
            <a:tbl>
              <a:tblPr firstRow="1" bandRow="1"/>
              <a:tblGrid>
                <a:gridCol w="2197100"/>
                <a:gridCol w="2298700"/>
                <a:gridCol w="2278918"/>
                <a:gridCol w="2323886"/>
                <a:gridCol w="2310758"/>
              </a:tblGrid>
              <a:tr h="39276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lnSpc>
                          <a:spcPct val="100000"/>
                        </a:lnSpc>
                      </a:pPr>
                      <a:r>
                        <a:rPr lang="en-US" sz="1800" b="1" kern="1200" spc="-10" dirty="0">
                          <a:solidFill>
                            <a:srgbClr val="FFFFFF"/>
                          </a:solidFill>
                          <a:latin typeface="+mn-lt"/>
                          <a:ea typeface="微软雅黑" panose="020B0503020204020204" charset="-122"/>
                          <a:cs typeface="+mn-cs"/>
                          <a:sym typeface="Invention" panose="020B0503020008020204" pitchFamily="34" charset="0"/>
                        </a:rPr>
                        <a:t>Drugs</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algn="ctr" defTabSz="914400" rtl="0" eaLnBrk="1" latinLnBrk="0" hangingPunct="1">
                        <a:lnSpc>
                          <a:spcPct val="100000"/>
                        </a:lnSpc>
                        <a:spcBef>
                          <a:spcPts val="10"/>
                        </a:spcBef>
                      </a:pPr>
                      <a:r>
                        <a:rPr sz="1800" b="1" kern="1200" spc="-10" dirty="0">
                          <a:solidFill>
                            <a:srgbClr val="FFFFFF"/>
                          </a:solidFill>
                          <a:latin typeface="+mn-lt"/>
                          <a:ea typeface="微软雅黑" panose="020B0503020204020204" charset="-122"/>
                          <a:cs typeface="+mn-cs"/>
                          <a:sym typeface="Invention" panose="020B0503020008020204" pitchFamily="34" charset="0"/>
                        </a:rPr>
                        <a:t>Pembrolizumab</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bg1"/>
                          </a:solidFill>
                          <a:latin typeface="Invention"/>
                        </a:defRPr>
                      </a:lvl1pPr>
                      <a:lvl2pPr marL="457200" algn="l" defTabSz="914400" rtl="0" eaLnBrk="1" latinLnBrk="0" hangingPunct="1">
                        <a:defRPr sz="1800" b="1" kern="1200">
                          <a:solidFill>
                            <a:schemeClr val="bg1"/>
                          </a:solidFill>
                          <a:latin typeface="Invention"/>
                        </a:defRPr>
                      </a:lvl2pPr>
                      <a:lvl3pPr marL="914400" algn="l" defTabSz="914400" rtl="0" eaLnBrk="1" latinLnBrk="0" hangingPunct="1">
                        <a:defRPr sz="1800" b="1" kern="1200">
                          <a:solidFill>
                            <a:schemeClr val="bg1"/>
                          </a:solidFill>
                          <a:latin typeface="Invention"/>
                        </a:defRPr>
                      </a:lvl3pPr>
                      <a:lvl4pPr marL="1371600" algn="l" defTabSz="914400" rtl="0" eaLnBrk="1" latinLnBrk="0" hangingPunct="1">
                        <a:defRPr sz="1800" b="1" kern="1200">
                          <a:solidFill>
                            <a:schemeClr val="bg1"/>
                          </a:solidFill>
                          <a:latin typeface="Invention"/>
                        </a:defRPr>
                      </a:lvl4pPr>
                      <a:lvl5pPr marL="1828800" algn="l" defTabSz="914400" rtl="0" eaLnBrk="1" latinLnBrk="0" hangingPunct="1">
                        <a:defRPr sz="1800" b="1" kern="1200">
                          <a:solidFill>
                            <a:schemeClr val="bg1"/>
                          </a:solidFill>
                          <a:latin typeface="Invention"/>
                        </a:defRPr>
                      </a:lvl5pPr>
                      <a:lvl6pPr marL="2286000" algn="l" defTabSz="914400" rtl="0" eaLnBrk="1" latinLnBrk="0" hangingPunct="1">
                        <a:defRPr sz="1800" b="1" kern="1200">
                          <a:solidFill>
                            <a:schemeClr val="bg1"/>
                          </a:solidFill>
                          <a:latin typeface="Invention"/>
                        </a:defRPr>
                      </a:lvl6pPr>
                      <a:lvl7pPr marL="2743200" algn="l" defTabSz="914400" rtl="0" eaLnBrk="1" latinLnBrk="0" hangingPunct="1">
                        <a:defRPr sz="1800" b="1" kern="1200">
                          <a:solidFill>
                            <a:schemeClr val="bg1"/>
                          </a:solidFill>
                          <a:latin typeface="Invention"/>
                        </a:defRPr>
                      </a:lvl7pPr>
                      <a:lvl8pPr marL="3200400" algn="l" defTabSz="914400" rtl="0" eaLnBrk="1" latinLnBrk="0" hangingPunct="1">
                        <a:defRPr sz="1800" b="1" kern="1200">
                          <a:solidFill>
                            <a:schemeClr val="bg1"/>
                          </a:solidFill>
                          <a:latin typeface="Invention"/>
                        </a:defRPr>
                      </a:lvl8pPr>
                      <a:lvl9pPr marL="3657600" algn="l" defTabSz="914400" rtl="0" eaLnBrk="1" latinLnBrk="0" hangingPunct="1">
                        <a:defRPr sz="1800" b="1" kern="1200">
                          <a:solidFill>
                            <a:schemeClr val="bg1"/>
                          </a:solidFill>
                          <a:latin typeface="Invention"/>
                        </a:defRPr>
                      </a:lvl9pPr>
                    </a:lstStyle>
                    <a:p>
                      <a:pPr marL="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Cadonilimab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4826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Tislelizumab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Toripalimab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r>
              <a:tr h="75566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gn="l" defTabSz="914400" rtl="0" eaLnBrk="1" latinLnBrk="0" hangingPunct="1">
                        <a:lnSpc>
                          <a:spcPct val="100000"/>
                        </a:lnSpc>
                        <a:spcBef>
                          <a:spcPts val="445"/>
                        </a:spcBef>
                      </a:pPr>
                      <a:r>
                        <a:rPr lang="en-US"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rPr>
                        <a:t>Company</a:t>
                      </a:r>
                      <a:endParaRPr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a:lnSpc>
                          <a:spcPct val="100000"/>
                        </a:lnSpc>
                        <a:spcBef>
                          <a:spcPts val="10"/>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r>
              <a:tr h="448528">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MoA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Anti-PD-1/CTLA-4</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r>
              <a:tr h="533670">
                <a:tc>
                  <a:txBody>
                    <a:body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Patients</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1L R/M CC</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1L R/M CC</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1L R/M CC</a:t>
                      </a:r>
                      <a:endPar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6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1L </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R/M CC</a:t>
                      </a:r>
                      <a:endPar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3367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Treatment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Pembrolizumab + Chemo </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Bevacizumab</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Cadonilimab </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Chemo </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Bevacizumab</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Tislelizumab </a:t>
                      </a:r>
                      <a:r>
                        <a:rPr lang="zh-CN" altLang="en-US"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t>
                      </a: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Chemo </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Bevacizumab</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Toripalimab </a:t>
                      </a:r>
                      <a:r>
                        <a:rPr lang="zh-CN" altLang="en-US"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t>
                      </a: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Chemo </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Bevacizumab</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445"/>
                        </a:spcBef>
                      </a:pPr>
                      <a:r>
                        <a:rPr lang="en-US" sz="1600" b="1" kern="1200" baseline="0" dirty="0">
                          <a:solidFill>
                            <a:schemeClr val="tx1"/>
                          </a:solidFill>
                          <a:latin typeface="+mn-lt"/>
                          <a:ea typeface="微软雅黑" panose="020B0503020204020204" charset="-122"/>
                          <a:sym typeface="Invention" panose="020B0503020008020204" pitchFamily="34" charset="0"/>
                        </a:rPr>
                        <a:t>Study</a:t>
                      </a:r>
                      <a:endParaRPr sz="1600" b="1" kern="1200" baseline="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KEYNOTE-826</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AK104-210</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NCTO5247619</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NCT04973904</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Phase</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Approval in China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600" b="0" i="0" u="none" strike="noStrike" kern="1200" cap="none" spc="0" normalizeH="0" baseline="0" noProof="0" dirty="0">
                          <a:ln>
                            <a:noFill/>
                          </a:ln>
                          <a:solidFill>
                            <a:prstClr val="black"/>
                          </a:solidFill>
                          <a:effectLst/>
                          <a:uLnTx/>
                          <a:uFillTx/>
                          <a:latin typeface="+mn-lt"/>
                          <a:ea typeface="微软雅黑" panose="020B0503020204020204" charset="-122"/>
                          <a:cs typeface="Invention"/>
                          <a:sym typeface="Invention" panose="020B0503020008020204" pitchFamily="34" charset="0"/>
                        </a:rPr>
                        <a:t>-</a:t>
                      </a:r>
                      <a:endParaRPr kumimoji="0" lang="en-US" altLang="zh-CN" sz="1600" b="0" i="0" u="none" strike="noStrike" kern="1200" cap="none" spc="0" normalizeH="0" baseline="0" noProof="0" dirty="0">
                        <a:ln>
                          <a:noFill/>
                        </a:ln>
                        <a:solidFill>
                          <a:prstClr val="black"/>
                        </a:solidFill>
                        <a:effectLst/>
                        <a:uLnTx/>
                        <a:uFillTx/>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Primary Endpoint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12700" cap="flat" cmpd="sng" algn="ctr">
                      <a:solidFill>
                        <a:srgbClr val="6ECEB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PFS;OS</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S</a:t>
                      </a:r>
                      <a:r>
                        <a:rPr lang="en-US" altLang="zh-CN" sz="1600" b="0" kern="1200" dirty="0">
                          <a:solidFill>
                            <a:schemeClr val="tx1"/>
                          </a:solidFill>
                          <a:latin typeface="+mn-lt"/>
                          <a:ea typeface="微软雅黑" panose="020B0503020204020204" charset="-122"/>
                          <a:cs typeface="Invention"/>
                          <a:sym typeface="Invention" panose="020B0503020008020204" pitchFamily="34" charset="0"/>
                        </a:rPr>
                        <a:t>afety</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bl>
          </a:graphicData>
        </a:graphic>
      </p:graphicFrame>
      <p:pic>
        <p:nvPicPr>
          <p:cNvPr id="8" name="Picture 5"/>
          <p:cNvPicPr>
            <a:picLocks noChangeAspect="1"/>
          </p:cNvPicPr>
          <p:nvPr/>
        </p:nvPicPr>
        <p:blipFill>
          <a:blip r:embed="rId1"/>
          <a:stretch>
            <a:fillRect/>
          </a:stretch>
        </p:blipFill>
        <p:spPr>
          <a:xfrm>
            <a:off x="7909226" y="1817731"/>
            <a:ext cx="974725" cy="328275"/>
          </a:xfrm>
          <a:prstGeom prst="rect">
            <a:avLst/>
          </a:prstGeom>
        </p:spPr>
      </p:pic>
      <p:pic>
        <p:nvPicPr>
          <p:cNvPr id="9" name="图片 8"/>
          <p:cNvPicPr>
            <a:picLocks noChangeAspect="1"/>
          </p:cNvPicPr>
          <p:nvPr/>
        </p:nvPicPr>
        <p:blipFill>
          <a:blip r:embed="rId2"/>
          <a:stretch>
            <a:fillRect/>
          </a:stretch>
        </p:blipFill>
        <p:spPr>
          <a:xfrm>
            <a:off x="5591461" y="1718338"/>
            <a:ext cx="939228" cy="490288"/>
          </a:xfrm>
          <a:prstGeom prst="rect">
            <a:avLst/>
          </a:prstGeom>
        </p:spPr>
      </p:pic>
      <p:pic>
        <p:nvPicPr>
          <p:cNvPr id="10" name="图片 9"/>
          <p:cNvPicPr>
            <a:picLocks noChangeAspect="1"/>
          </p:cNvPicPr>
          <p:nvPr/>
        </p:nvPicPr>
        <p:blipFill>
          <a:blip r:embed="rId3"/>
          <a:stretch>
            <a:fillRect/>
          </a:stretch>
        </p:blipFill>
        <p:spPr>
          <a:xfrm>
            <a:off x="10226172" y="1776947"/>
            <a:ext cx="1079588" cy="409844"/>
          </a:xfrm>
          <a:prstGeom prst="rect">
            <a:avLst/>
          </a:prstGeom>
        </p:spPr>
      </p:pic>
      <p:pic>
        <p:nvPicPr>
          <p:cNvPr id="11" name="Picture 6"/>
          <p:cNvPicPr>
            <a:picLocks noChangeAspect="1"/>
          </p:cNvPicPr>
          <p:nvPr/>
        </p:nvPicPr>
        <p:blipFill>
          <a:blip r:embed="rId4"/>
          <a:stretch>
            <a:fillRect/>
          </a:stretch>
        </p:blipFill>
        <p:spPr>
          <a:xfrm>
            <a:off x="3310012" y="1787789"/>
            <a:ext cx="939228" cy="3513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255587" y="6329730"/>
            <a:ext cx="9933442" cy="421908"/>
          </a:xfrm>
        </p:spPr>
        <p:txBody>
          <a:bodyPr/>
          <a:lstStyle/>
          <a:p>
            <a:pPr marL="0" indent="0">
              <a:buNone/>
            </a:pPr>
            <a:r>
              <a:rPr kumimoji="0" lang="it-IT" altLang="zh-CN" sz="900" b="0" i="0" u="none" strike="noStrike" kern="1200" cap="none" spc="0" normalizeH="0" baseline="30000" noProof="0" dirty="0">
                <a:ln>
                  <a:noFill/>
                </a:ln>
                <a:solidFill>
                  <a:sysClr val="windowText" lastClr="000000"/>
                </a:solidFill>
                <a:effectLst/>
                <a:uLnTx/>
                <a:uFillTx/>
                <a:ea typeface="微软雅黑" panose="020B0503020204020204" charset="-122"/>
                <a:cs typeface="+mn-cs"/>
              </a:rPr>
              <a:t>a</a:t>
            </a:r>
            <a:r>
              <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Paclitaxel: 175 mg/m</a:t>
            </a:r>
            <a:r>
              <a:rPr kumimoji="0" lang="it-IT" altLang="zh-CN" sz="900" b="0" i="0" u="none" strike="noStrike" kern="1200" cap="none" spc="0" normalizeH="0" baseline="30000" noProof="0" dirty="0">
                <a:ln>
                  <a:noFill/>
                </a:ln>
                <a:solidFill>
                  <a:sysClr val="windowText" lastClr="000000"/>
                </a:solidFill>
                <a:effectLst/>
                <a:uLnTx/>
                <a:uFillTx/>
                <a:ea typeface="微软雅黑" panose="020B0503020204020204" charset="-122"/>
                <a:cs typeface="+mn-cs"/>
              </a:rPr>
              <a:t>2</a:t>
            </a:r>
            <a:r>
              <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.Cisplatin: cisplatin 50 mg/m</a:t>
            </a:r>
            <a:r>
              <a:rPr kumimoji="0" lang="it-IT" altLang="zh-CN" sz="900" b="0" i="0" u="none" strike="noStrike" kern="1200" cap="none" spc="0" normalizeH="0" baseline="30000" noProof="0" dirty="0">
                <a:ln>
                  <a:noFill/>
                </a:ln>
                <a:solidFill>
                  <a:sysClr val="windowText" lastClr="000000"/>
                </a:solidFill>
                <a:effectLst/>
                <a:uLnTx/>
                <a:uFillTx/>
                <a:ea typeface="微软雅黑" panose="020B0503020204020204" charset="-122"/>
                <a:cs typeface="+mn-cs"/>
              </a:rPr>
              <a:t>2</a:t>
            </a:r>
            <a:r>
              <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.Carboplatin: AUC 5 mg/mL/min.</a:t>
            </a:r>
            <a:r>
              <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 The 6-cycle limit was introduced with protocol amendment 2, although participants with ongoing clinical benefit who were</a:t>
            </a:r>
            <a:r>
              <a:rPr kumimoji="0" lang="en-US" altLang="zh-CN" sz="900" b="0" i="0" u="none" strike="noStrike" kern="1200" cap="none" spc="0" normalizeH="0" noProof="0" dirty="0">
                <a:ln>
                  <a:noFill/>
                </a:ln>
                <a:solidFill>
                  <a:sysClr val="windowText" lastClr="000000"/>
                </a:solidFill>
                <a:effectLst/>
                <a:uLnTx/>
                <a:uFillTx/>
                <a:ea typeface="微软雅黑" panose="020B0503020204020204" charset="-122"/>
                <a:cs typeface="+mn-cs"/>
              </a:rPr>
              <a:t> tolerating chemotherapy could continue beyond 6 cycles after sponsor consultation.</a:t>
            </a:r>
            <a:endPar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Monk B, et al. 2023 ASCO, abstract 5500.</a:t>
            </a:r>
            <a:endParaRPr kumimoji="0" lang="it-IT"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p:txBody>
      </p:sp>
      <p:sp>
        <p:nvSpPr>
          <p:cNvPr id="4" name="内容占位符 3"/>
          <p:cNvSpPr>
            <a:spLocks noGrp="1"/>
          </p:cNvSpPr>
          <p:nvPr>
            <p:ph sz="quarter" idx="11"/>
          </p:nvPr>
        </p:nvSpPr>
        <p:spPr>
          <a:xfrm>
            <a:off x="255588" y="212725"/>
            <a:ext cx="11451138" cy="966788"/>
          </a:xfrm>
        </p:spPr>
        <p:txBody>
          <a:bodyPr>
            <a:normAutofit/>
          </a:bodyPr>
          <a:lstStyle/>
          <a:p>
            <a:r>
              <a:rPr lang="en-US" altLang="zh-CN" dirty="0"/>
              <a:t>KEYNOTE-826: Randomized, Double-Blind, Phase 3 Study</a:t>
            </a:r>
            <a:endParaRPr lang="zh-CN" altLang="en-US" dirty="0"/>
          </a:p>
        </p:txBody>
      </p:sp>
      <p:grpSp>
        <p:nvGrpSpPr>
          <p:cNvPr id="42" name="组合 41"/>
          <p:cNvGrpSpPr/>
          <p:nvPr/>
        </p:nvGrpSpPr>
        <p:grpSpPr>
          <a:xfrm>
            <a:off x="435430" y="1381069"/>
            <a:ext cx="11160221" cy="3076256"/>
            <a:chOff x="240117" y="1415845"/>
            <a:chExt cx="11160221" cy="3425965"/>
          </a:xfrm>
        </p:grpSpPr>
        <p:sp>
          <p:nvSpPr>
            <p:cNvPr id="43" name="矩形: 圆角 42"/>
            <p:cNvSpPr/>
            <p:nvPr/>
          </p:nvSpPr>
          <p:spPr>
            <a:xfrm>
              <a:off x="240117" y="1706245"/>
              <a:ext cx="3572018" cy="2848366"/>
            </a:xfrm>
            <a:prstGeom prst="roundRect">
              <a:avLst/>
            </a:prstGeom>
            <a:solidFill>
              <a:schemeClr val="bg1">
                <a:lumMod val="95000"/>
              </a:schemeClr>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black">
                      <a:lumMod val="50000"/>
                    </a:prstClr>
                  </a:solidFill>
                  <a:effectLst/>
                  <a:uLnTx/>
                  <a:uFillTx/>
                  <a:ea typeface="微软雅黑" panose="020B0503020204020204" charset="-122"/>
                  <a:cs typeface="+mn-cs"/>
                </a:rPr>
                <a:t>Key Eligibility Criteria</a:t>
              </a:r>
              <a:r>
                <a:rPr kumimoji="0" lang="zh-CN" altLang="en-US"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rPr>
                <a:t>：</a:t>
              </a:r>
              <a:endParaRPr kumimoji="0" lang="en-US" altLang="zh-CN"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0" cap="none" spc="0" normalizeH="0" baseline="0" noProof="0" dirty="0" err="1">
                  <a:ln>
                    <a:noFill/>
                  </a:ln>
                  <a:solidFill>
                    <a:prstClr val="black">
                      <a:lumMod val="50000"/>
                    </a:prstClr>
                  </a:solidFill>
                  <a:effectLst/>
                  <a:uLnTx/>
                  <a:uFillTx/>
                  <a:ea typeface="微软雅黑" panose="020B0503020204020204" charset="-122"/>
                  <a:cs typeface="+mn-cs"/>
                </a:rPr>
                <a:t>Persistent,recurrent</a:t>
              </a:r>
              <a:r>
                <a:rPr kumimoji="0" lang="en-US" altLang="zh-CN"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rPr>
                <a:t>, or metastatic cervical cancer not amenable to curative treatment</a:t>
              </a:r>
              <a:endParaRPr kumimoji="0" lang="en-US" altLang="zh-CN"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rPr>
                <a:t>No prior systemic chemotherapy(prior radiotherapy and chemoradiotherapy permitted)</a:t>
              </a:r>
              <a:endParaRPr kumimoji="0" lang="en-US" altLang="zh-CN"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rPr>
                <a:t>ECOG PS 0 or 1</a:t>
              </a:r>
              <a:endParaRPr kumimoji="0" lang="zh-CN" altLang="en-US" sz="1400" b="0" i="0" u="none" strike="noStrike" kern="0" cap="none" spc="0" normalizeH="0" baseline="0" noProof="0" dirty="0">
                <a:ln>
                  <a:noFill/>
                </a:ln>
                <a:solidFill>
                  <a:prstClr val="black">
                    <a:lumMod val="50000"/>
                  </a:prstClr>
                </a:solidFill>
                <a:effectLst/>
                <a:uLnTx/>
                <a:uFillTx/>
                <a:ea typeface="微软雅黑" panose="020B0503020204020204" charset="-122"/>
                <a:cs typeface="+mn-cs"/>
              </a:endParaRPr>
            </a:p>
          </p:txBody>
        </p:sp>
        <p:sp>
          <p:nvSpPr>
            <p:cNvPr id="44" name="矩形: 圆角 43"/>
            <p:cNvSpPr/>
            <p:nvPr/>
          </p:nvSpPr>
          <p:spPr>
            <a:xfrm>
              <a:off x="5389277" y="1415845"/>
              <a:ext cx="6011061" cy="1533832"/>
            </a:xfrm>
            <a:prstGeom prst="roundRect">
              <a:avLst/>
            </a:prstGeom>
            <a:solidFill>
              <a:srgbClr val="00877C"/>
            </a:solidFill>
            <a:ln w="28575" cap="flat" cmpd="sng" algn="ctr">
              <a:solidFill>
                <a:srgbClr val="00877C"/>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Pembrolizumab 200 mg </a:t>
              </a:r>
              <a:r>
                <a:rPr kumimoji="0" lang="en-US" altLang="zh-CN" sz="1400" b="1" i="0" u="none" strike="noStrike" kern="0" cap="none" spc="0" normalizeH="0" baseline="0" noProof="0" dirty="0" err="1">
                  <a:ln>
                    <a:noFill/>
                  </a:ln>
                  <a:solidFill>
                    <a:prstClr val="white"/>
                  </a:solidFill>
                  <a:effectLst/>
                  <a:uLnTx/>
                  <a:uFillTx/>
                  <a:ea typeface="微软雅黑" panose="020B0503020204020204" charset="-122"/>
                  <a:cs typeface="+mn-cs"/>
                </a:rPr>
                <a:t>lV</a:t>
              </a: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 Q3W</a:t>
              </a:r>
              <a:endPar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for up to 35 cycles +</a:t>
              </a:r>
              <a:endPar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Paclitaxel+ Cisplatin or Carboplatin </a:t>
              </a:r>
              <a:r>
                <a:rPr kumimoji="0" lang="en-US" altLang="zh-CN" sz="1400" b="1" i="0" u="none" strike="noStrike" kern="0" cap="none" spc="0" normalizeH="0" baseline="0" noProof="0" dirty="0" err="1">
                  <a:ln>
                    <a:noFill/>
                  </a:ln>
                  <a:solidFill>
                    <a:prstClr val="white"/>
                  </a:solidFill>
                  <a:effectLst/>
                  <a:uLnTx/>
                  <a:uFillTx/>
                  <a:ea typeface="微软雅黑" panose="020B0503020204020204" charset="-122"/>
                  <a:cs typeface="+mn-cs"/>
                </a:rPr>
                <a:t>lV</a:t>
              </a: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 Q3W</a:t>
              </a:r>
              <a:endPar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for up to 6 </a:t>
              </a:r>
              <a:r>
                <a:rPr kumimoji="0" lang="en-US" altLang="zh-CN" sz="1400" b="0" i="0" u="none" strike="noStrike" kern="0" cap="none" spc="0" normalizeH="0" baseline="0" noProof="0" dirty="0" err="1">
                  <a:ln>
                    <a:noFill/>
                  </a:ln>
                  <a:solidFill>
                    <a:prstClr val="white"/>
                  </a:solidFill>
                  <a:effectLst/>
                  <a:uLnTx/>
                  <a:uFillTx/>
                  <a:ea typeface="微软雅黑" panose="020B0503020204020204" charset="-122"/>
                  <a:cs typeface="+mn-cs"/>
                </a:rPr>
                <a:t>cycles</a:t>
              </a:r>
              <a:r>
                <a:rPr kumimoji="0" lang="en-US" altLang="zh-CN" sz="1400" b="0" i="0" u="none" strike="noStrike" kern="0" cap="none" spc="0" normalizeH="0" baseline="30000" noProof="0" dirty="0" err="1">
                  <a:ln>
                    <a:noFill/>
                  </a:ln>
                  <a:solidFill>
                    <a:prstClr val="white"/>
                  </a:solidFill>
                  <a:effectLst/>
                  <a:uLnTx/>
                  <a:uFillTx/>
                  <a:ea typeface="微软雅黑" panose="020B0503020204020204" charset="-122"/>
                  <a:cs typeface="+mn-cs"/>
                </a:rPr>
                <a:t>a</a:t>
              </a:r>
              <a:r>
                <a:rPr kumimoji="0" lang="en-US" altLang="zh-CN" sz="1400" b="0" i="0" u="none" strike="noStrike" kern="0" cap="none" spc="0" normalizeH="0" baseline="30000" noProof="0" dirty="0">
                  <a:ln>
                    <a:noFill/>
                  </a:ln>
                  <a:solidFill>
                    <a:prstClr val="white"/>
                  </a:solidFill>
                  <a:effectLst/>
                  <a:uLnTx/>
                  <a:uFillTx/>
                  <a:ea typeface="微软雅黑" panose="020B0503020204020204" charset="-122"/>
                  <a:cs typeface="+mn-cs"/>
                </a:rPr>
                <a:t> </a:t>
              </a:r>
              <a:endParaRPr kumimoji="0" lang="en-US" altLang="zh-CN" sz="1400" b="0" i="0" u="none" strike="noStrike" kern="0" cap="none" spc="0" normalizeH="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a:t>
              </a: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Bevacizumab 15 </a:t>
              </a:r>
              <a:r>
                <a:rPr kumimoji="0" lang="en-US" altLang="zh-CN" sz="1400" b="1" i="0" u="none" strike="noStrike" kern="0" cap="none" spc="0" normalizeH="0" baseline="0" noProof="0" dirty="0" err="1">
                  <a:ln>
                    <a:noFill/>
                  </a:ln>
                  <a:solidFill>
                    <a:prstClr val="white"/>
                  </a:solidFill>
                  <a:effectLst/>
                  <a:uLnTx/>
                  <a:uFillTx/>
                  <a:ea typeface="微软雅黑" panose="020B0503020204020204" charset="-122"/>
                  <a:cs typeface="+mn-cs"/>
                </a:rPr>
                <a:t>mglkg</a:t>
              </a: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 </a:t>
              </a:r>
              <a:r>
                <a:rPr kumimoji="0" lang="en-US" altLang="zh-CN" sz="1400" b="1" i="0" u="none" strike="noStrike" kern="0" cap="none" spc="0" normalizeH="0" baseline="0" noProof="0" dirty="0" err="1">
                  <a:ln>
                    <a:noFill/>
                  </a:ln>
                  <a:solidFill>
                    <a:prstClr val="white"/>
                  </a:solidFill>
                  <a:effectLst/>
                  <a:uLnTx/>
                  <a:uFillTx/>
                  <a:ea typeface="微软雅黑" panose="020B0503020204020204" charset="-122"/>
                  <a:cs typeface="+mn-cs"/>
                </a:rPr>
                <a:t>lV</a:t>
              </a:r>
              <a:r>
                <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rPr>
                <a:t> Q3W</a:t>
              </a:r>
              <a:endParaRPr kumimoji="0" lang="en-US" altLang="zh-CN" sz="1400" b="1" i="0" u="none" strike="noStrike" kern="0" cap="none" spc="0" normalizeH="0" baseline="0" noProof="0" dirty="0">
                <a:ln>
                  <a:noFill/>
                </a:ln>
                <a:solidFill>
                  <a:prstClr val="white"/>
                </a:solidFill>
                <a:effectLst/>
                <a:uLnTx/>
                <a:uFillTx/>
                <a:ea typeface="微软雅黑" panose="020B0503020204020204" charset="-122"/>
                <a:cs typeface="+mn-cs"/>
              </a:endParaRPr>
            </a:p>
          </p:txBody>
        </p:sp>
        <p:sp>
          <p:nvSpPr>
            <p:cNvPr id="45" name="矩形: 圆角 44"/>
            <p:cNvSpPr/>
            <p:nvPr/>
          </p:nvSpPr>
          <p:spPr>
            <a:xfrm>
              <a:off x="5389277" y="3308210"/>
              <a:ext cx="6011061" cy="1533600"/>
            </a:xfrm>
            <a:prstGeom prst="roundRect">
              <a:avLst/>
            </a:prstGeom>
            <a:solidFill>
              <a:sysClr val="window" lastClr="FFFFFF">
                <a:lumMod val="65000"/>
              </a:sysClr>
            </a:solidFill>
            <a:ln w="2857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Placebo </a:t>
              </a:r>
              <a:r>
                <a:rPr kumimoji="0" lang="en-US" altLang="zh-CN" sz="1400" b="0" i="0" u="none" strike="noStrike" kern="0" cap="none" spc="0" normalizeH="0" baseline="0" noProof="0" dirty="0" err="1">
                  <a:ln>
                    <a:noFill/>
                  </a:ln>
                  <a:solidFill>
                    <a:prstClr val="white"/>
                  </a:solidFill>
                  <a:effectLst/>
                  <a:uLnTx/>
                  <a:uFillTx/>
                  <a:ea typeface="微软雅黑" panose="020B0503020204020204" charset="-122"/>
                  <a:cs typeface="+mn-cs"/>
                </a:rPr>
                <a:t>lV</a:t>
              </a: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 Q3W</a:t>
              </a:r>
              <a:endPar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for up to 35 cycles</a:t>
              </a:r>
              <a:endPar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Paclitaxel+ Cisplatin or Carboplatin </a:t>
              </a:r>
              <a:r>
                <a:rPr kumimoji="0" lang="en-US" altLang="zh-CN" sz="1400" b="0" i="0" u="none" strike="noStrike" kern="0" cap="none" spc="0" normalizeH="0" baseline="0" noProof="0" dirty="0" err="1">
                  <a:ln>
                    <a:noFill/>
                  </a:ln>
                  <a:solidFill>
                    <a:prstClr val="white"/>
                  </a:solidFill>
                  <a:effectLst/>
                  <a:uLnTx/>
                  <a:uFillTx/>
                  <a:ea typeface="微软雅黑" panose="020B0503020204020204" charset="-122"/>
                  <a:cs typeface="+mn-cs"/>
                </a:rPr>
                <a:t>lV</a:t>
              </a: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 Q3W</a:t>
              </a:r>
              <a:endPar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for up to 6 </a:t>
              </a:r>
              <a:r>
                <a:rPr kumimoji="0" lang="en-US" altLang="zh-CN" sz="1400" b="0" i="0" u="none" strike="noStrike" kern="0" cap="none" spc="0" normalizeH="0" baseline="0" noProof="0" dirty="0" err="1">
                  <a:ln>
                    <a:noFill/>
                  </a:ln>
                  <a:solidFill>
                    <a:prstClr val="white"/>
                  </a:solidFill>
                  <a:effectLst/>
                  <a:uLnTx/>
                  <a:uFillTx/>
                  <a:ea typeface="微软雅黑" panose="020B0503020204020204" charset="-122"/>
                  <a:cs typeface="+mn-cs"/>
                </a:rPr>
                <a:t>cycles</a:t>
              </a:r>
              <a:r>
                <a:rPr kumimoji="0" lang="en-US" altLang="zh-CN" sz="1400" b="0" i="0" u="none" strike="noStrike" kern="0" cap="none" spc="0" normalizeH="0" baseline="30000" noProof="0" dirty="0" err="1">
                  <a:ln>
                    <a:noFill/>
                  </a:ln>
                  <a:solidFill>
                    <a:prstClr val="white"/>
                  </a:solidFill>
                  <a:effectLst/>
                  <a:uLnTx/>
                  <a:uFillTx/>
                  <a:ea typeface="微软雅黑" panose="020B0503020204020204" charset="-122"/>
                  <a:cs typeface="+mn-cs"/>
                </a:rPr>
                <a:t>a</a:t>
              </a:r>
              <a:endParaRPr kumimoji="0" lang="en-US" altLang="zh-CN" sz="1400" b="0" i="0" u="none" strike="noStrike" kern="0" cap="none" spc="0" normalizeH="0" baseline="30000" noProof="0" dirty="0">
                <a:ln>
                  <a:noFill/>
                </a:ln>
                <a:solidFill>
                  <a:prstClr val="white"/>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rPr>
                <a:t>±Bevacizumab 15 mg/kg IV Q3W</a:t>
              </a:r>
              <a:endParaRPr kumimoji="0" lang="en-US" altLang="zh-CN" sz="1400" b="0" i="0" u="none" strike="noStrike" kern="0" cap="none" spc="0" normalizeH="0" baseline="0" noProof="0" dirty="0">
                <a:ln>
                  <a:noFill/>
                </a:ln>
                <a:solidFill>
                  <a:prstClr val="white"/>
                </a:solidFill>
                <a:effectLst/>
                <a:uLnTx/>
                <a:uFillTx/>
                <a:ea typeface="微软雅黑" panose="020B0503020204020204" charset="-122"/>
                <a:cs typeface="+mn-cs"/>
              </a:endParaRPr>
            </a:p>
          </p:txBody>
        </p:sp>
        <p:cxnSp>
          <p:nvCxnSpPr>
            <p:cNvPr id="46" name="连接符: 肘形 45"/>
            <p:cNvCxnSpPr>
              <a:stCxn id="43" idx="3"/>
              <a:endCxn id="44" idx="1"/>
            </p:cNvCxnSpPr>
            <p:nvPr/>
          </p:nvCxnSpPr>
          <p:spPr>
            <a:xfrm flipV="1">
              <a:off x="3812135" y="2182761"/>
              <a:ext cx="1577142" cy="947667"/>
            </a:xfrm>
            <a:prstGeom prst="bentConnector3">
              <a:avLst>
                <a:gd name="adj1" fmla="val 50000"/>
              </a:avLst>
            </a:prstGeom>
            <a:noFill/>
            <a:ln w="12700" cap="flat" cmpd="sng" algn="ctr">
              <a:solidFill>
                <a:sysClr val="windowText" lastClr="000000"/>
              </a:solidFill>
              <a:prstDash val="solid"/>
              <a:miter lim="800000"/>
              <a:tailEnd type="triangle"/>
            </a:ln>
            <a:effectLst/>
          </p:spPr>
        </p:cxnSp>
        <p:cxnSp>
          <p:nvCxnSpPr>
            <p:cNvPr id="47" name="连接符: 肘形 46"/>
            <p:cNvCxnSpPr>
              <a:stCxn id="43" idx="3"/>
              <a:endCxn id="45" idx="1"/>
            </p:cNvCxnSpPr>
            <p:nvPr/>
          </p:nvCxnSpPr>
          <p:spPr>
            <a:xfrm>
              <a:off x="3812135" y="3130428"/>
              <a:ext cx="1577142" cy="944582"/>
            </a:xfrm>
            <a:prstGeom prst="bentConnector3">
              <a:avLst>
                <a:gd name="adj1" fmla="val 50000"/>
              </a:avLst>
            </a:prstGeom>
            <a:noFill/>
            <a:ln w="12700" cap="flat" cmpd="sng" algn="ctr">
              <a:solidFill>
                <a:sysClr val="windowText" lastClr="000000"/>
              </a:solidFill>
              <a:prstDash val="solid"/>
              <a:miter lim="800000"/>
              <a:tailEnd type="triangle"/>
            </a:ln>
            <a:effectLst/>
          </p:spPr>
        </p:cxnSp>
        <p:sp>
          <p:nvSpPr>
            <p:cNvPr id="48" name="椭圆 47"/>
            <p:cNvSpPr/>
            <p:nvPr/>
          </p:nvSpPr>
          <p:spPr>
            <a:xfrm>
              <a:off x="4276470" y="2720868"/>
              <a:ext cx="641823" cy="696759"/>
            </a:xfrm>
            <a:prstGeom prst="ellipse">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0" cap="none" spc="0" normalizeH="0" baseline="0" noProof="0" dirty="0">
                  <a:ln>
                    <a:noFill/>
                  </a:ln>
                  <a:solidFill>
                    <a:schemeClr val="bg1"/>
                  </a:solidFill>
                  <a:effectLst/>
                  <a:uLnTx/>
                  <a:uFillTx/>
                  <a:ea typeface="微软雅黑" panose="020B0503020204020204" charset="-122"/>
                  <a:cs typeface="+mn-cs"/>
                </a:rPr>
                <a:t>R</a:t>
              </a:r>
              <a:endParaRPr kumimoji="0" lang="en-US" altLang="zh-CN" sz="900" b="1" i="0" u="none" strike="noStrike" kern="0" cap="none" spc="0" normalizeH="0" baseline="0" noProof="0" dirty="0">
                <a:ln>
                  <a:noFill/>
                </a:ln>
                <a:solidFill>
                  <a:schemeClr val="bg1"/>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0" cap="none" spc="0" normalizeH="0" baseline="0" noProof="0" dirty="0">
                  <a:ln>
                    <a:noFill/>
                  </a:ln>
                  <a:solidFill>
                    <a:schemeClr val="bg1"/>
                  </a:solidFill>
                  <a:effectLst/>
                  <a:uLnTx/>
                  <a:uFillTx/>
                  <a:ea typeface="微软雅黑" panose="020B0503020204020204" charset="-122"/>
                  <a:cs typeface="+mn-cs"/>
                </a:rPr>
                <a:t>1:1</a:t>
              </a:r>
              <a:endParaRPr kumimoji="0" lang="zh-CN" altLang="en-US" sz="900" b="1" i="0" u="none" strike="noStrike" kern="0" cap="none" spc="0" normalizeH="0" baseline="0" noProof="0" dirty="0">
                <a:ln>
                  <a:noFill/>
                </a:ln>
                <a:solidFill>
                  <a:schemeClr val="bg1"/>
                </a:solidFill>
                <a:effectLst/>
                <a:uLnTx/>
                <a:uFillTx/>
                <a:ea typeface="微软雅黑" panose="020B0503020204020204" charset="-122"/>
                <a:cs typeface="+mn-cs"/>
              </a:endParaRPr>
            </a:p>
          </p:txBody>
        </p:sp>
      </p:grpSp>
      <p:sp>
        <p:nvSpPr>
          <p:cNvPr id="49" name="矩形 48"/>
          <p:cNvSpPr/>
          <p:nvPr/>
        </p:nvSpPr>
        <p:spPr>
          <a:xfrm>
            <a:off x="483297" y="4334656"/>
            <a:ext cx="4126571" cy="1462448"/>
          </a:xfrm>
          <a:prstGeom prst="rect">
            <a:avLst/>
          </a:prstGeom>
          <a:solidFill>
            <a:sysClr val="window" lastClr="FFFFFF"/>
          </a:solidFill>
          <a:ln w="19050" cap="flat" cmpd="sng" algn="ctr">
            <a:solidFill>
              <a:srgbClr val="00877C"/>
            </a:solidFill>
            <a:prstDash val="solid"/>
            <a:miter lim="800000"/>
          </a:ln>
          <a:effectLst/>
        </p:spPr>
        <p:txBody>
          <a:bodyPr rtlCol="0" anchor="ct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black"/>
                </a:solidFill>
                <a:effectLst/>
                <a:uLnTx/>
                <a:uFillTx/>
                <a:ea typeface="微软雅黑" panose="020B0503020204020204" charset="-122"/>
                <a:cs typeface="+mn-cs"/>
              </a:rPr>
              <a:t>Stratification Factors</a:t>
            </a:r>
            <a:endParaRPr kumimoji="0" lang="en-US" altLang="zh-CN" sz="1400" b="1" i="0" u="none" strike="noStrike" kern="0" cap="none" spc="0" normalizeH="0" baseline="0" noProof="0" dirty="0">
              <a:ln>
                <a:noFill/>
              </a:ln>
              <a:solidFill>
                <a:prstClr val="black"/>
              </a:solidFill>
              <a:effectLst/>
              <a:uLnTx/>
              <a:uFillTx/>
              <a:ea typeface="微软雅黑" panose="020B050302020402020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0" cap="none" spc="0" normalizeH="0" baseline="0" noProof="0" dirty="0">
                <a:ln>
                  <a:noFill/>
                </a:ln>
                <a:solidFill>
                  <a:prstClr val="black"/>
                </a:solidFill>
                <a:effectLst/>
                <a:uLnTx/>
                <a:uFillTx/>
                <a:ea typeface="微软雅黑" panose="020B0503020204020204" charset="-122"/>
                <a:cs typeface="+mn-cs"/>
              </a:rPr>
              <a:t>Metastatic disease at diagnosis (yes vs no)</a:t>
            </a:r>
            <a:endParaRPr kumimoji="0" lang="en-US" altLang="zh-CN" sz="1400" b="0" i="0" u="none" strike="noStrike" kern="0" cap="none" spc="0" normalizeH="0" baseline="0" noProof="0" dirty="0">
              <a:ln>
                <a:noFill/>
              </a:ln>
              <a:solidFill>
                <a:prstClr val="black"/>
              </a:solidFill>
              <a:effectLst/>
              <a:uLnTx/>
              <a:uFillTx/>
              <a:ea typeface="微软雅黑" panose="020B050302020402020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0" cap="none" spc="0" normalizeH="0" baseline="0" noProof="0" dirty="0">
                <a:ln>
                  <a:noFill/>
                </a:ln>
                <a:solidFill>
                  <a:prstClr val="black"/>
                </a:solidFill>
                <a:effectLst/>
                <a:uLnTx/>
                <a:uFillTx/>
                <a:ea typeface="微软雅黑" panose="020B0503020204020204" charset="-122"/>
                <a:cs typeface="+mn-cs"/>
              </a:rPr>
              <a:t>PD-L1 CPS(&lt;1 vs 1 to&lt;10 vs </a:t>
            </a:r>
            <a:r>
              <a:rPr kumimoji="0" lang="zh-CN" altLang="en-US" sz="1400" b="0" i="0" u="none" strike="noStrike" kern="0" cap="none" spc="0" normalizeH="0" baseline="0" noProof="0" dirty="0">
                <a:ln>
                  <a:noFill/>
                </a:ln>
                <a:solidFill>
                  <a:prstClr val="black"/>
                </a:solidFill>
                <a:effectLst/>
                <a:uLnTx/>
                <a:uFillTx/>
                <a:ea typeface="微软雅黑" panose="020B0503020204020204" charset="-122"/>
                <a:cs typeface="+mn-cs"/>
              </a:rPr>
              <a:t>≥</a:t>
            </a:r>
            <a:r>
              <a:rPr kumimoji="0" lang="en-US" altLang="zh-CN" sz="1400" b="0" i="0" u="none" strike="noStrike" kern="0" cap="none" spc="0" normalizeH="0" baseline="0" noProof="0" dirty="0">
                <a:ln>
                  <a:noFill/>
                </a:ln>
                <a:solidFill>
                  <a:prstClr val="black"/>
                </a:solidFill>
                <a:effectLst/>
                <a:uLnTx/>
                <a:uFillTx/>
                <a:ea typeface="微软雅黑" panose="020B0503020204020204" charset="-122"/>
                <a:cs typeface="+mn-cs"/>
              </a:rPr>
              <a:t>10)</a:t>
            </a:r>
            <a:endParaRPr kumimoji="0" lang="en-US" altLang="zh-CN" sz="1400" b="0" i="0" u="none" strike="noStrike" kern="0" cap="none" spc="0" normalizeH="0" baseline="0" noProof="0" dirty="0">
              <a:ln>
                <a:noFill/>
              </a:ln>
              <a:solidFill>
                <a:prstClr val="black"/>
              </a:solidFill>
              <a:effectLst/>
              <a:uLnTx/>
              <a:uFillTx/>
              <a:ea typeface="微软雅黑" panose="020B0503020204020204" charset="-122"/>
              <a:cs typeface="+mn-cs"/>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0" cap="none" spc="0" normalizeH="0" baseline="0" noProof="0" dirty="0">
                <a:ln>
                  <a:noFill/>
                </a:ln>
                <a:solidFill>
                  <a:prstClr val="black"/>
                </a:solidFill>
                <a:effectLst/>
                <a:uLnTx/>
                <a:uFillTx/>
                <a:ea typeface="微软雅黑" panose="020B0503020204020204" charset="-122"/>
                <a:cs typeface="+mn-cs"/>
              </a:rPr>
              <a:t>Planned bevacizumab use (yes vs no)</a:t>
            </a:r>
            <a:endParaRPr kumimoji="0" lang="zh-CN" altLang="en-US" sz="1400" b="0" i="0" u="none" strike="noStrike" kern="0" cap="none" spc="0" normalizeH="0" baseline="0" noProof="0" dirty="0">
              <a:ln>
                <a:noFill/>
              </a:ln>
              <a:solidFill>
                <a:prstClr val="black"/>
              </a:solidFill>
              <a:effectLst/>
              <a:uLnTx/>
              <a:uFillTx/>
              <a:ea typeface="微软雅黑" panose="020B0503020204020204" charset="-122"/>
              <a:cs typeface="+mn-cs"/>
            </a:endParaRPr>
          </a:p>
        </p:txBody>
      </p:sp>
      <p:sp>
        <p:nvSpPr>
          <p:cNvPr id="50" name="文本框 49"/>
          <p:cNvSpPr txBox="1"/>
          <p:nvPr/>
        </p:nvSpPr>
        <p:spPr>
          <a:xfrm>
            <a:off x="5578309" y="4888621"/>
            <a:ext cx="6011061" cy="58477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600" b="1" i="0" u="none" strike="noStrike" kern="1200" cap="none" spc="0" normalizeH="0" baseline="0" noProof="0" dirty="0">
                <a:ln>
                  <a:noFill/>
                </a:ln>
                <a:solidFill>
                  <a:prstClr val="black"/>
                </a:solidFill>
                <a:effectLst/>
                <a:uLnTx/>
                <a:uFillTx/>
                <a:ea typeface="微软雅黑" panose="020B0503020204020204" charset="-122"/>
                <a:cs typeface="+mn-cs"/>
              </a:rPr>
              <a:t>Dual primary: </a:t>
            </a:r>
            <a:r>
              <a:rPr kumimoji="0" lang="en-US" altLang="zh-CN" sz="1600" i="0" u="none" strike="noStrike" kern="1200" cap="none" spc="0" normalizeH="0" baseline="0" noProof="0" dirty="0">
                <a:ln>
                  <a:noFill/>
                </a:ln>
                <a:solidFill>
                  <a:prstClr val="black"/>
                </a:solidFill>
                <a:effectLst/>
                <a:uLnTx/>
                <a:uFillTx/>
                <a:ea typeface="微软雅黑" panose="020B0503020204020204" charset="-122"/>
                <a:cs typeface="+mn-cs"/>
              </a:rPr>
              <a:t>OS and PFS per RECISTv1.1 by investigator. </a:t>
            </a:r>
            <a:endParaRPr kumimoji="0" lang="en-US" altLang="zh-CN" sz="1600" i="0" u="none" strike="noStrike" kern="1200" cap="none" spc="0" normalizeH="0" baseline="0" noProof="0" dirty="0">
              <a:ln>
                <a:noFill/>
              </a:ln>
              <a:solidFill>
                <a:prstClr val="black"/>
              </a:solidFill>
              <a:effectLst/>
              <a:uLnTx/>
              <a:uFillTx/>
              <a:ea typeface="微软雅黑" panose="020B0503020204020204" charset="-122"/>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600" b="1" i="0" u="none" strike="noStrike" kern="1200" cap="none" spc="0" normalizeH="0" baseline="0" noProof="0" dirty="0">
                <a:ln>
                  <a:noFill/>
                </a:ln>
                <a:solidFill>
                  <a:prstClr val="black"/>
                </a:solidFill>
                <a:effectLst/>
                <a:uLnTx/>
                <a:uFillTx/>
                <a:ea typeface="微软雅黑" panose="020B0503020204020204" charset="-122"/>
                <a:cs typeface="+mn-cs"/>
              </a:rPr>
              <a:t>Secondary: </a:t>
            </a:r>
            <a:r>
              <a:rPr kumimoji="0" lang="en-US" altLang="zh-CN" sz="1600" i="0" u="none" strike="noStrike" kern="1200" cap="none" spc="0" normalizeH="0" baseline="0" noProof="0" dirty="0">
                <a:ln>
                  <a:noFill/>
                </a:ln>
                <a:solidFill>
                  <a:prstClr val="black"/>
                </a:solidFill>
                <a:effectLst/>
                <a:uLnTx/>
                <a:uFillTx/>
                <a:ea typeface="微软雅黑" panose="020B0503020204020204" charset="-122"/>
                <a:cs typeface="+mn-cs"/>
              </a:rPr>
              <a:t>ORR,DOR,12-mo PFS, and safety</a:t>
            </a:r>
            <a:endParaRPr kumimoji="0" lang="en-US" altLang="zh-CN" sz="1600" i="0" u="none" strike="noStrike" kern="1200" cap="none" spc="0" normalizeH="0" baseline="0" noProof="0" dirty="0">
              <a:ln>
                <a:noFill/>
              </a:ln>
              <a:solidFill>
                <a:prstClr val="black"/>
              </a:solidFill>
              <a:effectLst/>
              <a:uLnTx/>
              <a:uFillTx/>
              <a:ea typeface="微软雅黑" panose="020B0503020204020204" charset="-122"/>
              <a:cs typeface="+mn-cs"/>
            </a:endParaRPr>
          </a:p>
        </p:txBody>
      </p:sp>
      <p:pic>
        <p:nvPicPr>
          <p:cNvPr id="5" name="图片 4"/>
          <p:cNvPicPr>
            <a:picLocks noChangeAspect="1"/>
          </p:cNvPicPr>
          <p:nvPr/>
        </p:nvPicPr>
        <p:blipFill>
          <a:blip r:embed="rId1"/>
          <a:stretch>
            <a:fillRect/>
          </a:stretch>
        </p:blipFill>
        <p:spPr>
          <a:xfrm>
            <a:off x="14184351" y="161915"/>
            <a:ext cx="9824884" cy="555693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7151" y="5774051"/>
            <a:ext cx="12306300" cy="584775"/>
          </a:xfrm>
          <a:prstGeom prst="rect">
            <a:avLst/>
          </a:prstGeom>
          <a:solidFill>
            <a:schemeClr val="accent5">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600" b="1" i="0" u="none" strike="noStrike" kern="1200" cap="none" spc="0" normalizeH="0" baseline="0" noProof="0" dirty="0">
              <a:ln>
                <a:noFill/>
              </a:ln>
              <a:solidFill>
                <a:prstClr val="black"/>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3" name="文本占位符 2"/>
          <p:cNvSpPr>
            <a:spLocks noGrp="1"/>
          </p:cNvSpPr>
          <p:nvPr>
            <p:ph type="body" sz="quarter" idx="10"/>
          </p:nvPr>
        </p:nvSpPr>
        <p:spPr/>
        <p:txBody>
          <a:bodyPr/>
          <a:lstStyle/>
          <a:p>
            <a:r>
              <a:rPr lang="es-ES" altLang="zh-CN" dirty="0" err="1"/>
              <a:t>Monk</a:t>
            </a:r>
            <a:r>
              <a:rPr lang="es-ES" altLang="zh-CN" dirty="0"/>
              <a:t> B, et al. 2023 ASCO, </a:t>
            </a:r>
            <a:r>
              <a:rPr lang="es-ES" altLang="zh-CN" dirty="0" err="1"/>
              <a:t>abstract</a:t>
            </a:r>
            <a:r>
              <a:rPr lang="es-ES" altLang="zh-CN" dirty="0"/>
              <a:t> 5500.</a:t>
            </a:r>
            <a:endParaRPr lang="es-ES" altLang="zh-CN" dirty="0"/>
          </a:p>
        </p:txBody>
      </p:sp>
      <p:sp>
        <p:nvSpPr>
          <p:cNvPr id="4" name="内容占位符 3"/>
          <p:cNvSpPr>
            <a:spLocks noGrp="1"/>
          </p:cNvSpPr>
          <p:nvPr>
            <p:ph sz="quarter" idx="11"/>
          </p:nvPr>
        </p:nvSpPr>
        <p:spPr>
          <a:xfrm>
            <a:off x="255588" y="212725"/>
            <a:ext cx="11792878" cy="966788"/>
          </a:xfrm>
        </p:spPr>
        <p:txBody>
          <a:bodyPr/>
          <a:lstStyle/>
          <a:p>
            <a:r>
              <a:rPr lang="en-US" altLang="zh-CN" dirty="0"/>
              <a:t>Pembrolizumab + chemotherapy ± bevacizumab has become the SOC for 1L R/M CC</a:t>
            </a:r>
            <a:endParaRPr lang="zh-CN" altLang="en-US" dirty="0"/>
          </a:p>
        </p:txBody>
      </p:sp>
      <p:pic>
        <p:nvPicPr>
          <p:cNvPr id="12" name="图片 11"/>
          <p:cNvPicPr>
            <a:picLocks noChangeAspect="1"/>
          </p:cNvPicPr>
          <p:nvPr/>
        </p:nvPicPr>
        <p:blipFill>
          <a:blip r:embed="rId1"/>
          <a:stretch>
            <a:fillRect/>
          </a:stretch>
        </p:blipFill>
        <p:spPr>
          <a:xfrm>
            <a:off x="188687" y="2394179"/>
            <a:ext cx="3677309" cy="3135620"/>
          </a:xfrm>
          <a:prstGeom prst="rect">
            <a:avLst/>
          </a:prstGeom>
        </p:spPr>
      </p:pic>
      <p:pic>
        <p:nvPicPr>
          <p:cNvPr id="14" name="图片 13"/>
          <p:cNvPicPr>
            <a:picLocks noChangeAspect="1"/>
          </p:cNvPicPr>
          <p:nvPr/>
        </p:nvPicPr>
        <p:blipFill>
          <a:blip r:embed="rId2"/>
          <a:stretch>
            <a:fillRect/>
          </a:stretch>
        </p:blipFill>
        <p:spPr>
          <a:xfrm>
            <a:off x="4034971" y="2434427"/>
            <a:ext cx="3907928" cy="2930262"/>
          </a:xfrm>
          <a:prstGeom prst="rect">
            <a:avLst/>
          </a:prstGeom>
        </p:spPr>
      </p:pic>
      <p:pic>
        <p:nvPicPr>
          <p:cNvPr id="16" name="图片 15"/>
          <p:cNvPicPr>
            <a:picLocks noChangeAspect="1"/>
          </p:cNvPicPr>
          <p:nvPr/>
        </p:nvPicPr>
        <p:blipFill>
          <a:blip r:embed="rId3"/>
          <a:stretch>
            <a:fillRect/>
          </a:stretch>
        </p:blipFill>
        <p:spPr>
          <a:xfrm>
            <a:off x="8111873" y="2537776"/>
            <a:ext cx="3891440" cy="2826914"/>
          </a:xfrm>
          <a:prstGeom prst="rect">
            <a:avLst/>
          </a:prstGeom>
        </p:spPr>
      </p:pic>
      <p:sp>
        <p:nvSpPr>
          <p:cNvPr id="20" name="文本框 19"/>
          <p:cNvSpPr txBox="1"/>
          <p:nvPr/>
        </p:nvSpPr>
        <p:spPr>
          <a:xfrm>
            <a:off x="143533" y="1086806"/>
            <a:ext cx="12440854" cy="1323439"/>
          </a:xfrm>
          <a:prstGeom prst="rect">
            <a:avLst/>
          </a:prstGeom>
          <a:noFill/>
        </p:spPr>
        <p:txBody>
          <a:bodyPr wrap="square">
            <a:spAutoFit/>
          </a:bodyPr>
          <a:lstStyle/>
          <a:p>
            <a:pPr marL="285750" indent="-285750">
              <a:buFont typeface="Arial" panose="020B0604020202020204" pitchFamily="34" charset="0"/>
              <a:buChar char="•"/>
            </a:pPr>
            <a:r>
              <a:rPr lang="en-US" altLang="zh-CN" sz="1600" dirty="0"/>
              <a:t>Benefit observed in all </a:t>
            </a:r>
            <a:r>
              <a:rPr lang="en-US" altLang="zh-CN" sz="1600" b="1" dirty="0"/>
              <a:t>protocol-specified primary analysis populations</a:t>
            </a:r>
            <a:r>
              <a:rPr lang="en-US" altLang="zh-CN" sz="1600" dirty="0"/>
              <a:t>:</a:t>
            </a:r>
            <a:endParaRPr lang="en-US" altLang="zh-CN" sz="1600" dirty="0"/>
          </a:p>
          <a:p>
            <a:pPr marL="465455" indent="-285750">
              <a:buFont typeface="Arial" panose="020B0604020202020204" pitchFamily="34" charset="0"/>
              <a:buChar char="•"/>
            </a:pPr>
            <a:r>
              <a:rPr lang="en-US" altLang="zh-CN" sz="1600" b="1" dirty="0"/>
              <a:t>OS</a:t>
            </a:r>
            <a:r>
              <a:rPr lang="en-US" altLang="zh-CN" sz="1600" dirty="0"/>
              <a:t>: PD-L1 CPS </a:t>
            </a:r>
            <a:r>
              <a:rPr lang="zh-CN" altLang="en-US" sz="1600" dirty="0"/>
              <a:t>≥</a:t>
            </a:r>
            <a:r>
              <a:rPr lang="en-US" altLang="zh-CN" sz="1600" dirty="0"/>
              <a:t>1 (HR 0.60), all-comer (HR 0.63), and CPS</a:t>
            </a:r>
            <a:r>
              <a:rPr lang="zh-CN" altLang="en-US" sz="1600" dirty="0"/>
              <a:t> ≥</a:t>
            </a:r>
            <a:r>
              <a:rPr lang="en-US" altLang="zh-CN" sz="1600" dirty="0"/>
              <a:t>10(HR 0.58)</a:t>
            </a:r>
            <a:endParaRPr lang="en-US" altLang="zh-CN" sz="1600" dirty="0"/>
          </a:p>
          <a:p>
            <a:pPr marL="465455" indent="-285750">
              <a:buFont typeface="Arial" panose="020B0604020202020204" pitchFamily="34" charset="0"/>
              <a:buChar char="•"/>
            </a:pPr>
            <a:r>
              <a:rPr lang="en-US" altLang="zh-CN" sz="1600" b="1" dirty="0"/>
              <a:t>PFS</a:t>
            </a:r>
            <a:r>
              <a:rPr lang="en-US" altLang="zh-CN" sz="1600" dirty="0"/>
              <a:t>: PD-L1 CPS </a:t>
            </a:r>
            <a:r>
              <a:rPr lang="zh-CN" altLang="en-US" sz="1600" dirty="0"/>
              <a:t>≥</a:t>
            </a:r>
            <a:r>
              <a:rPr lang="en-US" altLang="zh-CN" sz="1600" dirty="0"/>
              <a:t>1 (HR 0.58), all-comer(HR 0.61), and CPS </a:t>
            </a:r>
            <a:r>
              <a:rPr lang="zh-CN" altLang="en-US" sz="1600" dirty="0"/>
              <a:t>≥</a:t>
            </a:r>
            <a:r>
              <a:rPr lang="en-US" altLang="zh-CN" sz="1600" dirty="0"/>
              <a:t>10(HR 0.52)</a:t>
            </a:r>
            <a:endParaRPr lang="en-US" altLang="zh-CN" sz="1600" dirty="0"/>
          </a:p>
          <a:p>
            <a:pPr marL="285750" indent="-285750">
              <a:buFont typeface="Arial" panose="020B0604020202020204" pitchFamily="34" charset="0"/>
              <a:buChar char="•"/>
            </a:pPr>
            <a:r>
              <a:rPr lang="en-US" altLang="zh-CN" sz="1600" dirty="0"/>
              <a:t>ORR was higher and DOR was longer with the addition of pembrolizumab</a:t>
            </a:r>
            <a:endParaRPr lang="en-US" altLang="zh-CN" sz="1600" dirty="0"/>
          </a:p>
          <a:p>
            <a:pPr marL="285750" indent="-285750">
              <a:buFont typeface="Arial" panose="020B0604020202020204" pitchFamily="34" charset="0"/>
              <a:buChar char="•"/>
            </a:pPr>
            <a:r>
              <a:rPr lang="en-US" altLang="zh-CN" sz="1600" dirty="0"/>
              <a:t>Safety profile for pembrolizumab + chemotherapy ± bevacizumab was manageable</a:t>
            </a:r>
            <a:endParaRPr lang="en-US" altLang="zh-CN" sz="1600" dirty="0"/>
          </a:p>
        </p:txBody>
      </p:sp>
      <p:sp>
        <p:nvSpPr>
          <p:cNvPr id="22" name="文本框 21"/>
          <p:cNvSpPr txBox="1"/>
          <p:nvPr/>
        </p:nvSpPr>
        <p:spPr>
          <a:xfrm>
            <a:off x="143533" y="5743274"/>
            <a:ext cx="11904933" cy="584775"/>
          </a:xfrm>
          <a:prstGeom prst="rect">
            <a:avLst/>
          </a:prstGeom>
          <a:noFill/>
        </p:spPr>
        <p:txBody>
          <a:bodyPr wrap="square">
            <a:spAutoFit/>
          </a:bodyPr>
          <a:lstStyle/>
          <a:p>
            <a:pPr algn="ctr"/>
            <a:r>
              <a:rPr lang="en-US" altLang="zh-CN" sz="1600" dirty="0"/>
              <a:t>Findings are consistent with the previous interim data and provide further support for </a:t>
            </a:r>
            <a:endParaRPr lang="en-US" altLang="zh-CN" sz="1600" dirty="0"/>
          </a:p>
          <a:p>
            <a:pPr algn="ctr"/>
            <a:r>
              <a:rPr lang="en-US" altLang="zh-CN" sz="1600" b="1" dirty="0"/>
              <a:t>Pembrolizumab + chemotherapy ± bevacizumab, as a new SOC for women with persistent, 1L R/M CC</a:t>
            </a:r>
            <a:endParaRPr lang="zh-CN" altLang="en-US" sz="1600" b="1" dirty="0"/>
          </a:p>
        </p:txBody>
      </p:sp>
      <p:sp>
        <p:nvSpPr>
          <p:cNvPr id="2" name="矩形 1"/>
          <p:cNvSpPr/>
          <p:nvPr/>
        </p:nvSpPr>
        <p:spPr>
          <a:xfrm>
            <a:off x="188686" y="2477373"/>
            <a:ext cx="3693797" cy="2930261"/>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4034971" y="2477373"/>
            <a:ext cx="3924414" cy="2930261"/>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8078899" y="2464673"/>
            <a:ext cx="3924414" cy="2930261"/>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en-US" altLang="zh-CN" dirty="0"/>
              <a:t>2022 ASCO 106</a:t>
            </a:r>
            <a:endParaRPr lang="zh-CN" altLang="en-US" dirty="0"/>
          </a:p>
        </p:txBody>
      </p:sp>
      <p:sp>
        <p:nvSpPr>
          <p:cNvPr id="5" name="内容占位符 4"/>
          <p:cNvSpPr>
            <a:spLocks noGrp="1"/>
          </p:cNvSpPr>
          <p:nvPr>
            <p:ph sz="quarter" idx="11"/>
          </p:nvPr>
        </p:nvSpPr>
        <p:spPr>
          <a:xfrm>
            <a:off x="427830" y="234454"/>
            <a:ext cx="11475995" cy="966788"/>
          </a:xfrm>
        </p:spPr>
        <p:txBody>
          <a:bodyPr>
            <a:normAutofit/>
          </a:bodyPr>
          <a:lstStyle/>
          <a:p>
            <a:r>
              <a:rPr lang="en-US" altLang="zh-CN" dirty="0"/>
              <a:t>AK104-210:</a:t>
            </a:r>
            <a:r>
              <a:rPr lang="zh-CN" altLang="en-US" dirty="0"/>
              <a:t> </a:t>
            </a:r>
            <a:r>
              <a:rPr lang="en-US" altLang="zh-CN" dirty="0"/>
              <a:t>AK104 + chemotherapy ± bevacizumab for 1L R/M CC </a:t>
            </a:r>
            <a:endParaRPr lang="zh-CN" altLang="en-US" dirty="0"/>
          </a:p>
        </p:txBody>
      </p:sp>
      <p:sp>
        <p:nvSpPr>
          <p:cNvPr id="7" name="文本框 6"/>
          <p:cNvSpPr txBox="1"/>
          <p:nvPr/>
        </p:nvSpPr>
        <p:spPr>
          <a:xfrm>
            <a:off x="427831" y="1210630"/>
            <a:ext cx="10920412" cy="523220"/>
          </a:xfrm>
          <a:prstGeom prst="rect">
            <a:avLst/>
          </a:prstGeom>
          <a:noFill/>
        </p:spPr>
        <p:txBody>
          <a:bodyPr wrap="square" rtlCol="0">
            <a:spAutoFit/>
          </a:bodyPr>
          <a:lstStyle/>
          <a:p>
            <a:pPr marL="285750" indent="-285750">
              <a:buFont typeface="Arial" panose="020B0604020202020204" pitchFamily="34" charset="0"/>
              <a:buChar char="•"/>
            </a:pPr>
            <a:r>
              <a:rPr lang="en-US" altLang="zh-CN" sz="1400" b="1" dirty="0"/>
              <a:t>A Multi-center, Open-label, Phase II study to evaluate safety and efficacy of AK104 in combination with platinum-based chemotherapy+/-bevacizumab in 1L treatment of R/M cervical cancer.</a:t>
            </a:r>
            <a:endParaRPr lang="zh-CN" altLang="en-US" sz="1400" b="1" dirty="0"/>
          </a:p>
        </p:txBody>
      </p:sp>
      <p:grpSp>
        <p:nvGrpSpPr>
          <p:cNvPr id="43" name="组合 42"/>
          <p:cNvGrpSpPr/>
          <p:nvPr/>
        </p:nvGrpSpPr>
        <p:grpSpPr>
          <a:xfrm>
            <a:off x="427831" y="2011741"/>
            <a:ext cx="11041373" cy="4224842"/>
            <a:chOff x="594507" y="2791012"/>
            <a:chExt cx="10643220" cy="3532015"/>
          </a:xfrm>
        </p:grpSpPr>
        <p:sp>
          <p:nvSpPr>
            <p:cNvPr id="8" name="矩形: 圆角 7"/>
            <p:cNvSpPr/>
            <p:nvPr/>
          </p:nvSpPr>
          <p:spPr>
            <a:xfrm>
              <a:off x="594507" y="2791012"/>
              <a:ext cx="2359244" cy="3033543"/>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u="sng" dirty="0">
                  <a:solidFill>
                    <a:schemeClr val="tx1"/>
                  </a:solidFill>
                </a:rPr>
                <a:t>Key Eligibility Criteria: </a:t>
              </a:r>
              <a:endParaRPr lang="en-US" altLang="zh-CN" sz="1200" b="1" u="sng" dirty="0">
                <a:solidFill>
                  <a:schemeClr val="tx1"/>
                </a:solidFill>
              </a:endParaRPr>
            </a:p>
            <a:p>
              <a:pPr marL="228600" indent="-228600">
                <a:buSzPct val="120000"/>
                <a:buFont typeface="Arial" panose="020B0604020202020204" pitchFamily="34" charset="0"/>
                <a:buChar char="•"/>
              </a:pPr>
              <a:r>
                <a:rPr lang="en-US" altLang="zh-CN" sz="1400" dirty="0">
                  <a:solidFill>
                    <a:schemeClr val="tx1"/>
                  </a:solidFill>
                </a:rPr>
                <a:t>Recurrent or metastatic cervical cancer not amenable to curative treatment </a:t>
              </a:r>
              <a:endParaRPr lang="en-US" altLang="zh-CN" sz="1400" dirty="0">
                <a:solidFill>
                  <a:schemeClr val="tx1"/>
                </a:solidFill>
              </a:endParaRPr>
            </a:p>
            <a:p>
              <a:pPr marL="228600" indent="-228600">
                <a:buSzPct val="120000"/>
                <a:buFont typeface="Arial" panose="020B0604020202020204" pitchFamily="34" charset="0"/>
                <a:buChar char="•"/>
              </a:pPr>
              <a:r>
                <a:rPr lang="en-US" altLang="zh-CN" sz="1400" dirty="0">
                  <a:solidFill>
                    <a:schemeClr val="tx1"/>
                  </a:solidFill>
                </a:rPr>
                <a:t>Histology types </a:t>
              </a:r>
              <a:r>
                <a:rPr lang="en-US" altLang="zh-CN" sz="1400" dirty="0" err="1">
                  <a:solidFill>
                    <a:schemeClr val="tx1"/>
                  </a:solidFill>
                </a:rPr>
                <a:t>include:quamous</a:t>
              </a:r>
              <a:r>
                <a:rPr lang="en-US" altLang="zh-CN" sz="1400" dirty="0">
                  <a:solidFill>
                    <a:schemeClr val="tx1"/>
                  </a:solidFill>
                </a:rPr>
                <a:t> cell carcinoma, adenocarcinoma, or </a:t>
              </a:r>
              <a:r>
                <a:rPr lang="en-US" altLang="zh-CN" sz="1400" dirty="0" err="1">
                  <a:solidFill>
                    <a:schemeClr val="tx1"/>
                  </a:solidFill>
                </a:rPr>
                <a:t>adenosquamous</a:t>
              </a:r>
              <a:r>
                <a:rPr lang="en-US" altLang="zh-CN" sz="1400" dirty="0">
                  <a:solidFill>
                    <a:schemeClr val="tx1"/>
                  </a:solidFill>
                </a:rPr>
                <a:t> cell Carcinoma</a:t>
              </a:r>
              <a:endParaRPr lang="en-US" altLang="zh-CN" sz="1400" dirty="0">
                <a:solidFill>
                  <a:schemeClr val="tx1"/>
                </a:solidFill>
              </a:endParaRPr>
            </a:p>
            <a:p>
              <a:pPr marL="228600" indent="-228600">
                <a:buSzPct val="120000"/>
                <a:buFont typeface="Arial" panose="020B0604020202020204" pitchFamily="34" charset="0"/>
                <a:buChar char="•"/>
              </a:pPr>
              <a:r>
                <a:rPr lang="en-US" altLang="zh-CN" sz="1400" dirty="0">
                  <a:solidFill>
                    <a:schemeClr val="tx1"/>
                  </a:solidFill>
                </a:rPr>
                <a:t>No prior systemic Chemotherapy</a:t>
              </a:r>
              <a:endParaRPr lang="en-US" altLang="zh-CN" sz="1400" dirty="0">
                <a:solidFill>
                  <a:schemeClr val="tx1"/>
                </a:solidFill>
              </a:endParaRPr>
            </a:p>
            <a:p>
              <a:pPr marL="228600" indent="-228600">
                <a:buSzPct val="120000"/>
                <a:buFont typeface="Arial" panose="020B0604020202020204" pitchFamily="34" charset="0"/>
                <a:buChar char="•"/>
              </a:pPr>
              <a:r>
                <a:rPr lang="en-US" altLang="zh-CN" sz="1400" dirty="0">
                  <a:solidFill>
                    <a:schemeClr val="tx1"/>
                  </a:solidFill>
                </a:rPr>
                <a:t>ECOG PS 0-1</a:t>
              </a:r>
              <a:endParaRPr lang="en-US" altLang="zh-CN" sz="1400" dirty="0">
                <a:solidFill>
                  <a:schemeClr val="tx1"/>
                </a:solidFill>
              </a:endParaRPr>
            </a:p>
            <a:p>
              <a:pPr algn="ctr"/>
              <a:r>
                <a:rPr lang="en-US" altLang="zh-CN" sz="1400" dirty="0">
                  <a:solidFill>
                    <a:schemeClr val="tx1"/>
                  </a:solidFill>
                </a:rPr>
                <a:t>N=45</a:t>
              </a:r>
              <a:endParaRPr lang="zh-CN" altLang="en-US" sz="1400" dirty="0">
                <a:solidFill>
                  <a:schemeClr val="tx1"/>
                </a:solidFill>
              </a:endParaRPr>
            </a:p>
          </p:txBody>
        </p:sp>
        <p:sp>
          <p:nvSpPr>
            <p:cNvPr id="9" name="矩形: 圆角 8"/>
            <p:cNvSpPr/>
            <p:nvPr/>
          </p:nvSpPr>
          <p:spPr>
            <a:xfrm>
              <a:off x="3450088" y="2792890"/>
              <a:ext cx="3758316" cy="812800"/>
            </a:xfrm>
            <a:prstGeom prst="roundRect">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u="sng" dirty="0">
                  <a:solidFill>
                    <a:schemeClr val="bg1"/>
                  </a:solidFill>
                </a:rPr>
                <a:t>Cohort A-15 </a:t>
              </a:r>
              <a:r>
                <a:rPr lang="en-US" altLang="zh-CN" sz="1050" b="1" u="sng" dirty="0">
                  <a:solidFill>
                    <a:schemeClr val="bg1"/>
                  </a:solidFill>
                </a:rPr>
                <a:t>(n=15)</a:t>
              </a:r>
              <a:r>
                <a:rPr lang="en-US" altLang="zh-CN" sz="1400" b="1" u="sng" dirty="0">
                  <a:solidFill>
                    <a:schemeClr val="bg1"/>
                  </a:solidFill>
                </a:rPr>
                <a:t>:</a:t>
              </a:r>
              <a:endParaRPr lang="en-US" altLang="zh-CN" sz="1400" b="1" u="sng" dirty="0">
                <a:solidFill>
                  <a:schemeClr val="bg1"/>
                </a:solidFill>
              </a:endParaRPr>
            </a:p>
            <a:p>
              <a:pPr>
                <a:lnSpc>
                  <a:spcPct val="150000"/>
                </a:lnSpc>
              </a:pPr>
              <a:r>
                <a:rPr lang="en-US" altLang="zh-CN" sz="1400" dirty="0">
                  <a:solidFill>
                    <a:schemeClr val="bg1"/>
                  </a:solidFill>
                </a:rPr>
                <a:t>AK104 15mg/kg IV Q3W +</a:t>
              </a:r>
              <a:endParaRPr lang="en-US" altLang="zh-CN" sz="1400" dirty="0">
                <a:solidFill>
                  <a:schemeClr val="bg1"/>
                </a:solidFill>
              </a:endParaRPr>
            </a:p>
            <a:p>
              <a:r>
                <a:rPr lang="en-US" altLang="zh-CN" sz="1400" dirty="0">
                  <a:solidFill>
                    <a:schemeClr val="bg1"/>
                  </a:solidFill>
                </a:rPr>
                <a:t>Paclitaxel + Cisplatin or Carboplatin IV Q3W</a:t>
              </a:r>
              <a:r>
                <a:rPr lang="en-US" altLang="zh-CN" sz="1400" baseline="30000" dirty="0">
                  <a:solidFill>
                    <a:schemeClr val="bg1"/>
                  </a:solidFill>
                </a:rPr>
                <a:t>a</a:t>
              </a:r>
              <a:endParaRPr lang="zh-CN" altLang="en-US" sz="1400" baseline="30000" dirty="0">
                <a:solidFill>
                  <a:schemeClr val="bg1"/>
                </a:solidFill>
              </a:endParaRPr>
            </a:p>
          </p:txBody>
        </p:sp>
        <p:sp>
          <p:nvSpPr>
            <p:cNvPr id="10" name="矩形: 圆角 9"/>
            <p:cNvSpPr/>
            <p:nvPr/>
          </p:nvSpPr>
          <p:spPr>
            <a:xfrm>
              <a:off x="3450088" y="3904282"/>
              <a:ext cx="3758316" cy="812800"/>
            </a:xfrm>
            <a:prstGeom prst="roundRect">
              <a:avLst/>
            </a:prstGeom>
            <a:solidFill>
              <a:srgbClr val="7F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u="sng" dirty="0">
                  <a:solidFill>
                    <a:schemeClr val="bg1"/>
                  </a:solidFill>
                </a:rPr>
                <a:t>Cohort A-10 </a:t>
              </a:r>
              <a:r>
                <a:rPr lang="en-US" altLang="zh-CN" sz="1050" b="1" u="sng" dirty="0">
                  <a:solidFill>
                    <a:schemeClr val="bg1"/>
                  </a:solidFill>
                </a:rPr>
                <a:t>(n=15)</a:t>
              </a:r>
              <a:r>
                <a:rPr lang="en-US" altLang="zh-CN" sz="1400" b="1" u="sng" dirty="0">
                  <a:solidFill>
                    <a:schemeClr val="bg1"/>
                  </a:solidFill>
                </a:rPr>
                <a:t>:</a:t>
              </a:r>
              <a:endParaRPr lang="en-US" altLang="zh-CN" sz="1400" b="1" u="sng" dirty="0">
                <a:solidFill>
                  <a:schemeClr val="bg1"/>
                </a:solidFill>
              </a:endParaRPr>
            </a:p>
            <a:p>
              <a:pPr>
                <a:lnSpc>
                  <a:spcPct val="150000"/>
                </a:lnSpc>
              </a:pPr>
              <a:r>
                <a:rPr lang="en-US" altLang="zh-CN" sz="1400" dirty="0">
                  <a:solidFill>
                    <a:schemeClr val="bg1"/>
                  </a:solidFill>
                </a:rPr>
                <a:t>AK104 10mg/kg IV Q3W +</a:t>
              </a:r>
              <a:endParaRPr lang="en-US" altLang="zh-CN" sz="1400" dirty="0">
                <a:solidFill>
                  <a:schemeClr val="bg1"/>
                </a:solidFill>
              </a:endParaRPr>
            </a:p>
            <a:p>
              <a:r>
                <a:rPr lang="en-US" altLang="zh-CN" sz="1400" dirty="0">
                  <a:solidFill>
                    <a:schemeClr val="bg1"/>
                  </a:solidFill>
                </a:rPr>
                <a:t>Paclitaxel + Cisplatin or Carboplatin IV Q3W</a:t>
              </a:r>
              <a:r>
                <a:rPr lang="en-US" altLang="zh-CN" sz="1400" baseline="30000" dirty="0">
                  <a:solidFill>
                    <a:schemeClr val="bg1"/>
                  </a:solidFill>
                </a:rPr>
                <a:t>a</a:t>
              </a:r>
              <a:endParaRPr lang="zh-CN" altLang="en-US" sz="1400" baseline="30000" dirty="0">
                <a:solidFill>
                  <a:schemeClr val="bg1"/>
                </a:solidFill>
              </a:endParaRPr>
            </a:p>
          </p:txBody>
        </p:sp>
        <p:sp>
          <p:nvSpPr>
            <p:cNvPr id="11" name="矩形: 圆角 10"/>
            <p:cNvSpPr/>
            <p:nvPr/>
          </p:nvSpPr>
          <p:spPr>
            <a:xfrm>
              <a:off x="3448964" y="4886286"/>
              <a:ext cx="3758315" cy="939197"/>
            </a:xfrm>
            <a:prstGeom prst="roundRect">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u="sng" dirty="0">
                  <a:solidFill>
                    <a:schemeClr val="bg1"/>
                  </a:solidFill>
                </a:rPr>
                <a:t>Cohort B-10 </a:t>
              </a:r>
              <a:r>
                <a:rPr lang="en-US" altLang="zh-CN" sz="1050" b="1" u="sng" dirty="0">
                  <a:solidFill>
                    <a:schemeClr val="bg1"/>
                  </a:solidFill>
                </a:rPr>
                <a:t>(n=15)</a:t>
              </a:r>
              <a:r>
                <a:rPr lang="en-US" altLang="zh-CN" sz="1400" b="1" u="sng" dirty="0">
                  <a:solidFill>
                    <a:schemeClr val="bg1"/>
                  </a:solidFill>
                </a:rPr>
                <a:t>:</a:t>
              </a:r>
              <a:endParaRPr lang="en-US" altLang="zh-CN" sz="1400" b="1" u="sng" dirty="0">
                <a:solidFill>
                  <a:schemeClr val="bg1"/>
                </a:solidFill>
              </a:endParaRPr>
            </a:p>
            <a:p>
              <a:pPr>
                <a:lnSpc>
                  <a:spcPct val="150000"/>
                </a:lnSpc>
              </a:pPr>
              <a:r>
                <a:rPr lang="en-US" altLang="zh-CN" sz="1400" dirty="0">
                  <a:solidFill>
                    <a:schemeClr val="bg1"/>
                  </a:solidFill>
                </a:rPr>
                <a:t>AK104 10mg/kg IV Q3W +</a:t>
              </a:r>
              <a:endParaRPr lang="en-US" altLang="zh-CN" sz="1400" dirty="0">
                <a:solidFill>
                  <a:schemeClr val="bg1"/>
                </a:solidFill>
              </a:endParaRPr>
            </a:p>
            <a:p>
              <a:r>
                <a:rPr lang="en-US" altLang="zh-CN" sz="1400" dirty="0">
                  <a:solidFill>
                    <a:schemeClr val="bg1"/>
                  </a:solidFill>
                </a:rPr>
                <a:t>Paclitaxel + Cisplatin or Carboplatin IV Q3W</a:t>
              </a:r>
              <a:r>
                <a:rPr lang="en-US" altLang="zh-CN" sz="1400" baseline="30000" dirty="0">
                  <a:solidFill>
                    <a:schemeClr val="bg1"/>
                  </a:solidFill>
                </a:rPr>
                <a:t>a</a:t>
              </a:r>
              <a:r>
                <a:rPr lang="en-US" altLang="zh-CN" sz="1400" dirty="0">
                  <a:solidFill>
                    <a:schemeClr val="bg1"/>
                  </a:solidFill>
                </a:rPr>
                <a:t> </a:t>
              </a:r>
              <a:endParaRPr lang="en-US" altLang="zh-CN" sz="1400" dirty="0">
                <a:solidFill>
                  <a:schemeClr val="bg1"/>
                </a:solidFill>
              </a:endParaRPr>
            </a:p>
            <a:p>
              <a:r>
                <a:rPr lang="en-US" altLang="zh-CN" sz="1400" dirty="0">
                  <a:solidFill>
                    <a:schemeClr val="bg1"/>
                  </a:solidFill>
                </a:rPr>
                <a:t>+ Bevacizumab 15 mg/kg IV Q3W</a:t>
              </a:r>
              <a:endParaRPr lang="zh-CN" altLang="en-US" sz="1400" dirty="0">
                <a:solidFill>
                  <a:schemeClr val="bg1"/>
                </a:solidFill>
              </a:endParaRPr>
            </a:p>
          </p:txBody>
        </p:sp>
        <p:sp>
          <p:nvSpPr>
            <p:cNvPr id="12" name="文本框 11"/>
            <p:cNvSpPr txBox="1"/>
            <p:nvPr/>
          </p:nvSpPr>
          <p:spPr>
            <a:xfrm>
              <a:off x="3448964" y="5984473"/>
              <a:ext cx="3953934" cy="338554"/>
            </a:xfrm>
            <a:prstGeom prst="rect">
              <a:avLst/>
            </a:prstGeom>
            <a:noFill/>
          </p:spPr>
          <p:txBody>
            <a:bodyPr wrap="square" rtlCol="0">
              <a:spAutoFit/>
            </a:bodyPr>
            <a:lstStyle/>
            <a:p>
              <a:r>
                <a:rPr lang="en-US" altLang="zh-CN" sz="800" baseline="30000" dirty="0" err="1"/>
                <a:t>a</a:t>
              </a:r>
              <a:r>
                <a:rPr lang="en-US" altLang="zh-CN" sz="800" dirty="0" err="1"/>
                <a:t>Paclitaxel</a:t>
              </a:r>
              <a:r>
                <a:rPr lang="en-US" altLang="zh-CN" sz="800" dirty="0"/>
                <a:t>: 175 mg/m</a:t>
              </a:r>
              <a:r>
                <a:rPr lang="en-US" altLang="zh-CN" sz="800" baseline="30000" dirty="0"/>
                <a:t>2</a:t>
              </a:r>
              <a:r>
                <a:rPr lang="en-US" altLang="zh-CN" sz="800" dirty="0"/>
                <a:t>, Cisplatin: 50 mg/m</a:t>
              </a:r>
              <a:r>
                <a:rPr lang="en-US" altLang="zh-CN" sz="800" baseline="30000" dirty="0"/>
                <a:t>2</a:t>
              </a:r>
              <a:r>
                <a:rPr lang="en-US" altLang="zh-CN" sz="800" dirty="0"/>
                <a:t>, Carboplatin: AUC 5 mg/mL/min. </a:t>
              </a:r>
              <a:endParaRPr lang="en-US" altLang="zh-CN" sz="800" dirty="0"/>
            </a:p>
            <a:p>
              <a:r>
                <a:rPr lang="en-US" altLang="zh-CN" sz="800" dirty="0"/>
                <a:t>ClinicalTrials.gov, NCT04868708.</a:t>
              </a:r>
              <a:endParaRPr lang="zh-CN" altLang="en-US" sz="800" dirty="0"/>
            </a:p>
          </p:txBody>
        </p:sp>
        <p:sp>
          <p:nvSpPr>
            <p:cNvPr id="13" name="矩形: 圆角 12"/>
            <p:cNvSpPr/>
            <p:nvPr/>
          </p:nvSpPr>
          <p:spPr>
            <a:xfrm>
              <a:off x="7535093" y="3196392"/>
              <a:ext cx="1835982" cy="10373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200" b="1" u="sng" dirty="0">
                  <a:solidFill>
                    <a:schemeClr val="tx1"/>
                  </a:solidFill>
                </a:rPr>
                <a:t>Treatment until:</a:t>
              </a:r>
              <a:endParaRPr lang="en-US" altLang="zh-CN" sz="1200" b="1" u="sng" dirty="0">
                <a:solidFill>
                  <a:schemeClr val="tx1"/>
                </a:solidFill>
              </a:endParaRPr>
            </a:p>
            <a:p>
              <a:pPr marL="171450" indent="-171450">
                <a:lnSpc>
                  <a:spcPct val="120000"/>
                </a:lnSpc>
                <a:buFont typeface="Arial" panose="020B0604020202020204" pitchFamily="34" charset="0"/>
                <a:buChar char="•"/>
              </a:pPr>
              <a:r>
                <a:rPr lang="en-US" altLang="zh-CN" sz="1200" dirty="0">
                  <a:solidFill>
                    <a:schemeClr val="tx1"/>
                  </a:solidFill>
                </a:rPr>
                <a:t>Disease progression</a:t>
              </a:r>
              <a:endParaRPr lang="en-US" altLang="zh-CN" sz="1200" dirty="0">
                <a:solidFill>
                  <a:schemeClr val="tx1"/>
                </a:solidFill>
              </a:endParaRPr>
            </a:p>
            <a:p>
              <a:pPr marL="171450" indent="-171450">
                <a:lnSpc>
                  <a:spcPct val="120000"/>
                </a:lnSpc>
                <a:buFont typeface="Arial" panose="020B0604020202020204" pitchFamily="34" charset="0"/>
                <a:buChar char="•"/>
              </a:pPr>
              <a:r>
                <a:rPr lang="en-US" altLang="zh-CN" sz="1200" dirty="0">
                  <a:solidFill>
                    <a:schemeClr val="tx1"/>
                  </a:solidFill>
                </a:rPr>
                <a:t>Unacceptable toxicity</a:t>
              </a:r>
              <a:endParaRPr lang="en-US" altLang="zh-CN" sz="1200" dirty="0">
                <a:solidFill>
                  <a:schemeClr val="tx1"/>
                </a:solidFill>
              </a:endParaRPr>
            </a:p>
            <a:p>
              <a:pPr marL="171450" indent="-171450">
                <a:lnSpc>
                  <a:spcPct val="120000"/>
                </a:lnSpc>
                <a:buFont typeface="Arial" panose="020B0604020202020204" pitchFamily="34" charset="0"/>
                <a:buChar char="•"/>
              </a:pPr>
              <a:r>
                <a:rPr lang="en-US" altLang="zh-CN" sz="1200" dirty="0">
                  <a:solidFill>
                    <a:schemeClr val="tx1"/>
                  </a:solidFill>
                </a:rPr>
                <a:t>Withdrawal of consent</a:t>
              </a:r>
              <a:endParaRPr lang="zh-CN" altLang="en-US" sz="1200" baseline="30000" dirty="0">
                <a:solidFill>
                  <a:schemeClr val="tx1"/>
                </a:solidFill>
              </a:endParaRPr>
            </a:p>
          </p:txBody>
        </p:sp>
        <p:sp>
          <p:nvSpPr>
            <p:cNvPr id="14" name="矩形: 圆角 13"/>
            <p:cNvSpPr/>
            <p:nvPr/>
          </p:nvSpPr>
          <p:spPr>
            <a:xfrm>
              <a:off x="9507141" y="2791013"/>
              <a:ext cx="1730586" cy="3033542"/>
            </a:xfrm>
            <a:prstGeom prst="round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b="1" u="sng" dirty="0">
                  <a:solidFill>
                    <a:schemeClr val="tx1"/>
                  </a:solidFill>
                </a:rPr>
                <a:t>End Points:</a:t>
              </a:r>
              <a:endParaRPr lang="en-US" altLang="zh-CN" sz="1400" b="1" u="sng" dirty="0">
                <a:solidFill>
                  <a:schemeClr val="tx1"/>
                </a:solidFill>
              </a:endParaRPr>
            </a:p>
            <a:p>
              <a:pPr marL="171450" indent="-171450">
                <a:lnSpc>
                  <a:spcPct val="120000"/>
                </a:lnSpc>
                <a:buFont typeface="Arial" panose="020B0604020202020204" pitchFamily="34" charset="0"/>
                <a:buChar char="•"/>
              </a:pPr>
              <a:r>
                <a:rPr lang="en-US" altLang="zh-CN" sz="1400" dirty="0">
                  <a:solidFill>
                    <a:schemeClr val="tx1"/>
                  </a:solidFill>
                </a:rPr>
                <a:t>Primary end point: safety</a:t>
              </a:r>
              <a:endParaRPr lang="en-US" altLang="zh-CN" sz="1400" dirty="0">
                <a:solidFill>
                  <a:schemeClr val="tx1"/>
                </a:solidFill>
              </a:endParaRPr>
            </a:p>
            <a:p>
              <a:pPr marL="171450" indent="-171450">
                <a:lnSpc>
                  <a:spcPct val="120000"/>
                </a:lnSpc>
                <a:buFont typeface="Arial" panose="020B0604020202020204" pitchFamily="34" charset="0"/>
                <a:buChar char="•"/>
              </a:pPr>
              <a:r>
                <a:rPr lang="en-US" altLang="zh-CN" sz="1400" dirty="0">
                  <a:solidFill>
                    <a:schemeClr val="tx1"/>
                  </a:solidFill>
                </a:rPr>
                <a:t>Secondary end points: ORR, DOR, DCR, PFS per RECIST1.1 by investigator and OS, PK/PD, ADA, etc.</a:t>
              </a:r>
              <a:endParaRPr lang="zh-CN" altLang="en-US" sz="1400" baseline="30000" dirty="0">
                <a:solidFill>
                  <a:schemeClr val="tx1"/>
                </a:solidFill>
              </a:endParaRPr>
            </a:p>
          </p:txBody>
        </p:sp>
        <p:cxnSp>
          <p:nvCxnSpPr>
            <p:cNvPr id="17" name="连接符: 肘形 16"/>
            <p:cNvCxnSpPr>
              <a:stCxn id="8" idx="3"/>
              <a:endCxn id="11" idx="1"/>
            </p:cNvCxnSpPr>
            <p:nvPr/>
          </p:nvCxnSpPr>
          <p:spPr>
            <a:xfrm>
              <a:off x="2953751" y="4307784"/>
              <a:ext cx="495213" cy="1048101"/>
            </a:xfrm>
            <a:prstGeom prst="bentConnector3">
              <a:avLst/>
            </a:prstGeom>
            <a:ln>
              <a:solidFill>
                <a:srgbClr val="1F386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连接符: 肘形 18"/>
            <p:cNvCxnSpPr>
              <a:stCxn id="8" idx="3"/>
              <a:endCxn id="9" idx="1"/>
            </p:cNvCxnSpPr>
            <p:nvPr/>
          </p:nvCxnSpPr>
          <p:spPr>
            <a:xfrm flipV="1">
              <a:off x="2953751" y="3199290"/>
              <a:ext cx="496337" cy="1108494"/>
            </a:xfrm>
            <a:prstGeom prst="bentConnector3">
              <a:avLst/>
            </a:prstGeom>
            <a:ln>
              <a:solidFill>
                <a:srgbClr val="1F3863"/>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a:stCxn id="8" idx="3"/>
              <a:endCxn id="10" idx="1"/>
            </p:cNvCxnSpPr>
            <p:nvPr/>
          </p:nvCxnSpPr>
          <p:spPr>
            <a:xfrm>
              <a:off x="2953751" y="4307784"/>
              <a:ext cx="496337" cy="2898"/>
            </a:xfrm>
            <a:prstGeom prst="straightConnector1">
              <a:avLst/>
            </a:prstGeom>
            <a:ln>
              <a:solidFill>
                <a:srgbClr val="1F386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连接符: 肘形 21"/>
            <p:cNvCxnSpPr>
              <a:stCxn id="9" idx="3"/>
              <a:endCxn id="14" idx="1"/>
            </p:cNvCxnSpPr>
            <p:nvPr/>
          </p:nvCxnSpPr>
          <p:spPr>
            <a:xfrm>
              <a:off x="7208404" y="3199290"/>
              <a:ext cx="2298737" cy="1108494"/>
            </a:xfrm>
            <a:prstGeom prst="bentConnector3">
              <a:avLst>
                <a:gd name="adj1" fmla="val 9063"/>
              </a:avLst>
            </a:prstGeom>
            <a:ln w="12700">
              <a:tailEnd type="triangle"/>
            </a:ln>
          </p:spPr>
          <p:style>
            <a:lnRef idx="1">
              <a:schemeClr val="dk1"/>
            </a:lnRef>
            <a:fillRef idx="0">
              <a:schemeClr val="dk1"/>
            </a:fillRef>
            <a:effectRef idx="0">
              <a:schemeClr val="dk1"/>
            </a:effectRef>
            <a:fontRef idx="minor">
              <a:schemeClr val="tx1"/>
            </a:fontRef>
          </p:style>
        </p:cxnSp>
        <p:cxnSp>
          <p:nvCxnSpPr>
            <p:cNvPr id="25" name="连接符: 肘形 24"/>
            <p:cNvCxnSpPr>
              <a:endCxn id="14" idx="1"/>
            </p:cNvCxnSpPr>
            <p:nvPr/>
          </p:nvCxnSpPr>
          <p:spPr>
            <a:xfrm flipV="1">
              <a:off x="7207841" y="4307784"/>
              <a:ext cx="2299300" cy="1004968"/>
            </a:xfrm>
            <a:prstGeom prst="bentConnector3">
              <a:avLst>
                <a:gd name="adj1" fmla="val 9073"/>
              </a:avLst>
            </a:prstGeom>
            <a:ln w="12700">
              <a:tailEnd type="triangle"/>
            </a:ln>
          </p:spPr>
          <p:style>
            <a:lnRef idx="1">
              <a:schemeClr val="dk1"/>
            </a:lnRef>
            <a:fillRef idx="0">
              <a:schemeClr val="dk1"/>
            </a:fillRef>
            <a:effectRef idx="0">
              <a:schemeClr val="dk1"/>
            </a:effectRef>
            <a:fontRef idx="minor">
              <a:schemeClr val="tx1"/>
            </a:fontRef>
          </p:style>
        </p:cxnSp>
        <p:cxnSp>
          <p:nvCxnSpPr>
            <p:cNvPr id="28" name="直接箭头连接符 27"/>
            <p:cNvCxnSpPr>
              <a:stCxn id="10" idx="3"/>
              <a:endCxn id="14" idx="1"/>
            </p:cNvCxnSpPr>
            <p:nvPr/>
          </p:nvCxnSpPr>
          <p:spPr>
            <a:xfrm flipV="1">
              <a:off x="7208404" y="4307784"/>
              <a:ext cx="2298737" cy="2898"/>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grpSp>
      <p:pic>
        <p:nvPicPr>
          <p:cNvPr id="45" name="图片 44"/>
          <p:cNvPicPr>
            <a:picLocks noChangeAspect="1"/>
          </p:cNvPicPr>
          <p:nvPr/>
        </p:nvPicPr>
        <p:blipFill>
          <a:blip r:embed="rId1"/>
          <a:stretch>
            <a:fillRect/>
          </a:stretch>
        </p:blipFill>
        <p:spPr>
          <a:xfrm>
            <a:off x="12967386" y="945916"/>
            <a:ext cx="8498706" cy="43422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en-US" altLang="zh-CN" dirty="0"/>
              <a:t>2022 ASCO 106</a:t>
            </a:r>
            <a:endParaRPr lang="zh-CN" altLang="en-US" dirty="0"/>
          </a:p>
        </p:txBody>
      </p:sp>
      <p:sp>
        <p:nvSpPr>
          <p:cNvPr id="7" name="内容占位符 4"/>
          <p:cNvSpPr txBox="1"/>
          <p:nvPr/>
        </p:nvSpPr>
        <p:spPr>
          <a:xfrm>
            <a:off x="326064" y="233147"/>
            <a:ext cx="11546761" cy="966788"/>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28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AK104 + chemotherapy ± bevacizumab for 1L R/M CC resulted in</a:t>
            </a:r>
            <a:r>
              <a:rPr lang="en-US" altLang="zh-CN" dirty="0">
                <a:solidFill>
                  <a:prstClr val="black"/>
                </a:solidFill>
                <a:latin typeface="Arial" panose="020B0604020202020204"/>
                <a:ea typeface="微软雅黑" panose="020B0503020204020204" charset="-122"/>
              </a:rPr>
              <a:t> ORR 66.7%, 68.8% and 92.3% in A-15, A-10 and B-10,respectively</a:t>
            </a:r>
            <a:endParaRPr kumimoji="0" lang="zh-CN" altLang="en-US" sz="28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graphicFrame>
        <p:nvGraphicFramePr>
          <p:cNvPr id="12" name="表格 12"/>
          <p:cNvGraphicFramePr>
            <a:graphicFrameLocks noGrp="1"/>
          </p:cNvGraphicFramePr>
          <p:nvPr/>
        </p:nvGraphicFramePr>
        <p:xfrm>
          <a:off x="326065" y="1314826"/>
          <a:ext cx="5946628" cy="3222983"/>
        </p:xfrm>
        <a:graphic>
          <a:graphicData uri="http://schemas.openxmlformats.org/drawingml/2006/table">
            <a:tbl>
              <a:tblPr firstRow="1" bandRow="1">
                <a:tableStyleId>{8799B23B-EC83-4686-B30A-512413B5E67A}</a:tableStyleId>
              </a:tblPr>
              <a:tblGrid>
                <a:gridCol w="2064083"/>
                <a:gridCol w="941316"/>
                <a:gridCol w="949432"/>
                <a:gridCol w="961216"/>
                <a:gridCol w="1030581"/>
              </a:tblGrid>
              <a:tr h="442151">
                <a:tc>
                  <a:txBody>
                    <a:bodyPr/>
                    <a:lstStyle/>
                    <a:p>
                      <a:pPr algn="ctr"/>
                      <a:endParaRPr lang="zh-CN" altLang="en-US" sz="1000" dirty="0">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1000" dirty="0">
                          <a:solidFill>
                            <a:schemeClr val="bg1"/>
                          </a:solidFill>
                          <a:latin typeface="+mn-lt"/>
                          <a:ea typeface="+mj-ea"/>
                        </a:rPr>
                        <a:t>A-15</a:t>
                      </a:r>
                      <a:endParaRPr lang="pt-BR" altLang="zh-CN" sz="1000" dirty="0">
                        <a:solidFill>
                          <a:schemeClr val="bg1"/>
                        </a:solidFill>
                        <a:latin typeface="+mn-lt"/>
                        <a:ea typeface="+mj-ea"/>
                      </a:endParaRPr>
                    </a:p>
                    <a:p>
                      <a:pPr algn="ctr"/>
                      <a:r>
                        <a:rPr lang="pt-BR" altLang="zh-CN" sz="1000" dirty="0">
                          <a:solidFill>
                            <a:schemeClr val="bg1"/>
                          </a:solidFill>
                          <a:latin typeface="+mn-lt"/>
                          <a:ea typeface="+mj-ea"/>
                        </a:rPr>
                        <a:t>(N=15)</a:t>
                      </a:r>
                      <a:endParaRPr lang="pt-BR" altLang="zh-CN" sz="1000" dirty="0">
                        <a:solidFill>
                          <a:schemeClr val="bg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1000" dirty="0">
                          <a:solidFill>
                            <a:schemeClr val="bg1"/>
                          </a:solidFill>
                          <a:latin typeface="+mn-lt"/>
                          <a:ea typeface="+mj-ea"/>
                        </a:rPr>
                        <a:t>A-10</a:t>
                      </a:r>
                      <a:endParaRPr lang="pt-BR" altLang="zh-CN" sz="1000" dirty="0">
                        <a:solidFill>
                          <a:schemeClr val="bg1"/>
                        </a:solidFill>
                        <a:latin typeface="+mn-lt"/>
                        <a:ea typeface="+mj-ea"/>
                      </a:endParaRPr>
                    </a:p>
                    <a:p>
                      <a:pPr algn="ctr"/>
                      <a:r>
                        <a:rPr lang="pt-BR" altLang="zh-CN" sz="1000" dirty="0">
                          <a:solidFill>
                            <a:schemeClr val="bg1"/>
                          </a:solidFill>
                          <a:latin typeface="+mn-lt"/>
                          <a:ea typeface="+mj-ea"/>
                        </a:rPr>
                        <a:t>(N=16)</a:t>
                      </a:r>
                      <a:endParaRPr lang="pt-BR" altLang="zh-CN" sz="1000" dirty="0">
                        <a:solidFill>
                          <a:schemeClr val="bg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1000" dirty="0">
                          <a:solidFill>
                            <a:schemeClr val="bg1"/>
                          </a:solidFill>
                          <a:latin typeface="+mn-lt"/>
                          <a:ea typeface="+mj-ea"/>
                        </a:rPr>
                        <a:t>B-10</a:t>
                      </a:r>
                      <a:endParaRPr lang="pt-BR" altLang="zh-CN" sz="1000" dirty="0">
                        <a:solidFill>
                          <a:schemeClr val="bg1"/>
                        </a:solidFill>
                        <a:latin typeface="+mn-lt"/>
                        <a:ea typeface="+mj-ea"/>
                      </a:endParaRPr>
                    </a:p>
                    <a:p>
                      <a:pPr algn="ctr"/>
                      <a:r>
                        <a:rPr lang="pt-BR" altLang="zh-CN" sz="1000" dirty="0">
                          <a:solidFill>
                            <a:schemeClr val="bg1"/>
                          </a:solidFill>
                          <a:latin typeface="+mn-lt"/>
                          <a:ea typeface="+mj-ea"/>
                        </a:rPr>
                        <a:t> (N=13)</a:t>
                      </a:r>
                      <a:r>
                        <a:rPr lang="pt-BR" altLang="zh-CN" sz="1000" baseline="30000" dirty="0">
                          <a:solidFill>
                            <a:schemeClr val="bg1"/>
                          </a:solidFill>
                          <a:latin typeface="+mn-lt"/>
                          <a:ea typeface="+mj-ea"/>
                        </a:rPr>
                        <a:t>a</a:t>
                      </a:r>
                      <a:r>
                        <a:rPr lang="pt-BR" altLang="zh-CN" sz="1000" dirty="0">
                          <a:solidFill>
                            <a:schemeClr val="bg1"/>
                          </a:solidFill>
                          <a:latin typeface="+mn-lt"/>
                          <a:ea typeface="+mj-ea"/>
                        </a:rPr>
                        <a:t> </a:t>
                      </a:r>
                      <a:endParaRPr lang="zh-CN" altLang="en-US" sz="1000" dirty="0">
                        <a:solidFill>
                          <a:schemeClr val="bg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1000" dirty="0">
                          <a:solidFill>
                            <a:schemeClr val="bg1"/>
                          </a:solidFill>
                          <a:latin typeface="+mn-lt"/>
                          <a:ea typeface="+mj-ea"/>
                        </a:rPr>
                        <a:t>A-10+B-10</a:t>
                      </a:r>
                      <a:endParaRPr lang="pt-BR" altLang="zh-CN" sz="1000" dirty="0">
                        <a:solidFill>
                          <a:schemeClr val="bg1"/>
                        </a:solidFill>
                        <a:latin typeface="+mn-lt"/>
                        <a:ea typeface="+mj-ea"/>
                      </a:endParaRPr>
                    </a:p>
                    <a:p>
                      <a:pPr algn="ctr"/>
                      <a:r>
                        <a:rPr lang="pt-BR" altLang="zh-CN" sz="1000" dirty="0">
                          <a:solidFill>
                            <a:schemeClr val="bg1"/>
                          </a:solidFill>
                          <a:latin typeface="+mn-lt"/>
                          <a:ea typeface="+mj-ea"/>
                        </a:rPr>
                        <a:t>(N=29)</a:t>
                      </a:r>
                      <a:endParaRPr lang="zh-CN" altLang="en-US" sz="1000" dirty="0">
                        <a:solidFill>
                          <a:schemeClr val="bg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r>
              <a:tr h="383315">
                <a:tc>
                  <a:txBody>
                    <a:bodyPr/>
                    <a:lstStyle/>
                    <a:p>
                      <a:pPr algn="l"/>
                      <a:r>
                        <a:rPr lang="pt-BR" altLang="zh-CN" sz="900" b="1" dirty="0">
                          <a:solidFill>
                            <a:schemeClr val="tx1"/>
                          </a:solidFill>
                          <a:latin typeface="+mn-lt"/>
                          <a:ea typeface="+mj-ea"/>
                        </a:rPr>
                        <a:t>Objective Response Rate, n(%) </a:t>
                      </a:r>
                      <a:endParaRPr lang="zh-CN" altLang="en-US" sz="900" b="1"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pt-BR" altLang="zh-CN" sz="900" b="1" dirty="0">
                          <a:solidFill>
                            <a:schemeClr val="tx1"/>
                          </a:solidFill>
                          <a:latin typeface="+mn-lt"/>
                          <a:ea typeface="+mj-ea"/>
                        </a:rPr>
                        <a:t>10 (66.7)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pt-BR" altLang="zh-CN" sz="900" b="1" dirty="0">
                          <a:solidFill>
                            <a:schemeClr val="tx1"/>
                          </a:solidFill>
                          <a:latin typeface="+mn-lt"/>
                          <a:ea typeface="+mj-ea"/>
                        </a:rPr>
                        <a:t>11 (68.8)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pt-BR" altLang="zh-CN" sz="900" b="1" dirty="0">
                          <a:solidFill>
                            <a:schemeClr val="tx1"/>
                          </a:solidFill>
                          <a:latin typeface="+mn-lt"/>
                          <a:ea typeface="+mj-ea"/>
                        </a:rPr>
                        <a:t>12 (92.3)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pt-BR" altLang="zh-CN" sz="900" b="1" dirty="0">
                          <a:solidFill>
                            <a:schemeClr val="tx1"/>
                          </a:solidFill>
                          <a:latin typeface="+mn-lt"/>
                          <a:ea typeface="+mj-ea"/>
                        </a:rPr>
                        <a:t>23 (79.3)</a:t>
                      </a:r>
                      <a:endParaRPr lang="zh-CN" altLang="en-US" sz="900" b="1" dirty="0">
                        <a:solidFill>
                          <a:schemeClr val="tx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r>
              <a:tr h="287846">
                <a:tc>
                  <a:txBody>
                    <a:bodyPr/>
                    <a:lstStyle/>
                    <a:p>
                      <a:pPr algn="l"/>
                      <a:r>
                        <a:rPr lang="en-US" altLang="zh-CN" sz="900" b="1" dirty="0">
                          <a:solidFill>
                            <a:schemeClr val="tx1"/>
                          </a:solidFill>
                          <a:latin typeface="+mn-lt"/>
                          <a:ea typeface="+mj-ea"/>
                        </a:rPr>
                        <a:t>Disease Control Rate, n (%)</a:t>
                      </a:r>
                      <a:endParaRPr lang="zh-CN" altLang="en-US" sz="900" b="1"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1" dirty="0">
                          <a:solidFill>
                            <a:schemeClr val="tx1"/>
                          </a:solidFill>
                          <a:latin typeface="+mn-lt"/>
                          <a:ea typeface="+mj-ea"/>
                        </a:rPr>
                        <a:t>15 (100.0)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1" dirty="0">
                          <a:solidFill>
                            <a:schemeClr val="tx1"/>
                          </a:solidFill>
                          <a:latin typeface="+mn-lt"/>
                          <a:ea typeface="+mj-ea"/>
                        </a:rPr>
                        <a:t>15 (93.8)</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1" dirty="0">
                          <a:solidFill>
                            <a:schemeClr val="tx1"/>
                          </a:solidFill>
                          <a:latin typeface="+mn-lt"/>
                          <a:ea typeface="+mj-ea"/>
                        </a:rPr>
                        <a:t>13 (100.0)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1" dirty="0">
                          <a:solidFill>
                            <a:schemeClr val="tx1"/>
                          </a:solidFill>
                          <a:latin typeface="+mn-lt"/>
                          <a:ea typeface="+mj-ea"/>
                        </a:rPr>
                        <a:t>28 (96.6)</a:t>
                      </a:r>
                      <a:endParaRPr lang="zh-CN" altLang="en-US" sz="900" b="1" dirty="0">
                        <a:solidFill>
                          <a:schemeClr val="tx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287846">
                <a:tc gridSpan="5">
                  <a:txBody>
                    <a:bodyPr/>
                    <a:lstStyle/>
                    <a:p>
                      <a:pPr algn="l"/>
                      <a:r>
                        <a:rPr lang="en-US" altLang="zh-CN" sz="900" b="1" dirty="0">
                          <a:solidFill>
                            <a:schemeClr val="tx1"/>
                          </a:solidFill>
                          <a:latin typeface="+mn-lt"/>
                          <a:ea typeface="+mj-ea"/>
                        </a:rPr>
                        <a:t>Best Overall Response, n(%)</a:t>
                      </a:r>
                      <a:endParaRPr lang="zh-CN" altLang="en-US" sz="900" b="1"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hMerge="1">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tcPr>
                </a:tc>
                <a:tc hMerge="1">
                  <a:tcPr anchor="ctr"/>
                </a:tc>
                <a:tc hMerge="1">
                  <a:tcPr anchor="ctr"/>
                </a:tc>
                <a:tc hMerge="1">
                  <a:tcPr anchor="ctr"/>
                </a:tc>
              </a:tr>
              <a:tr h="287846">
                <a:tc>
                  <a:txBody>
                    <a:bodyPr/>
                    <a:lstStyle/>
                    <a:p>
                      <a:pPr lvl="1" algn="l"/>
                      <a:r>
                        <a:rPr lang="en-US" altLang="zh-CN" sz="900" b="1" dirty="0">
                          <a:solidFill>
                            <a:schemeClr val="tx1"/>
                          </a:solidFill>
                          <a:latin typeface="+mn-lt"/>
                          <a:ea typeface="+mj-ea"/>
                        </a:rPr>
                        <a:t>Complete Response</a:t>
                      </a:r>
                      <a:endParaRPr lang="zh-CN" altLang="en-US" sz="900" b="1"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2 (13.3)</a:t>
                      </a:r>
                      <a:endParaRPr lang="zh-CN" altLang="en-US" sz="900" b="1" dirty="0">
                        <a:solidFill>
                          <a:schemeClr val="tx1"/>
                        </a:solidFill>
                        <a:latin typeface="+mn-lt"/>
                        <a:ea typeface="+mj-ea"/>
                      </a:endParaRPr>
                    </a:p>
                  </a:txBody>
                  <a:tcPr anchor="ctr">
                    <a:lnL w="12700" cmpd="sng">
                      <a:noFill/>
                    </a:lnL>
                    <a:lnR w="12700" cmpd="sng">
                      <a:noFill/>
                    </a:lnR>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0 (0.0)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1 (7.7)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1 (3.4)</a:t>
                      </a:r>
                      <a:endParaRPr lang="zh-CN" altLang="en-US" sz="900" b="1" dirty="0">
                        <a:solidFill>
                          <a:schemeClr val="tx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r>
              <a:tr h="287846">
                <a:tc>
                  <a:txBody>
                    <a:bodyPr/>
                    <a:lstStyle/>
                    <a:p>
                      <a:pPr lvl="1" algn="l"/>
                      <a:r>
                        <a:rPr lang="en-US" altLang="zh-CN" sz="900" b="1" dirty="0">
                          <a:solidFill>
                            <a:schemeClr val="tx1"/>
                          </a:solidFill>
                          <a:latin typeface="+mn-lt"/>
                          <a:ea typeface="+mj-ea"/>
                        </a:rPr>
                        <a:t>Partial Response</a:t>
                      </a:r>
                      <a:endParaRPr lang="zh-CN" altLang="en-US" sz="900" b="1"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8 (53.3)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11 (68.8)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11 (84.6) </a:t>
                      </a:r>
                      <a:endParaRPr lang="zh-CN" altLang="en-US" sz="900" b="1"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c>
                  <a:txBody>
                    <a:bodyPr/>
                    <a:lstStyle/>
                    <a:p>
                      <a:pPr algn="ctr"/>
                      <a:r>
                        <a:rPr lang="en-US" altLang="zh-CN" sz="900" b="1" dirty="0">
                          <a:solidFill>
                            <a:schemeClr val="tx1"/>
                          </a:solidFill>
                          <a:latin typeface="+mn-lt"/>
                          <a:ea typeface="+mj-ea"/>
                        </a:rPr>
                        <a:t>22 (75.9)</a:t>
                      </a:r>
                      <a:endParaRPr lang="zh-CN" altLang="en-US" sz="900" b="1" dirty="0">
                        <a:solidFill>
                          <a:schemeClr val="tx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E2F5F1"/>
                    </a:solidFill>
                  </a:tcPr>
                </a:tc>
              </a:tr>
              <a:tr h="287846">
                <a:tc>
                  <a:txBody>
                    <a:bodyPr/>
                    <a:lstStyle/>
                    <a:p>
                      <a:pPr lvl="1" algn="l"/>
                      <a:r>
                        <a:rPr lang="en-US" altLang="zh-CN" sz="900" b="0" dirty="0">
                          <a:solidFill>
                            <a:schemeClr val="tx1"/>
                          </a:solidFill>
                          <a:latin typeface="+mn-lt"/>
                          <a:ea typeface="+mj-ea"/>
                        </a:rPr>
                        <a:t>Stable Disease</a:t>
                      </a:r>
                      <a:endParaRPr lang="zh-CN" altLang="en-US" sz="900" b="0"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5 (33.3)</a:t>
                      </a:r>
                      <a:endParaRPr lang="zh-CN" altLang="en-US" sz="900" b="0"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4 (25.0)</a:t>
                      </a:r>
                      <a:endParaRPr lang="zh-CN" altLang="en-US" sz="900" b="0"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1 (7.7)</a:t>
                      </a:r>
                      <a:endParaRPr lang="zh-CN" altLang="en-US" sz="900" b="0"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5 (17.2)</a:t>
                      </a:r>
                      <a:endParaRPr lang="zh-CN" altLang="en-US" sz="900" b="0" dirty="0">
                        <a:solidFill>
                          <a:schemeClr val="tx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19429">
                <a:tc>
                  <a:txBody>
                    <a:bodyPr/>
                    <a:lstStyle/>
                    <a:p>
                      <a:pPr lvl="1" algn="l"/>
                      <a:r>
                        <a:rPr lang="en-US" altLang="zh-CN" sz="900" b="0" dirty="0">
                          <a:solidFill>
                            <a:schemeClr val="tx1"/>
                          </a:solidFill>
                          <a:latin typeface="+mn-lt"/>
                          <a:ea typeface="+mj-ea"/>
                        </a:rPr>
                        <a:t>Progressive Disease</a:t>
                      </a:r>
                      <a:endParaRPr lang="zh-CN" altLang="en-US" sz="900" b="0"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0</a:t>
                      </a:r>
                      <a:endParaRPr lang="zh-CN" altLang="en-US" sz="900" b="0"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1 (6.3)</a:t>
                      </a:r>
                      <a:endParaRPr lang="zh-CN" altLang="en-US" sz="900" b="0"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0</a:t>
                      </a:r>
                      <a:endParaRPr lang="zh-CN" altLang="en-US" sz="900" b="0" dirty="0">
                        <a:solidFill>
                          <a:schemeClr val="tx1"/>
                        </a:solidFill>
                        <a:latin typeface="+mn-lt"/>
                        <a:ea typeface="+mj-ea"/>
                      </a:endParaRPr>
                    </a:p>
                  </a:txBody>
                  <a:tcPr anchor="ctr">
                    <a:lnL w="12700" cmpd="sng">
                      <a:noFill/>
                    </a:lnL>
                    <a:lnR w="12700" cmpd="sng">
                      <a:noFill/>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900" b="0" dirty="0">
                          <a:solidFill>
                            <a:schemeClr val="tx1"/>
                          </a:solidFill>
                          <a:latin typeface="+mn-lt"/>
                          <a:ea typeface="+mj-ea"/>
                        </a:rPr>
                        <a:t>1 (3.4)</a:t>
                      </a:r>
                      <a:endParaRPr lang="zh-CN" altLang="en-US" sz="900" b="0" dirty="0">
                        <a:solidFill>
                          <a:schemeClr val="tx1"/>
                        </a:solidFill>
                        <a:latin typeface="+mn-lt"/>
                        <a:ea typeface="+mj-ea"/>
                      </a:endParaRPr>
                    </a:p>
                  </a:txBody>
                  <a:tcPr anchor="ctr">
                    <a:lnL w="12700" cmpd="sng">
                      <a:noFill/>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19429">
                <a:tc gridSpan="5">
                  <a:txBody>
                    <a:bodyPr/>
                    <a:lstStyle/>
                    <a:p>
                      <a:pPr algn="l"/>
                      <a:r>
                        <a:rPr lang="en-US" altLang="zh-CN" sz="1000" b="1" dirty="0">
                          <a:solidFill>
                            <a:schemeClr val="tx1"/>
                          </a:solidFill>
                          <a:latin typeface="+mn-lt"/>
                          <a:ea typeface="+mj-ea"/>
                        </a:rPr>
                        <a:t>Median </a:t>
                      </a:r>
                      <a:r>
                        <a:rPr lang="en-US" altLang="zh-CN" sz="1000" b="1" dirty="0" err="1">
                          <a:solidFill>
                            <a:schemeClr val="tx1"/>
                          </a:solidFill>
                          <a:latin typeface="+mn-lt"/>
                          <a:ea typeface="+mj-ea"/>
                        </a:rPr>
                        <a:t>DoR</a:t>
                      </a:r>
                      <a:r>
                        <a:rPr lang="en-US" altLang="zh-CN" sz="1000" b="1" dirty="0">
                          <a:solidFill>
                            <a:schemeClr val="tx1"/>
                          </a:solidFill>
                          <a:latin typeface="+mn-lt"/>
                          <a:ea typeface="+mj-ea"/>
                        </a:rPr>
                        <a:t>, [95%CI], months         </a:t>
                      </a:r>
                      <a:r>
                        <a:rPr lang="en-US" altLang="zh-CN" sz="1000" b="0" dirty="0">
                          <a:solidFill>
                            <a:schemeClr val="tx1"/>
                          </a:solidFill>
                          <a:latin typeface="+mn-lt"/>
                          <a:ea typeface="+mj-ea"/>
                        </a:rPr>
                        <a:t>NR (2.99, NE) 5.75 (2.86, NE) NR (3.02, NE) NR (4.27, NE)</a:t>
                      </a:r>
                      <a:endParaRPr lang="zh-CN" altLang="en-US" sz="1000" b="0"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hMerge="1">
                  <a:tcP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tcPr>
                </a:tc>
                <a:tc hMerge="1">
                  <a:tcPr/>
                </a:tc>
                <a:tc hMerge="1">
                  <a:tcPr/>
                </a:tc>
                <a:tc hMerge="1">
                  <a:tcPr/>
                </a:tc>
              </a:tr>
              <a:tr h="319429">
                <a:tc gridSpan="5">
                  <a:txBody>
                    <a:bodyPr/>
                    <a:lstStyle/>
                    <a:p>
                      <a:pPr algn="l"/>
                      <a:r>
                        <a:rPr lang="en-US" altLang="zh-CN" sz="1000" b="1" dirty="0">
                          <a:solidFill>
                            <a:schemeClr val="tx1"/>
                          </a:solidFill>
                          <a:latin typeface="+mn-lt"/>
                          <a:ea typeface="+mj-ea"/>
                        </a:rPr>
                        <a:t>Median TTR, (range), months           </a:t>
                      </a:r>
                      <a:r>
                        <a:rPr lang="en-US" altLang="zh-CN" sz="1000" b="0" dirty="0">
                          <a:solidFill>
                            <a:schemeClr val="tx1"/>
                          </a:solidFill>
                          <a:latin typeface="+mn-lt"/>
                          <a:ea typeface="+mj-ea"/>
                        </a:rPr>
                        <a:t>1.51(1.31,2.96) 1.35(1.22,4.24) 1.48(1.31,3.02) 1.48(1.22,4.24)</a:t>
                      </a:r>
                      <a:endParaRPr lang="zh-CN" altLang="en-US" sz="1000" b="0" dirty="0">
                        <a:solidFill>
                          <a:schemeClr val="tx1"/>
                        </a:solidFill>
                        <a:latin typeface="+mn-lt"/>
                        <a:ea typeface="+mj-ea"/>
                      </a:endParaRPr>
                    </a:p>
                  </a:txBody>
                  <a:tcPr anchor="ctr">
                    <a:lnL w="6350" cap="flat" cmpd="sng" algn="ctr">
                      <a:solidFill>
                        <a:srgbClr val="009999"/>
                      </a:solid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hMerge="1">
                  <a:tcPr>
                    <a:lnL w="6350" cap="flat" cmpd="sng" algn="ctr">
                      <a:solidFill>
                        <a:srgbClr val="009999"/>
                      </a:solidFill>
                      <a:prstDash val="solid"/>
                      <a:round/>
                      <a:headEnd type="none" w="med" len="med"/>
                      <a:tailEnd type="none" w="med" len="med"/>
                    </a:lnL>
                  </a:tcPr>
                </a:tc>
                <a:tc hMerge="1">
                  <a:tcPr/>
                </a:tc>
                <a:tc hMerge="1">
                  <a:tcPr/>
                </a:tc>
                <a:tc hMerge="1">
                  <a:tcPr/>
                </a:tc>
              </a:tr>
            </a:tbl>
          </a:graphicData>
        </a:graphic>
      </p:graphicFrame>
      <p:graphicFrame>
        <p:nvGraphicFramePr>
          <p:cNvPr id="14" name="表格 14"/>
          <p:cNvGraphicFramePr>
            <a:graphicFrameLocks noGrp="1"/>
          </p:cNvGraphicFramePr>
          <p:nvPr/>
        </p:nvGraphicFramePr>
        <p:xfrm>
          <a:off x="6380916" y="1314827"/>
          <a:ext cx="5491910" cy="3495421"/>
        </p:xfrm>
        <a:graphic>
          <a:graphicData uri="http://schemas.openxmlformats.org/drawingml/2006/table">
            <a:tbl>
              <a:tblPr firstRow="1" bandRow="1">
                <a:tableStyleId>{2D5ABB26-0587-4C30-8999-92F81FD0307C}</a:tableStyleId>
              </a:tblPr>
              <a:tblGrid>
                <a:gridCol w="788776"/>
                <a:gridCol w="736600"/>
                <a:gridCol w="622300"/>
                <a:gridCol w="533400"/>
                <a:gridCol w="609742"/>
                <a:gridCol w="647558"/>
                <a:gridCol w="472401"/>
                <a:gridCol w="509059"/>
                <a:gridCol w="572074"/>
              </a:tblGrid>
              <a:tr h="208530">
                <a:tc rowSpan="2">
                  <a:txBody>
                    <a:bodyPr/>
                    <a:lstStyle/>
                    <a:p>
                      <a:pPr algn="ctr"/>
                      <a:endParaRPr lang="zh-CN" altLang="en-US" sz="800" b="1" kern="1200" dirty="0">
                        <a:solidFill>
                          <a:schemeClr val="bg1"/>
                        </a:solidFill>
                        <a:latin typeface="+mn-lt"/>
                        <a:ea typeface="+mn-ea"/>
                        <a:cs typeface="+mn-cs"/>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857C"/>
                    </a:solidFill>
                  </a:tcPr>
                </a:tc>
                <a:tc gridSpan="2">
                  <a:txBody>
                    <a:bodyPr/>
                    <a:lstStyle/>
                    <a:p>
                      <a:pPr algn="ctr"/>
                      <a:r>
                        <a:rPr lang="pt-BR" altLang="zh-CN" sz="800" b="1" kern="1200" dirty="0">
                          <a:solidFill>
                            <a:schemeClr val="bg1"/>
                          </a:solidFill>
                          <a:latin typeface="+mn-ea"/>
                          <a:ea typeface="+mn-ea"/>
                        </a:rPr>
                        <a:t>A-15</a:t>
                      </a:r>
                      <a:endParaRPr lang="zh-CN" altLang="en-US" sz="800" b="1" kern="1200" dirty="0">
                        <a:solidFill>
                          <a:schemeClr val="bg1"/>
                        </a:solidFill>
                        <a:latin typeface="+mn-ea"/>
                        <a:ea typeface="+mn-ea"/>
                        <a:cs typeface="+mn-cs"/>
                      </a:endParaRPr>
                    </a:p>
                  </a:txBody>
                  <a:tcPr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857C"/>
                    </a:solidFill>
                  </a:tcPr>
                </a:tc>
                <a:tc hMerge="1">
                  <a:tcPr/>
                </a:tc>
                <a:tc gridSpan="2">
                  <a:txBody>
                    <a:bodyPr/>
                    <a:lstStyle/>
                    <a:p>
                      <a:pPr algn="ctr"/>
                      <a:r>
                        <a:rPr lang="pt-BR" altLang="zh-CN" sz="800" b="1" kern="1200" dirty="0">
                          <a:solidFill>
                            <a:schemeClr val="bg1"/>
                          </a:solidFill>
                          <a:latin typeface="+mn-ea"/>
                          <a:ea typeface="+mn-ea"/>
                        </a:rPr>
                        <a:t>A-10</a:t>
                      </a:r>
                      <a:endParaRPr lang="zh-CN" altLang="en-US" sz="800" b="1" kern="1200" dirty="0">
                        <a:solidFill>
                          <a:schemeClr val="bg1"/>
                        </a:solidFill>
                        <a:latin typeface="+mn-ea"/>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857C"/>
                    </a:solidFill>
                  </a:tcPr>
                </a:tc>
                <a:tc hMerge="1">
                  <a:tcPr/>
                </a:tc>
                <a:tc gridSpan="2">
                  <a:txBody>
                    <a:bodyPr/>
                    <a:lstStyle/>
                    <a:p>
                      <a:pPr algn="ctr"/>
                      <a:r>
                        <a:rPr lang="pt-BR" altLang="zh-CN" sz="800" b="1" kern="1200" dirty="0">
                          <a:solidFill>
                            <a:schemeClr val="bg1"/>
                          </a:solidFill>
                          <a:latin typeface="+mn-ea"/>
                          <a:ea typeface="+mn-ea"/>
                        </a:rPr>
                        <a:t>B-10</a:t>
                      </a:r>
                      <a:endParaRPr lang="zh-CN" altLang="en-US" sz="800" b="1" kern="1200" dirty="0">
                        <a:solidFill>
                          <a:schemeClr val="bg1"/>
                        </a:solidFill>
                        <a:latin typeface="+mn-ea"/>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857C"/>
                    </a:solidFill>
                  </a:tcPr>
                </a:tc>
                <a:tc hMerge="1">
                  <a:tcPr/>
                </a:tc>
                <a:tc gridSpan="2">
                  <a:txBody>
                    <a:bodyPr/>
                    <a:lstStyle/>
                    <a:p>
                      <a:pPr algn="ctr"/>
                      <a:r>
                        <a:rPr lang="pt-BR" altLang="zh-CN" sz="800" b="1" kern="1200" dirty="0">
                          <a:solidFill>
                            <a:schemeClr val="bg1"/>
                          </a:solidFill>
                          <a:latin typeface="+mn-ea"/>
                          <a:ea typeface="+mn-ea"/>
                        </a:rPr>
                        <a:t>A-10+B-10</a:t>
                      </a:r>
                      <a:endParaRPr lang="zh-CN" altLang="en-US" sz="800" b="1" kern="1200" dirty="0">
                        <a:solidFill>
                          <a:schemeClr val="bg1"/>
                        </a:solidFill>
                        <a:latin typeface="+mn-ea"/>
                        <a:ea typeface="+mn-ea"/>
                        <a:cs typeface="+mn-cs"/>
                      </a:endParaRPr>
                    </a:p>
                  </a:txBody>
                  <a:tcPr anchor="ctr">
                    <a:lnL w="1270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857C"/>
                    </a:solidFill>
                  </a:tcPr>
                </a:tc>
                <a:tc hMerge="1">
                  <a:tcPr/>
                </a:tc>
              </a:tr>
              <a:tr h="297899">
                <a:tc vMerge="1">
                  <a:tcPr anchor="ctr">
                    <a:solidFill>
                      <a:srgbClr val="1F3863"/>
                    </a:solidFill>
                  </a:tcPr>
                </a:tc>
                <a:tc>
                  <a:txBody>
                    <a:bodyPr/>
                    <a:lstStyle/>
                    <a:p>
                      <a:pPr algn="ctr"/>
                      <a:r>
                        <a:rPr lang="pt-BR" altLang="zh-CN" sz="700" b="1" kern="1200" dirty="0">
                          <a:solidFill>
                            <a:schemeClr val="bg1"/>
                          </a:solidFill>
                          <a:latin typeface="+mn-lt"/>
                          <a:ea typeface="+mn-ea"/>
                        </a:rPr>
                        <a:t>CPS≥1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(N=10)</a:t>
                      </a:r>
                      <a:endParaRPr lang="pt-BR" altLang="zh-CN" sz="700" b="1" kern="1200" dirty="0">
                        <a:solidFill>
                          <a:schemeClr val="bg1"/>
                        </a:solidFill>
                        <a:latin typeface="+mn-lt"/>
                        <a:ea typeface="+mn-ea"/>
                        <a:cs typeface="+mn-cs"/>
                      </a:endParaRPr>
                    </a:p>
                  </a:txBody>
                  <a:tcPr anchor="ctr">
                    <a:lnL>
                      <a:noFill/>
                    </a:lnL>
                    <a:lnR>
                      <a:noFill/>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CPS&lt;1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(N=5)</a:t>
                      </a:r>
                      <a:endParaRPr lang="pt-BR" altLang="zh-CN" sz="700" b="1" kern="1200" dirty="0">
                        <a:solidFill>
                          <a:schemeClr val="bg1"/>
                        </a:solidFill>
                        <a:latin typeface="+mn-lt"/>
                        <a:ea typeface="+mn-ea"/>
                        <a:cs typeface="+mn-cs"/>
                      </a:endParaRPr>
                    </a:p>
                  </a:txBody>
                  <a:tcPr anchor="ctr">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(N=8)</a:t>
                      </a:r>
                      <a:endParaRPr lang="pt-BR" altLang="zh-CN" sz="700" b="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CPS&lt;1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(N=8)</a:t>
                      </a:r>
                      <a:endParaRPr lang="pt-BR" altLang="zh-CN" sz="700" b="1" kern="1200" dirty="0">
                        <a:solidFill>
                          <a:schemeClr val="bg1"/>
                        </a:solidFill>
                        <a:latin typeface="+mn-lt"/>
                        <a:ea typeface="+mn-ea"/>
                        <a:cs typeface="+mn-cs"/>
                      </a:endParaRPr>
                    </a:p>
                  </a:txBody>
                  <a:tcPr anchor="ctr">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(N=9)</a:t>
                      </a:r>
                      <a:endParaRPr lang="pt-BR" altLang="zh-CN" sz="700" b="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CPS&lt;1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(N=4)</a:t>
                      </a:r>
                      <a:endParaRPr lang="pt-BR" altLang="zh-CN" sz="700" b="1" kern="1200" dirty="0">
                        <a:solidFill>
                          <a:schemeClr val="bg1"/>
                        </a:solidFill>
                        <a:latin typeface="+mn-lt"/>
                        <a:ea typeface="+mn-ea"/>
                        <a:cs typeface="+mn-cs"/>
                      </a:endParaRPr>
                    </a:p>
                  </a:txBody>
                  <a:tcPr anchor="ctr">
                    <a:lnL>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(N=17)</a:t>
                      </a:r>
                      <a:endParaRPr lang="pt-BR" altLang="zh-CN" sz="700" b="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c>
                  <a:txBody>
                    <a:bodyPr/>
                    <a:lstStyle/>
                    <a:p>
                      <a:pPr algn="ctr"/>
                      <a:r>
                        <a:rPr lang="pt-BR" altLang="zh-CN" sz="700" b="1" kern="1200" dirty="0">
                          <a:solidFill>
                            <a:schemeClr val="bg1"/>
                          </a:solidFill>
                          <a:latin typeface="+mn-lt"/>
                          <a:ea typeface="+mn-ea"/>
                        </a:rPr>
                        <a:t>CPS&lt;1</a:t>
                      </a:r>
                      <a:endParaRPr lang="pt-BR" altLang="zh-CN" sz="700" b="1" kern="1200" dirty="0">
                        <a:solidFill>
                          <a:schemeClr val="bg1"/>
                        </a:solidFill>
                        <a:latin typeface="+mn-lt"/>
                        <a:ea typeface="+mn-ea"/>
                      </a:endParaRPr>
                    </a:p>
                    <a:p>
                      <a:pPr algn="ctr"/>
                      <a:r>
                        <a:rPr lang="pt-BR" altLang="zh-CN" sz="700" b="1" kern="1200" dirty="0">
                          <a:solidFill>
                            <a:schemeClr val="bg1"/>
                          </a:solidFill>
                          <a:latin typeface="+mn-lt"/>
                          <a:ea typeface="+mn-ea"/>
                        </a:rPr>
                        <a:t>(N=12)</a:t>
                      </a:r>
                      <a:endParaRPr lang="zh-CN" altLang="en-US" sz="700" b="1" kern="1200" dirty="0">
                        <a:solidFill>
                          <a:schemeClr val="bg1"/>
                        </a:solidFill>
                        <a:latin typeface="+mn-lt"/>
                        <a:ea typeface="+mn-ea"/>
                        <a:cs typeface="+mn-cs"/>
                      </a:endParaRPr>
                    </a:p>
                  </a:txBody>
                  <a:tcPr anchor="ctr">
                    <a:lnL>
                      <a:noFill/>
                    </a:lnL>
                    <a:lnR w="6350" cap="flat" cmpd="sng" algn="ctr">
                      <a:solidFill>
                        <a:srgbClr val="009999"/>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857C"/>
                    </a:solidFill>
                  </a:tcPr>
                </a:tc>
              </a:tr>
              <a:tr h="446849">
                <a:tc>
                  <a:txBody>
                    <a:bodyPr/>
                    <a:lstStyle/>
                    <a:p>
                      <a:pPr algn="l"/>
                      <a:r>
                        <a:rPr lang="pt-BR" altLang="zh-CN" sz="800" b="1" dirty="0">
                          <a:solidFill>
                            <a:schemeClr val="tx1"/>
                          </a:solidFill>
                          <a:latin typeface="+mn-lt"/>
                          <a:ea typeface="+mn-ea"/>
                        </a:rPr>
                        <a:t>Objective Response Rate, n(%)</a:t>
                      </a:r>
                      <a:endParaRPr lang="zh-CN" altLang="en-US" sz="800" b="1"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pt-BR" altLang="zh-CN" sz="700" b="1" dirty="0">
                          <a:solidFill>
                            <a:schemeClr val="tx1"/>
                          </a:solidFill>
                          <a:latin typeface="+mn-lt"/>
                          <a:ea typeface="+mn-ea"/>
                        </a:rPr>
                        <a:t>7 (70.0)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pt-BR" altLang="zh-CN" sz="700" b="1" dirty="0">
                          <a:solidFill>
                            <a:schemeClr val="tx1"/>
                          </a:solidFill>
                          <a:latin typeface="+mn-lt"/>
                          <a:ea typeface="+mn-ea"/>
                        </a:rPr>
                        <a:t>3 (60.0)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pt-BR" altLang="zh-CN" sz="700" b="1" dirty="0">
                          <a:solidFill>
                            <a:schemeClr val="tx1"/>
                          </a:solidFill>
                          <a:latin typeface="+mn-lt"/>
                          <a:ea typeface="+mn-ea"/>
                        </a:rPr>
                        <a:t>6 (75.0)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pt-BR" altLang="zh-CN" sz="700" b="1" dirty="0">
                          <a:solidFill>
                            <a:schemeClr val="tx1"/>
                          </a:solidFill>
                          <a:latin typeface="+mn-lt"/>
                          <a:ea typeface="+mn-ea"/>
                        </a:rPr>
                        <a:t>5 (62.5)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pt-BR" altLang="zh-CN" sz="700" b="1" dirty="0">
                          <a:solidFill>
                            <a:schemeClr val="tx1"/>
                          </a:solidFill>
                          <a:latin typeface="+mn-lt"/>
                          <a:ea typeface="+mn-ea"/>
                        </a:rPr>
                        <a:t>8 (88.9)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pt-BR" altLang="zh-CN" sz="700" b="1" dirty="0">
                          <a:solidFill>
                            <a:schemeClr val="tx1"/>
                          </a:solidFill>
                          <a:latin typeface="+mn-lt"/>
                          <a:ea typeface="+mn-ea"/>
                        </a:rPr>
                        <a:t>4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pt-BR" altLang="zh-CN" sz="700" b="1" dirty="0">
                          <a:solidFill>
                            <a:schemeClr val="tx1"/>
                          </a:solidFill>
                          <a:latin typeface="+mn-lt"/>
                          <a:ea typeface="+mn-ea"/>
                        </a:rPr>
                        <a:t>14 (82.4)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pt-BR" altLang="zh-CN" sz="700" b="1" dirty="0">
                          <a:solidFill>
                            <a:schemeClr val="tx1"/>
                          </a:solidFill>
                          <a:latin typeface="+mn-lt"/>
                          <a:ea typeface="+mn-ea"/>
                        </a:rPr>
                        <a:t>9 (75.0)</a:t>
                      </a:r>
                      <a:endParaRPr lang="zh-CN" altLang="en-US" sz="700" b="1"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446849">
                <a:tc>
                  <a:txBody>
                    <a:bodyPr/>
                    <a:lstStyle/>
                    <a:p>
                      <a:pPr algn="l"/>
                      <a:r>
                        <a:rPr lang="en-US" altLang="zh-CN" sz="800" b="1" dirty="0">
                          <a:solidFill>
                            <a:schemeClr val="tx1"/>
                          </a:solidFill>
                          <a:latin typeface="+mn-lt"/>
                          <a:ea typeface="+mn-ea"/>
                        </a:rPr>
                        <a:t>Disease Control Rate, n (%)</a:t>
                      </a:r>
                      <a:endParaRPr lang="zh-CN" altLang="en-US" sz="800" b="1"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b="1" dirty="0">
                          <a:solidFill>
                            <a:schemeClr val="tx1"/>
                          </a:solidFill>
                          <a:latin typeface="+mn-lt"/>
                          <a:ea typeface="+mn-ea"/>
                        </a:rPr>
                        <a:t>10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b="1" dirty="0">
                          <a:solidFill>
                            <a:schemeClr val="tx1"/>
                          </a:solidFill>
                          <a:latin typeface="+mn-lt"/>
                          <a:ea typeface="+mn-ea"/>
                        </a:rPr>
                        <a:t>5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b="1" dirty="0">
                          <a:solidFill>
                            <a:schemeClr val="tx1"/>
                          </a:solidFill>
                          <a:latin typeface="+mn-lt"/>
                          <a:ea typeface="+mn-ea"/>
                        </a:rPr>
                        <a:t>8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b="1" dirty="0">
                          <a:solidFill>
                            <a:schemeClr val="tx1"/>
                          </a:solidFill>
                          <a:latin typeface="+mn-lt"/>
                          <a:ea typeface="+mn-ea"/>
                        </a:rPr>
                        <a:t>7 (87.5)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b="1" dirty="0">
                          <a:solidFill>
                            <a:schemeClr val="tx1"/>
                          </a:solidFill>
                          <a:latin typeface="+mn-lt"/>
                          <a:ea typeface="+mn-ea"/>
                        </a:rPr>
                        <a:t>9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b="1" dirty="0">
                          <a:solidFill>
                            <a:schemeClr val="tx1"/>
                          </a:solidFill>
                          <a:latin typeface="+mn-lt"/>
                          <a:ea typeface="+mn-ea"/>
                        </a:rPr>
                        <a:t>4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b="1" dirty="0">
                          <a:solidFill>
                            <a:schemeClr val="tx1"/>
                          </a:solidFill>
                          <a:latin typeface="+mn-lt"/>
                          <a:ea typeface="+mn-ea"/>
                        </a:rPr>
                        <a:t>17 (100.0) </a:t>
                      </a: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b="1" dirty="0">
                          <a:solidFill>
                            <a:schemeClr val="tx1"/>
                          </a:solidFill>
                          <a:latin typeface="+mn-lt"/>
                          <a:ea typeface="+mn-ea"/>
                        </a:rPr>
                        <a:t>11 (91.7)</a:t>
                      </a:r>
                      <a:endParaRPr lang="zh-CN" altLang="en-US" sz="700" b="1"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446849">
                <a:tc>
                  <a:txBody>
                    <a:bodyPr/>
                    <a:lstStyle/>
                    <a:p>
                      <a:pPr algn="l"/>
                      <a:r>
                        <a:rPr lang="en-US" altLang="zh-CN" sz="800" b="1" dirty="0">
                          <a:solidFill>
                            <a:schemeClr val="tx1"/>
                          </a:solidFill>
                          <a:latin typeface="+mn-lt"/>
                          <a:ea typeface="+mn-ea"/>
                        </a:rPr>
                        <a:t>Best Overall Response, n(%)</a:t>
                      </a:r>
                      <a:endParaRPr lang="zh-CN" altLang="en-US" sz="800" b="1"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endParaRPr lang="zh-CN" altLang="en-US" sz="700" b="1"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endParaRPr lang="zh-CN" altLang="en-US" sz="700" b="1"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327689">
                <a:tc>
                  <a:txBody>
                    <a:bodyPr/>
                    <a:lstStyle/>
                    <a:p>
                      <a:pPr marL="71755" lvl="0" algn="l"/>
                      <a:r>
                        <a:rPr lang="en-US" altLang="zh-CN" sz="800" dirty="0">
                          <a:solidFill>
                            <a:schemeClr val="tx1"/>
                          </a:solidFill>
                          <a:latin typeface="+mn-lt"/>
                          <a:ea typeface="+mn-ea"/>
                        </a:rPr>
                        <a:t>Complete Response</a:t>
                      </a:r>
                      <a:endParaRPr lang="zh-CN" altLang="en-US" sz="800"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2 (20.0)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0 (0.0)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1 (11.1)</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1 (5.9)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327689">
                <a:tc>
                  <a:txBody>
                    <a:bodyPr/>
                    <a:lstStyle/>
                    <a:p>
                      <a:pPr marL="71755" lvl="0" algn="l"/>
                      <a:r>
                        <a:rPr lang="en-US" altLang="zh-CN" sz="800" dirty="0">
                          <a:solidFill>
                            <a:schemeClr val="tx1"/>
                          </a:solidFill>
                          <a:latin typeface="+mn-lt"/>
                          <a:ea typeface="+mn-ea"/>
                        </a:rPr>
                        <a:t>Partial Response</a:t>
                      </a:r>
                      <a:endParaRPr lang="zh-CN" altLang="en-US" sz="800"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5 (50.0)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3 (60.0)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6 (75.0)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5 (62.5)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7 (77.8)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4 (100.0)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13 (76.5)</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9 (75.0)</a:t>
                      </a:r>
                      <a:endParaRPr lang="zh-CN" altLang="en-US" sz="700"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327689">
                <a:tc>
                  <a:txBody>
                    <a:bodyPr/>
                    <a:lstStyle/>
                    <a:p>
                      <a:pPr marL="71755" lvl="0" algn="l"/>
                      <a:r>
                        <a:rPr lang="en-US" altLang="zh-CN" sz="800" dirty="0">
                          <a:solidFill>
                            <a:schemeClr val="tx1"/>
                          </a:solidFill>
                          <a:latin typeface="+mn-lt"/>
                          <a:ea typeface="+mn-ea"/>
                        </a:rPr>
                        <a:t>Stable Disease</a:t>
                      </a:r>
                      <a:endParaRPr lang="zh-CN" altLang="en-US" sz="800"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3 (30.0)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2 (40.0)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2 (25.0)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2 (25.0)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1 (11.1)</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3 (17.6)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2 (16.7)</a:t>
                      </a:r>
                      <a:endParaRPr lang="zh-CN" altLang="en-US" sz="700"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327689">
                <a:tc>
                  <a:txBody>
                    <a:bodyPr/>
                    <a:lstStyle/>
                    <a:p>
                      <a:pPr marL="71755" lvl="0" algn="l"/>
                      <a:r>
                        <a:rPr lang="en-US" altLang="zh-CN" sz="800" dirty="0">
                          <a:solidFill>
                            <a:schemeClr val="tx1"/>
                          </a:solidFill>
                          <a:latin typeface="+mn-lt"/>
                          <a:ea typeface="+mn-ea"/>
                        </a:rPr>
                        <a:t>Progressive Disease</a:t>
                      </a:r>
                      <a:endParaRPr lang="zh-CN" altLang="en-US" sz="800" dirty="0">
                        <a:solidFill>
                          <a:schemeClr val="tx1"/>
                        </a:solidFill>
                        <a:latin typeface="+mn-lt"/>
                        <a:ea typeface="+mn-ea"/>
                      </a:endParaRPr>
                    </a:p>
                  </a:txBody>
                  <a:tcPr anchor="ctr">
                    <a:lnL w="6350" cap="flat" cmpd="sng" algn="ctr">
                      <a:solidFill>
                        <a:srgbClr val="009999"/>
                      </a:solidFill>
                      <a:prstDash val="solid"/>
                      <a:round/>
                      <a:headEnd type="none" w="med" len="med"/>
                      <a:tailEnd type="none" w="med" len="med"/>
                    </a:lnL>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1 (12.5) </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algn="ctr"/>
                      <a:r>
                        <a:rPr lang="en-US" altLang="zh-CN" sz="700" dirty="0">
                          <a:solidFill>
                            <a:schemeClr val="tx1"/>
                          </a:solidFill>
                          <a:latin typeface="+mn-lt"/>
                          <a:ea typeface="+mn-ea"/>
                        </a:rPr>
                        <a:t>0</a:t>
                      </a:r>
                      <a:endParaRPr lang="zh-CN" altLang="en-US" sz="7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700" dirty="0">
                          <a:solidFill>
                            <a:schemeClr val="tx1"/>
                          </a:solidFill>
                          <a:latin typeface="+mn-lt"/>
                          <a:ea typeface="+mn-ea"/>
                        </a:rPr>
                        <a:t>1 (8.3)</a:t>
                      </a:r>
                      <a:endParaRPr lang="zh-CN" altLang="en-US" sz="700" dirty="0">
                        <a:solidFill>
                          <a:schemeClr val="tx1"/>
                        </a:solidFill>
                        <a:latin typeface="+mn-lt"/>
                        <a:ea typeface="+mn-ea"/>
                      </a:endParaRPr>
                    </a:p>
                  </a:txBody>
                  <a:tcPr anchor="ctr">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r>
              <a:tr h="264541">
                <a:tc gridSpan="9">
                  <a:txBody>
                    <a:bodyPr/>
                    <a:lstStyle/>
                    <a:p>
                      <a:pPr marL="71755" lvl="0" algn="l"/>
                      <a:r>
                        <a:rPr lang="en-US" altLang="zh-CN" sz="800" dirty="0">
                          <a:solidFill>
                            <a:schemeClr val="tx1"/>
                          </a:solidFill>
                          <a:latin typeface="+mn-lt"/>
                          <a:ea typeface="+mn-ea"/>
                        </a:rPr>
                        <a:t>Data cut off date:</a:t>
                      </a:r>
                      <a:r>
                        <a:rPr lang="zh-CN" altLang="en-US" sz="800" dirty="0">
                          <a:solidFill>
                            <a:schemeClr val="tx1"/>
                          </a:solidFill>
                          <a:latin typeface="+mn-lt"/>
                          <a:ea typeface="+mn-ea"/>
                        </a:rPr>
                        <a:t> </a:t>
                      </a:r>
                      <a:r>
                        <a:rPr lang="en-US" altLang="zh-CN" sz="800" dirty="0">
                          <a:solidFill>
                            <a:schemeClr val="tx1"/>
                          </a:solidFill>
                          <a:latin typeface="+mn-lt"/>
                          <a:ea typeface="+mn-ea"/>
                        </a:rPr>
                        <a:t>18</a:t>
                      </a:r>
                      <a:r>
                        <a:rPr lang="zh-CN" altLang="en-US" sz="800" dirty="0">
                          <a:solidFill>
                            <a:schemeClr val="tx1"/>
                          </a:solidFill>
                          <a:latin typeface="+mn-lt"/>
                          <a:ea typeface="+mn-ea"/>
                        </a:rPr>
                        <a:t> </a:t>
                      </a:r>
                      <a:r>
                        <a:rPr lang="en-US" altLang="zh-CN" sz="800" dirty="0">
                          <a:solidFill>
                            <a:schemeClr val="tx1"/>
                          </a:solidFill>
                          <a:latin typeface="+mn-lt"/>
                          <a:ea typeface="+mn-ea"/>
                        </a:rPr>
                        <a:t>Apr</a:t>
                      </a:r>
                      <a:r>
                        <a:rPr lang="zh-CN" altLang="en-US" sz="800" dirty="0">
                          <a:solidFill>
                            <a:schemeClr val="tx1"/>
                          </a:solidFill>
                          <a:latin typeface="+mn-lt"/>
                          <a:ea typeface="+mn-ea"/>
                        </a:rPr>
                        <a:t> </a:t>
                      </a:r>
                      <a:r>
                        <a:rPr lang="en-US" altLang="zh-CN" sz="800" dirty="0">
                          <a:solidFill>
                            <a:schemeClr val="tx1"/>
                          </a:solidFill>
                          <a:latin typeface="+mn-lt"/>
                          <a:ea typeface="+mn-ea"/>
                        </a:rPr>
                        <a:t>2022</a:t>
                      </a:r>
                      <a:endParaRPr lang="zh-CN" altLang="en-US" sz="800" dirty="0">
                        <a:solidFill>
                          <a:schemeClr val="tx1"/>
                        </a:solidFill>
                        <a:latin typeface="+mn-lt"/>
                        <a:ea typeface="+mn-ea"/>
                      </a:endParaRPr>
                    </a:p>
                  </a:txBody>
                  <a:tcPr anchor="ctr">
                    <a:lnT w="6350" cap="flat" cmpd="sng" algn="ctr">
                      <a:solidFill>
                        <a:srgbClr val="009999"/>
                      </a:solidFill>
                      <a:prstDash val="solid"/>
                      <a:round/>
                      <a:headEnd type="none" w="med" len="med"/>
                      <a:tailEnd type="none" w="med" len="med"/>
                    </a:lnT>
                    <a:lnB w="12700" cap="flat" cmpd="sng" algn="ctr">
                      <a:no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c hMerge="1">
                  <a:tcPr anchor="ctr">
                    <a:lnB w="12700" cap="flat" cmpd="sng" algn="ctr">
                      <a:solidFill>
                        <a:schemeClr val="tx1"/>
                      </a:solidFill>
                      <a:prstDash val="solid"/>
                      <a:round/>
                      <a:headEnd type="none" w="med" len="med"/>
                      <a:tailEnd type="none" w="med" len="med"/>
                    </a:lnB>
                    <a:noFill/>
                  </a:tcPr>
                </a:tc>
              </a:tr>
            </a:tbl>
          </a:graphicData>
        </a:graphic>
      </p:graphicFrame>
      <p:sp>
        <p:nvSpPr>
          <p:cNvPr id="15" name="文本框 14"/>
          <p:cNvSpPr txBox="1"/>
          <p:nvPr/>
        </p:nvSpPr>
        <p:spPr>
          <a:xfrm>
            <a:off x="326063" y="4615256"/>
            <a:ext cx="10524073" cy="1952137"/>
          </a:xfrm>
          <a:prstGeom prst="rect">
            <a:avLst/>
          </a:prstGeom>
          <a:noFill/>
          <a:ln>
            <a:noFill/>
          </a:ln>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Conclusions</a:t>
            </a:r>
            <a:endParaRPr kumimoji="0" lang="en-US" altLang="zh-CN"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AK104 in combination with platinum-based chemotherapy+/-bevacizumab was well tolerated.</a:t>
            </a:r>
            <a:endPar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AK104 in combination with platinum-based chemotherapy+/-bevacizumab showed promising antitumor activity, regardless of CPS status. </a:t>
            </a:r>
            <a:endParaRPr lang="en-US" altLang="zh-CN" sz="1400" b="1" dirty="0">
              <a:solidFill>
                <a:prstClr val="black"/>
              </a:solidFill>
              <a:latin typeface="Arial" panose="020B0604020202020204" pitchFamily="34" charset="0"/>
              <a:ea typeface="微软雅黑" panose="020B0503020204020204" charset="-122"/>
              <a:cs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ORR were 66.7%, 68.8% and 92.3% in A-15, A-10 and B-10,respectively</a:t>
            </a:r>
            <a:endPar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DCR were 100%, 93.8% and 100% in A-15, A-10 and B-10,respectively</a:t>
            </a:r>
            <a:endPar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PFS or OS data is not mature by cut-off date. </a:t>
            </a:r>
            <a:endParaRPr lang="en-US" altLang="zh-CN" sz="1400" dirty="0">
              <a:solidFill>
                <a:prstClr val="black"/>
              </a:solidFill>
              <a:latin typeface="Arial" panose="020B0604020202020204" pitchFamily="34" charset="0"/>
              <a:ea typeface="微软雅黑" panose="020B0503020204020204" charset="-122"/>
              <a:cs typeface="Arial" panose="020B0604020202020204" pitchFamily="34" charset="0"/>
            </a:endParaRPr>
          </a:p>
        </p:txBody>
      </p:sp>
      <p:pic>
        <p:nvPicPr>
          <p:cNvPr id="5" name="图片 4"/>
          <p:cNvPicPr>
            <a:picLocks noChangeAspect="1"/>
          </p:cNvPicPr>
          <p:nvPr/>
        </p:nvPicPr>
        <p:blipFill>
          <a:blip r:embed="rId1"/>
          <a:stretch>
            <a:fillRect/>
          </a:stretch>
        </p:blipFill>
        <p:spPr>
          <a:xfrm>
            <a:off x="13047072" y="535923"/>
            <a:ext cx="6414334" cy="2491168"/>
          </a:xfrm>
          <a:prstGeom prst="rect">
            <a:avLst/>
          </a:prstGeom>
        </p:spPr>
      </p:pic>
      <p:pic>
        <p:nvPicPr>
          <p:cNvPr id="6" name="图片 5"/>
          <p:cNvPicPr>
            <a:picLocks noChangeAspect="1"/>
          </p:cNvPicPr>
          <p:nvPr/>
        </p:nvPicPr>
        <p:blipFill>
          <a:blip r:embed="rId2"/>
          <a:stretch>
            <a:fillRect/>
          </a:stretch>
        </p:blipFill>
        <p:spPr>
          <a:xfrm>
            <a:off x="12829588" y="2814480"/>
            <a:ext cx="5563632" cy="2798803"/>
          </a:xfrm>
          <a:prstGeom prst="rect">
            <a:avLst/>
          </a:prstGeom>
        </p:spPr>
      </p:pic>
      <p:pic>
        <p:nvPicPr>
          <p:cNvPr id="3" name="图片 2"/>
          <p:cNvPicPr>
            <a:picLocks noChangeAspect="1"/>
          </p:cNvPicPr>
          <p:nvPr/>
        </p:nvPicPr>
        <p:blipFill>
          <a:blip r:embed="rId3"/>
          <a:stretch>
            <a:fillRect/>
          </a:stretch>
        </p:blipFill>
        <p:spPr>
          <a:xfrm>
            <a:off x="12578513" y="4285302"/>
            <a:ext cx="4951959" cy="229738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占位符 11"/>
          <p:cNvSpPr>
            <a:spLocks noGrp="1"/>
          </p:cNvSpPr>
          <p:nvPr>
            <p:ph type="body" sz="quarter" idx="10"/>
          </p:nvPr>
        </p:nvSpPr>
        <p:spPr/>
        <p:txBody>
          <a:bodyPr/>
          <a:lstStyle/>
          <a:p>
            <a:pPr marL="0" indent="0">
              <a:buNone/>
            </a:pPr>
            <a:r>
              <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rPr>
              <a:t>DLT, dose-limiting toxicity</a:t>
            </a:r>
            <a:endPar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endParaRPr>
          </a:p>
          <a:p>
            <a:r>
              <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rPr>
              <a:t>Peng </a:t>
            </a:r>
            <a:r>
              <a:rPr kumimoji="0" lang="en-US" altLang="zh-CN" sz="900" b="0" i="0" u="none" strike="noStrike" kern="1200" cap="none" spc="0" normalizeH="0" baseline="0" noProof="0" dirty="0" err="1">
                <a:ln>
                  <a:noFill/>
                </a:ln>
                <a:solidFill>
                  <a:prstClr val="black"/>
                </a:solidFill>
                <a:effectLst/>
                <a:uLnTx/>
                <a:uFillTx/>
                <a:ea typeface="微软雅黑" panose="020B0503020204020204" charset="-122"/>
                <a:cs typeface="+mn-cs"/>
              </a:rPr>
              <a:t>Peng</a:t>
            </a:r>
            <a:r>
              <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rPr>
              <a:t>, et al. 2023 SGO Oral 211</a:t>
            </a:r>
            <a:endPar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endParaRPr>
          </a:p>
          <a:p>
            <a:r>
              <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rPr>
              <a:t>2023 ASCO 5531</a:t>
            </a:r>
            <a:endParaRPr kumimoji="0" lang="en-US" altLang="zh-CN" sz="900" b="0"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15" name="内容占位符 14"/>
          <p:cNvSpPr>
            <a:spLocks noGrp="1"/>
          </p:cNvSpPr>
          <p:nvPr>
            <p:ph sz="quarter" idx="11"/>
          </p:nvPr>
        </p:nvSpPr>
        <p:spPr/>
        <p:txBody>
          <a:bodyPr/>
          <a:lstStyle/>
          <a:p>
            <a:r>
              <a:rPr lang="en-US" altLang="zh-CN" i="0" dirty="0" err="1">
                <a:effectLst/>
                <a:latin typeface="+mn-lt"/>
              </a:rPr>
              <a:t>Toripalimab</a:t>
            </a:r>
            <a:r>
              <a:rPr lang="en-US" altLang="zh-CN" i="0" dirty="0">
                <a:effectLst/>
                <a:latin typeface="+mn-lt"/>
              </a:rPr>
              <a:t> or</a:t>
            </a:r>
            <a:r>
              <a:rPr lang="en-US" altLang="zh-CN" dirty="0"/>
              <a:t> Tislelizumab</a:t>
            </a:r>
            <a:r>
              <a:rPr lang="en-US" altLang="zh-CN" i="0" dirty="0">
                <a:effectLst/>
                <a:latin typeface="+mn-lt"/>
              </a:rPr>
              <a:t> + </a:t>
            </a:r>
            <a:r>
              <a:rPr lang="en-US" altLang="zh-CN" dirty="0"/>
              <a:t>C</a:t>
            </a:r>
            <a:r>
              <a:rPr lang="en-US" altLang="zh-CN" i="0" dirty="0">
                <a:effectLst/>
                <a:latin typeface="+mn-lt"/>
              </a:rPr>
              <a:t>hemotherapy + Bevacizumab for 1L R/M CC </a:t>
            </a:r>
            <a:r>
              <a:rPr lang="en-US" altLang="zh-CN" dirty="0"/>
              <a:t>resulted in ORR</a:t>
            </a:r>
            <a:r>
              <a:rPr lang="en-US" altLang="zh-CN" i="0" dirty="0">
                <a:effectLst/>
                <a:latin typeface="+mn-lt"/>
              </a:rPr>
              <a:t> 77.3% and 78.4%, respectively</a:t>
            </a:r>
            <a:endParaRPr lang="zh-CN" altLang="en-US" dirty="0"/>
          </a:p>
        </p:txBody>
      </p:sp>
      <p:grpSp>
        <p:nvGrpSpPr>
          <p:cNvPr id="31" name="组合 30"/>
          <p:cNvGrpSpPr/>
          <p:nvPr/>
        </p:nvGrpSpPr>
        <p:grpSpPr>
          <a:xfrm>
            <a:off x="12539055" y="4569000"/>
            <a:ext cx="6072366" cy="3673644"/>
            <a:chOff x="6478784" y="2129435"/>
            <a:chExt cx="6343530" cy="3673644"/>
          </a:xfrm>
        </p:grpSpPr>
        <p:sp>
          <p:nvSpPr>
            <p:cNvPr id="4" name="矩形: 圆角 3"/>
            <p:cNvSpPr/>
            <p:nvPr/>
          </p:nvSpPr>
          <p:spPr>
            <a:xfrm>
              <a:off x="6478784" y="2163534"/>
              <a:ext cx="5932334" cy="3639545"/>
            </a:xfrm>
            <a:prstGeom prst="roundRect">
              <a:avLst>
                <a:gd name="adj" fmla="val 6067"/>
              </a:avLst>
            </a:prstGeom>
            <a:solidFill>
              <a:sysClr val="window" lastClr="FFFFFF"/>
            </a:solidFill>
            <a:ln w="6350" cap="flat" cmpd="sng" algn="ctr">
              <a:solidFill>
                <a:srgbClr val="70AD47">
                  <a:lumMod val="20000"/>
                  <a:lumOff val="80000"/>
                </a:srgbClr>
              </a:solidFill>
              <a:prstDash val="solid"/>
              <a:miter lim="800000"/>
            </a:ln>
            <a:effectLst>
              <a:outerShdw blurRad="203200" dist="38100" dir="2700000" sx="101000" sy="101000" algn="tl" rotWithShape="0">
                <a:srgbClr val="02735E">
                  <a:alpha val="2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prstClr val="white"/>
                </a:solidFill>
                <a:effectLst/>
                <a:uLnTx/>
                <a:uFillTx/>
                <a:ea typeface="微软雅黑" panose="020B0503020204020204" charset="-122"/>
                <a:cs typeface="+mn-cs"/>
              </a:endParaRPr>
            </a:p>
          </p:txBody>
        </p:sp>
        <p:pic>
          <p:nvPicPr>
            <p:cNvPr id="23" name="图片 22"/>
            <p:cNvPicPr>
              <a:picLocks noChangeAspect="1"/>
            </p:cNvPicPr>
            <p:nvPr/>
          </p:nvPicPr>
          <p:blipFill>
            <a:blip r:embed="rId3"/>
            <a:stretch>
              <a:fillRect/>
            </a:stretch>
          </p:blipFill>
          <p:spPr>
            <a:xfrm>
              <a:off x="6746640" y="2712252"/>
              <a:ext cx="5369445" cy="2510175"/>
            </a:xfrm>
            <a:prstGeom prst="rect">
              <a:avLst/>
            </a:prstGeom>
          </p:spPr>
        </p:pic>
        <p:sp>
          <p:nvSpPr>
            <p:cNvPr id="24" name="内容占位符 8"/>
            <p:cNvSpPr txBox="1"/>
            <p:nvPr/>
          </p:nvSpPr>
          <p:spPr>
            <a:xfrm>
              <a:off x="6864066" y="2129435"/>
              <a:ext cx="5100214" cy="582817"/>
            </a:xfrm>
            <a:prstGeom prst="rect">
              <a:avLst/>
            </a:prstGeom>
          </p:spPr>
          <p:txBody>
            <a:bodyPr vert="horz" lIns="91440" tIns="45720" rIns="91440" bIns="45720" rtlCol="0" anchor="ctr">
              <a:noAutofit/>
            </a:bodyPr>
            <a:lstStyle>
              <a:lvl1pPr marL="179705" indent="-179705" algn="l" defTabSz="914400" rtl="0" eaLnBrk="1" latinLnBrk="0" hangingPunct="1">
                <a:lnSpc>
                  <a:spcPct val="120000"/>
                </a:lnSpc>
                <a:spcBef>
                  <a:spcPts val="1000"/>
                </a:spcBef>
                <a:buFont typeface="Arial" panose="020B0604020202020204" pitchFamily="34" charset="0"/>
                <a:buChar char="•"/>
                <a:defRPr sz="20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20000"/>
                </a:lnSpc>
                <a:spcBef>
                  <a:spcPts val="500"/>
                </a:spcBef>
                <a:buFont typeface="Courier New" panose="02070309020205020404" pitchFamily="49" charset="0"/>
                <a:buChar char="o"/>
                <a:defRPr sz="18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20000"/>
                </a:lnSpc>
                <a:spcBef>
                  <a:spcPts val="500"/>
                </a:spcBef>
                <a:buFont typeface="Wingdings" panose="05000000000000000000" pitchFamily="2" charset="2"/>
                <a:buChar char="§"/>
                <a:defRPr sz="16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20000"/>
                </a:lnSpc>
                <a:spcBef>
                  <a:spcPts val="500"/>
                </a:spcBef>
                <a:buSzPct val="70000"/>
                <a:buFont typeface="MS Gothic" panose="020B0609070205080204" pitchFamily="49" charset="-128"/>
                <a:buChar char="☑"/>
                <a:tabLst>
                  <a:tab pos="1341120" algn="l"/>
                </a:tabLst>
                <a:defRPr sz="14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20000"/>
                </a:lnSpc>
                <a:spcBef>
                  <a:spcPts val="500"/>
                </a:spcBef>
                <a:buFont typeface="Wingdings" panose="05000000000000000000" pitchFamily="2" charset="2"/>
                <a:buChar char="ü"/>
                <a:defRPr sz="14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en-US" altLang="zh-CN" sz="12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Investigator-Assessed Objective Response Rate</a:t>
              </a:r>
              <a:endParaRPr kumimoji="0" lang="en-US" altLang="zh-CN" sz="12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25" name="文本框 24"/>
            <p:cNvSpPr txBox="1"/>
            <p:nvPr/>
          </p:nvSpPr>
          <p:spPr>
            <a:xfrm>
              <a:off x="7918894" y="5178419"/>
              <a:ext cx="223950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ea typeface="微软雅黑" panose="020B0503020204020204" charset="-122"/>
                  <a:cs typeface="+mn-cs"/>
                </a:rPr>
                <a:t>ORR</a:t>
              </a:r>
              <a:endParaRPr kumimoji="0" lang="zh-CN" altLang="en-US" sz="1100" b="0"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26" name="文本框 25"/>
            <p:cNvSpPr txBox="1"/>
            <p:nvPr/>
          </p:nvSpPr>
          <p:spPr>
            <a:xfrm>
              <a:off x="10788713" y="5164228"/>
              <a:ext cx="203360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ea typeface="微软雅黑" panose="020B0503020204020204" charset="-122"/>
                  <a:cs typeface="+mn-cs"/>
                </a:rPr>
                <a:t>DCR</a:t>
              </a:r>
              <a:endParaRPr kumimoji="0" lang="zh-CN" altLang="en-US" sz="1100" b="0" i="0" u="none" strike="noStrike" kern="1200" cap="none" spc="0" normalizeH="0" baseline="0" noProof="0" dirty="0">
                <a:ln>
                  <a:noFill/>
                </a:ln>
                <a:solidFill>
                  <a:prstClr val="black"/>
                </a:solidFill>
                <a:effectLst/>
                <a:uLnTx/>
                <a:uFillTx/>
                <a:ea typeface="微软雅黑" panose="020B0503020204020204" charset="-122"/>
                <a:cs typeface="+mn-cs"/>
              </a:endParaRPr>
            </a:p>
          </p:txBody>
        </p:sp>
      </p:grpSp>
      <p:sp>
        <p:nvSpPr>
          <p:cNvPr id="27" name="文本框 26"/>
          <p:cNvSpPr txBox="1"/>
          <p:nvPr/>
        </p:nvSpPr>
        <p:spPr>
          <a:xfrm>
            <a:off x="412283" y="1170792"/>
            <a:ext cx="5753934" cy="738664"/>
          </a:xfrm>
          <a:prstGeom prst="rect">
            <a:avLst/>
          </a:prstGeom>
          <a:noFill/>
        </p:spPr>
        <p:txBody>
          <a:bodyPr wrap="square" rtlCol="0">
            <a:spAutoFit/>
          </a:bodyPr>
          <a:lstStyle/>
          <a:p>
            <a:pPr marL="285750" indent="-285750">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ea typeface="微软雅黑" panose="020B0503020204020204" charset="-122"/>
                <a:cs typeface="+mn-cs"/>
              </a:rPr>
              <a:t>This study(</a:t>
            </a:r>
            <a:r>
              <a:rPr lang="en-US" altLang="zh-CN" sz="1400" b="0" kern="1200" dirty="0">
                <a:solidFill>
                  <a:schemeClr val="tx1"/>
                </a:solidFill>
                <a:latin typeface="+mn-lt"/>
                <a:ea typeface="微软雅黑" panose="020B0503020204020204" charset="-122"/>
                <a:sym typeface="Invention" panose="020B0503020008020204" pitchFamily="34" charset="0"/>
              </a:rPr>
              <a:t>NCTO5247619</a:t>
            </a:r>
            <a:r>
              <a:rPr kumimoji="0" lang="en-US" altLang="zh-CN" sz="1400" b="0" i="0" u="none" strike="noStrike" kern="1200" cap="none" spc="0" normalizeH="0" baseline="0" noProof="0" dirty="0">
                <a:ln>
                  <a:noFill/>
                </a:ln>
                <a:solidFill>
                  <a:prstClr val="black"/>
                </a:solidFill>
                <a:effectLst/>
                <a:uLnTx/>
                <a:uFillTx/>
                <a:ea typeface="微软雅黑" panose="020B0503020204020204" charset="-122"/>
                <a:cs typeface="+mn-cs"/>
              </a:rPr>
              <a:t>) aimed to investigate the efficacy and safety of </a:t>
            </a:r>
            <a:r>
              <a:rPr kumimoji="0" lang="en-US" altLang="zh-CN" sz="1400" b="1" i="0" u="none" strike="noStrike" kern="1200" cap="none" spc="0" normalizeH="0" baseline="0" noProof="0" dirty="0" err="1">
                <a:ln>
                  <a:noFill/>
                </a:ln>
                <a:solidFill>
                  <a:prstClr val="black"/>
                </a:solidFill>
                <a:effectLst/>
                <a:uLnTx/>
                <a:uFillTx/>
                <a:ea typeface="微软雅黑" panose="020B0503020204020204" charset="-122"/>
                <a:cs typeface="+mn-cs"/>
              </a:rPr>
              <a:t>toripalimab</a:t>
            </a:r>
            <a:r>
              <a:rPr kumimoji="0" lang="en-US" altLang="zh-CN" sz="1400" b="0" i="0" u="none" strike="noStrike" kern="1200" cap="none" spc="0" normalizeH="0" baseline="0" noProof="0" dirty="0">
                <a:ln>
                  <a:noFill/>
                </a:ln>
                <a:solidFill>
                  <a:prstClr val="black"/>
                </a:solidFill>
                <a:effectLst/>
                <a:uLnTx/>
                <a:uFillTx/>
                <a:ea typeface="微软雅黑" panose="020B0503020204020204" charset="-122"/>
                <a:cs typeface="+mn-cs"/>
              </a:rPr>
              <a:t> combined with bevacizumab and platinum-based chemotherapy for the 1L treatment of refractory, R/M CC</a:t>
            </a:r>
            <a:endParaRPr kumimoji="0" lang="zh-CN" altLang="en-US" sz="1400" b="0" i="0" u="none" strike="noStrike" kern="1200" cap="none" spc="0" normalizeH="0" baseline="0" noProof="0" dirty="0">
              <a:ln>
                <a:noFill/>
              </a:ln>
              <a:solidFill>
                <a:prstClr val="black"/>
              </a:solidFill>
              <a:effectLst/>
              <a:uLnTx/>
              <a:uFillTx/>
              <a:ea typeface="微软雅黑" panose="020B0503020204020204" charset="-122"/>
              <a:cs typeface="+mn-cs"/>
            </a:endParaRPr>
          </a:p>
        </p:txBody>
      </p:sp>
      <p:grpSp>
        <p:nvGrpSpPr>
          <p:cNvPr id="9" name="组合 8"/>
          <p:cNvGrpSpPr/>
          <p:nvPr/>
        </p:nvGrpSpPr>
        <p:grpSpPr>
          <a:xfrm>
            <a:off x="561750" y="2117882"/>
            <a:ext cx="5274002" cy="4127500"/>
            <a:chOff x="6279592" y="2147365"/>
            <a:chExt cx="5699443" cy="3335029"/>
          </a:xfrm>
        </p:grpSpPr>
        <p:grpSp>
          <p:nvGrpSpPr>
            <p:cNvPr id="60" name="组合 59"/>
            <p:cNvGrpSpPr/>
            <p:nvPr/>
          </p:nvGrpSpPr>
          <p:grpSpPr>
            <a:xfrm>
              <a:off x="6279592" y="2898027"/>
              <a:ext cx="2913135" cy="2510175"/>
              <a:chOff x="5342825" y="4394361"/>
              <a:chExt cx="3381974" cy="2510175"/>
            </a:xfrm>
          </p:grpSpPr>
          <p:graphicFrame>
            <p:nvGraphicFramePr>
              <p:cNvPr id="49" name="图表 48"/>
              <p:cNvGraphicFramePr/>
              <p:nvPr/>
            </p:nvGraphicFramePr>
            <p:xfrm>
              <a:off x="5486003" y="4394361"/>
              <a:ext cx="3238796" cy="2510175"/>
            </p:xfrm>
            <a:graphic>
              <a:graphicData uri="http://schemas.openxmlformats.org/drawingml/2006/chart">
                <c:chart xmlns:c="http://schemas.openxmlformats.org/drawingml/2006/chart" xmlns:r="http://schemas.openxmlformats.org/officeDocument/2006/relationships" r:id="rId1"/>
              </a:graphicData>
            </a:graphic>
          </p:graphicFrame>
          <p:cxnSp>
            <p:nvCxnSpPr>
              <p:cNvPr id="51" name="直接连接符 50"/>
              <p:cNvCxnSpPr/>
              <p:nvPr/>
            </p:nvCxnSpPr>
            <p:spPr>
              <a:xfrm>
                <a:off x="7200900" y="4741863"/>
                <a:ext cx="0" cy="763587"/>
              </a:xfrm>
              <a:prstGeom prst="line">
                <a:avLst/>
              </a:prstGeom>
            </p:spPr>
            <p:style>
              <a:lnRef idx="2">
                <a:schemeClr val="dk1"/>
              </a:lnRef>
              <a:fillRef idx="0">
                <a:schemeClr val="dk1"/>
              </a:fillRef>
              <a:effectRef idx="1">
                <a:schemeClr val="dk1"/>
              </a:effectRef>
              <a:fontRef idx="minor">
                <a:schemeClr val="tx1"/>
              </a:fontRef>
            </p:style>
          </p:cxnSp>
          <p:cxnSp>
            <p:nvCxnSpPr>
              <p:cNvPr id="56" name="直接连接符 55"/>
              <p:cNvCxnSpPr/>
              <p:nvPr/>
            </p:nvCxnSpPr>
            <p:spPr>
              <a:xfrm>
                <a:off x="7152640" y="4740253"/>
                <a:ext cx="96520" cy="0"/>
              </a:xfrm>
              <a:prstGeom prst="line">
                <a:avLst/>
              </a:prstGeom>
            </p:spPr>
            <p:style>
              <a:lnRef idx="2">
                <a:schemeClr val="dk1"/>
              </a:lnRef>
              <a:fillRef idx="0">
                <a:schemeClr val="dk1"/>
              </a:fillRef>
              <a:effectRef idx="1">
                <a:schemeClr val="dk1"/>
              </a:effectRef>
              <a:fontRef idx="minor">
                <a:schemeClr val="tx1"/>
              </a:fontRef>
            </p:style>
          </p:cxnSp>
          <p:cxnSp>
            <p:nvCxnSpPr>
              <p:cNvPr id="57" name="直接连接符 56"/>
              <p:cNvCxnSpPr/>
              <p:nvPr/>
            </p:nvCxnSpPr>
            <p:spPr>
              <a:xfrm>
                <a:off x="7152640" y="5497173"/>
                <a:ext cx="96520" cy="0"/>
              </a:xfrm>
              <a:prstGeom prst="line">
                <a:avLst/>
              </a:prstGeom>
            </p:spPr>
            <p:style>
              <a:lnRef idx="2">
                <a:schemeClr val="dk1"/>
              </a:lnRef>
              <a:fillRef idx="0">
                <a:schemeClr val="dk1"/>
              </a:fillRef>
              <a:effectRef idx="1">
                <a:schemeClr val="dk1"/>
              </a:effectRef>
              <a:fontRef idx="minor">
                <a:schemeClr val="tx1"/>
              </a:fontRef>
            </p:style>
          </p:cxnSp>
          <p:sp>
            <p:nvSpPr>
              <p:cNvPr id="58" name="文本框 57"/>
              <p:cNvSpPr txBox="1"/>
              <p:nvPr/>
            </p:nvSpPr>
            <p:spPr>
              <a:xfrm>
                <a:off x="6422048" y="4398406"/>
                <a:ext cx="1551466" cy="3419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1" i="0" u="none" strike="noStrike" kern="1200" cap="none" spc="0" normalizeH="0" baseline="0" noProof="0" dirty="0">
                    <a:ln>
                      <a:noFill/>
                    </a:ln>
                    <a:solidFill>
                      <a:prstClr val="black"/>
                    </a:solidFill>
                    <a:effectLst/>
                    <a:uLnTx/>
                    <a:uFillTx/>
                    <a:ea typeface="微软雅黑" panose="020B0503020204020204" charset="-122"/>
                    <a:cs typeface="+mn-cs"/>
                  </a:rPr>
                  <a:t>77.3%</a:t>
                </a:r>
                <a:endParaRPr kumimoji="0" lang="en-US" altLang="zh-CN" sz="1100" b="1" i="0" u="none" strike="noStrike" kern="1200" cap="none" spc="0" normalizeH="0" baseline="0" noProof="0" dirty="0">
                  <a:ln>
                    <a:noFill/>
                  </a:ln>
                  <a:solidFill>
                    <a:prstClr val="black"/>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1200" cap="none" spc="0" normalizeH="0" baseline="0" noProof="0" dirty="0">
                    <a:ln>
                      <a:noFill/>
                    </a:ln>
                    <a:solidFill>
                      <a:prstClr val="black"/>
                    </a:solidFill>
                    <a:effectLst/>
                    <a:uLnTx/>
                    <a:uFillTx/>
                    <a:ea typeface="微软雅黑" panose="020B0503020204020204" charset="-122"/>
                    <a:cs typeface="+mn-cs"/>
                  </a:rPr>
                  <a:t>[54.6, 92.2]*</a:t>
                </a:r>
                <a:endParaRPr kumimoji="0" lang="zh-CN" altLang="en-US" sz="1050" b="0"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59" name="文本框 58"/>
              <p:cNvSpPr txBox="1"/>
              <p:nvPr/>
            </p:nvSpPr>
            <p:spPr>
              <a:xfrm rot="10800000">
                <a:off x="5342825" y="5238575"/>
                <a:ext cx="405440" cy="573491"/>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prstClr val="black"/>
                    </a:solidFill>
                    <a:effectLst/>
                    <a:uLnTx/>
                    <a:uFillTx/>
                    <a:ea typeface="微软雅黑" panose="020B0503020204020204" charset="-122"/>
                    <a:cs typeface="+mn-cs"/>
                  </a:rPr>
                  <a:t>ORR(%)</a:t>
                </a:r>
                <a:endParaRPr kumimoji="0" lang="zh-CN" altLang="en-US" sz="9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grpSp>
        <p:grpSp>
          <p:nvGrpSpPr>
            <p:cNvPr id="71" name="组合 70"/>
            <p:cNvGrpSpPr/>
            <p:nvPr/>
          </p:nvGrpSpPr>
          <p:grpSpPr>
            <a:xfrm>
              <a:off x="8945130" y="2694708"/>
              <a:ext cx="2923228" cy="2696566"/>
              <a:chOff x="8053530" y="4059191"/>
              <a:chExt cx="3475003" cy="2696566"/>
            </a:xfrm>
          </p:grpSpPr>
          <p:graphicFrame>
            <p:nvGraphicFramePr>
              <p:cNvPr id="63" name="图表 62"/>
              <p:cNvGraphicFramePr/>
              <p:nvPr/>
            </p:nvGraphicFramePr>
            <p:xfrm>
              <a:off x="8053530" y="4245581"/>
              <a:ext cx="3475003" cy="2510176"/>
            </p:xfrm>
            <a:graphic>
              <a:graphicData uri="http://schemas.openxmlformats.org/drawingml/2006/chart">
                <c:chart xmlns:c="http://schemas.openxmlformats.org/drawingml/2006/chart" xmlns:r="http://schemas.openxmlformats.org/officeDocument/2006/relationships" r:id="rId2"/>
              </a:graphicData>
            </a:graphic>
          </p:graphicFrame>
          <p:cxnSp>
            <p:nvCxnSpPr>
              <p:cNvPr id="64" name="直接连接符 63"/>
              <p:cNvCxnSpPr/>
              <p:nvPr/>
            </p:nvCxnSpPr>
            <p:spPr>
              <a:xfrm>
                <a:off x="10192880" y="4456903"/>
                <a:ext cx="0" cy="459585"/>
              </a:xfrm>
              <a:prstGeom prst="line">
                <a:avLst/>
              </a:prstGeom>
            </p:spPr>
            <p:style>
              <a:lnRef idx="2">
                <a:schemeClr val="dk1"/>
              </a:lnRef>
              <a:fillRef idx="0">
                <a:schemeClr val="dk1"/>
              </a:fillRef>
              <a:effectRef idx="1">
                <a:schemeClr val="dk1"/>
              </a:effectRef>
              <a:fontRef idx="minor">
                <a:schemeClr val="tx1"/>
              </a:fontRef>
            </p:style>
          </p:cxnSp>
          <p:cxnSp>
            <p:nvCxnSpPr>
              <p:cNvPr id="67" name="直接连接符 66"/>
              <p:cNvCxnSpPr/>
              <p:nvPr/>
            </p:nvCxnSpPr>
            <p:spPr>
              <a:xfrm>
                <a:off x="10154792" y="4450445"/>
                <a:ext cx="76176" cy="0"/>
              </a:xfrm>
              <a:prstGeom prst="line">
                <a:avLst/>
              </a:prstGeom>
            </p:spPr>
            <p:style>
              <a:lnRef idx="2">
                <a:schemeClr val="dk1"/>
              </a:lnRef>
              <a:fillRef idx="0">
                <a:schemeClr val="dk1"/>
              </a:fillRef>
              <a:effectRef idx="1">
                <a:schemeClr val="dk1"/>
              </a:effectRef>
              <a:fontRef idx="minor">
                <a:schemeClr val="tx1"/>
              </a:fontRef>
            </p:style>
          </p:cxnSp>
          <p:cxnSp>
            <p:nvCxnSpPr>
              <p:cNvPr id="68" name="直接连接符 67"/>
              <p:cNvCxnSpPr/>
              <p:nvPr/>
            </p:nvCxnSpPr>
            <p:spPr>
              <a:xfrm>
                <a:off x="10154792" y="4916488"/>
                <a:ext cx="76176" cy="0"/>
              </a:xfrm>
              <a:prstGeom prst="line">
                <a:avLst/>
              </a:prstGeom>
            </p:spPr>
            <p:style>
              <a:lnRef idx="2">
                <a:schemeClr val="dk1"/>
              </a:lnRef>
              <a:fillRef idx="0">
                <a:schemeClr val="dk1"/>
              </a:fillRef>
              <a:effectRef idx="1">
                <a:schemeClr val="dk1"/>
              </a:effectRef>
              <a:fontRef idx="minor">
                <a:schemeClr val="tx1"/>
              </a:fontRef>
            </p:style>
          </p:cxnSp>
          <p:sp>
            <p:nvSpPr>
              <p:cNvPr id="69" name="文本框 68"/>
              <p:cNvSpPr txBox="1"/>
              <p:nvPr/>
            </p:nvSpPr>
            <p:spPr>
              <a:xfrm>
                <a:off x="9417147" y="4059191"/>
                <a:ext cx="1551466" cy="3419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1" i="0" u="none" strike="noStrike" kern="1200" cap="none" spc="0" normalizeH="0" baseline="0" noProof="0" dirty="0">
                    <a:ln>
                      <a:noFill/>
                    </a:ln>
                    <a:solidFill>
                      <a:prstClr val="black"/>
                    </a:solidFill>
                    <a:effectLst/>
                    <a:uLnTx/>
                    <a:uFillTx/>
                    <a:ea typeface="微软雅黑" panose="020B0503020204020204" charset="-122"/>
                    <a:cs typeface="+mn-cs"/>
                  </a:rPr>
                  <a:t>95.5%</a:t>
                </a:r>
                <a:endParaRPr kumimoji="0" lang="en-US" altLang="zh-CN" sz="1100" b="1" i="0" u="none" strike="noStrike" kern="1200" cap="none" spc="0" normalizeH="0" baseline="0" noProof="0" dirty="0">
                  <a:ln>
                    <a:noFill/>
                  </a:ln>
                  <a:solidFill>
                    <a:prstClr val="black"/>
                  </a:solidFill>
                  <a:effectLst/>
                  <a:uLnTx/>
                  <a:uFillTx/>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0" i="0" u="none" strike="noStrike" kern="1200" cap="none" spc="0" normalizeH="0" baseline="0" noProof="0" dirty="0">
                    <a:ln>
                      <a:noFill/>
                    </a:ln>
                    <a:solidFill>
                      <a:prstClr val="black"/>
                    </a:solidFill>
                    <a:effectLst/>
                    <a:uLnTx/>
                    <a:uFillTx/>
                    <a:ea typeface="微软雅黑" panose="020B0503020204020204" charset="-122"/>
                    <a:cs typeface="+mn-cs"/>
                  </a:rPr>
                  <a:t>[77.2%,</a:t>
                </a:r>
                <a:r>
                  <a:rPr kumimoji="0" lang="zh-CN" altLang="en-US" sz="1050" b="0" i="0" u="none" strike="noStrike" kern="1200" cap="none" spc="0" normalizeH="0" baseline="0" noProof="0" dirty="0">
                    <a:ln>
                      <a:noFill/>
                    </a:ln>
                    <a:solidFill>
                      <a:prstClr val="black"/>
                    </a:solidFill>
                    <a:effectLst/>
                    <a:uLnTx/>
                    <a:uFillTx/>
                    <a:ea typeface="微软雅黑" panose="020B0503020204020204" charset="-122"/>
                    <a:cs typeface="+mn-cs"/>
                  </a:rPr>
                  <a:t> </a:t>
                </a:r>
                <a:r>
                  <a:rPr kumimoji="0" lang="en-US" altLang="zh-CN" sz="1050" b="0" i="0" u="none" strike="noStrike" kern="1200" cap="none" spc="0" normalizeH="0" baseline="0" noProof="0" dirty="0">
                    <a:ln>
                      <a:noFill/>
                    </a:ln>
                    <a:solidFill>
                      <a:prstClr val="black"/>
                    </a:solidFill>
                    <a:effectLst/>
                    <a:uLnTx/>
                    <a:uFillTx/>
                    <a:ea typeface="微软雅黑" panose="020B0503020204020204" charset="-122"/>
                    <a:cs typeface="+mn-cs"/>
                  </a:rPr>
                  <a:t>99.9%]*</a:t>
                </a:r>
                <a:endParaRPr kumimoji="0" lang="zh-CN" altLang="en-US" sz="1050" b="0" i="0" u="none" strike="noStrike" kern="1200" cap="none" spc="0" normalizeH="0" baseline="0" noProof="0" dirty="0">
                  <a:ln>
                    <a:noFill/>
                  </a:ln>
                  <a:solidFill>
                    <a:prstClr val="black"/>
                  </a:solidFill>
                  <a:effectLst/>
                  <a:uLnTx/>
                  <a:uFillTx/>
                  <a:ea typeface="微软雅黑" panose="020B0503020204020204" charset="-122"/>
                  <a:cs typeface="+mn-cs"/>
                </a:endParaRPr>
              </a:p>
            </p:txBody>
          </p:sp>
          <p:sp>
            <p:nvSpPr>
              <p:cNvPr id="70" name="文本框 69"/>
              <p:cNvSpPr txBox="1"/>
              <p:nvPr/>
            </p:nvSpPr>
            <p:spPr>
              <a:xfrm rot="10800000">
                <a:off x="8315923" y="5147219"/>
                <a:ext cx="415154" cy="573491"/>
              </a:xfrm>
              <a:prstGeom prst="rect">
                <a:avLst/>
              </a:prstGeom>
              <a:no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prstClr val="black"/>
                    </a:solidFill>
                    <a:effectLst/>
                    <a:uLnTx/>
                    <a:uFillTx/>
                    <a:ea typeface="微软雅黑" panose="020B0503020204020204" charset="-122"/>
                    <a:cs typeface="+mn-cs"/>
                  </a:rPr>
                  <a:t>DCR(%)</a:t>
                </a:r>
                <a:endParaRPr kumimoji="0" lang="zh-CN" altLang="en-US" sz="9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grpSp>
        <p:sp>
          <p:nvSpPr>
            <p:cNvPr id="72" name="内容占位符 8"/>
            <p:cNvSpPr txBox="1"/>
            <p:nvPr/>
          </p:nvSpPr>
          <p:spPr>
            <a:xfrm>
              <a:off x="6719919" y="2228206"/>
              <a:ext cx="4882197" cy="582817"/>
            </a:xfrm>
            <a:prstGeom prst="rect">
              <a:avLst/>
            </a:prstGeom>
          </p:spPr>
          <p:txBody>
            <a:bodyPr vert="horz" lIns="91440" tIns="45720" rIns="91440" bIns="45720" rtlCol="0" anchor="ctr">
              <a:noAutofit/>
            </a:bodyPr>
            <a:lstStyle>
              <a:lvl1pPr marL="179705" indent="-179705" algn="l" defTabSz="914400" rtl="0" eaLnBrk="1" latinLnBrk="0" hangingPunct="1">
                <a:lnSpc>
                  <a:spcPct val="120000"/>
                </a:lnSpc>
                <a:spcBef>
                  <a:spcPts val="1000"/>
                </a:spcBef>
                <a:buFont typeface="Arial" panose="020B0604020202020204" pitchFamily="34" charset="0"/>
                <a:buChar char="•"/>
                <a:defRPr sz="2000" b="0" kern="1200" baseline="0">
                  <a:solidFill>
                    <a:schemeClr val="tx1"/>
                  </a:solidFill>
                  <a:latin typeface="Arial" panose="020B0604020202020204" pitchFamily="34" charset="0"/>
                  <a:ea typeface="微软雅黑" panose="020B0503020204020204" charset="-122"/>
                  <a:cs typeface="+mn-cs"/>
                </a:defRPr>
              </a:lvl1pPr>
              <a:lvl2pPr marL="536575" indent="-179705" algn="l" defTabSz="914400" rtl="0" eaLnBrk="1" latinLnBrk="0" hangingPunct="1">
                <a:lnSpc>
                  <a:spcPct val="120000"/>
                </a:lnSpc>
                <a:spcBef>
                  <a:spcPts val="500"/>
                </a:spcBef>
                <a:buFont typeface="Courier New" panose="02070309020205020404" pitchFamily="49" charset="0"/>
                <a:buChar char="o"/>
                <a:defRPr sz="1800" b="0" kern="1200" baseline="0">
                  <a:solidFill>
                    <a:schemeClr val="tx1"/>
                  </a:solidFill>
                  <a:latin typeface="Arial" panose="020B0604020202020204" pitchFamily="34" charset="0"/>
                  <a:ea typeface="微软雅黑" panose="020B0503020204020204" charset="-122"/>
                  <a:cs typeface="+mn-cs"/>
                </a:defRPr>
              </a:lvl2pPr>
              <a:lvl3pPr marL="894080" indent="-177800" algn="l" defTabSz="914400" rtl="0" eaLnBrk="1" latinLnBrk="0" hangingPunct="1">
                <a:lnSpc>
                  <a:spcPct val="120000"/>
                </a:lnSpc>
                <a:spcBef>
                  <a:spcPts val="500"/>
                </a:spcBef>
                <a:buFont typeface="Wingdings" panose="05000000000000000000" pitchFamily="2" charset="2"/>
                <a:buChar char="§"/>
                <a:defRPr sz="1600" b="0" kern="1200" baseline="0">
                  <a:solidFill>
                    <a:schemeClr val="tx1"/>
                  </a:solidFill>
                  <a:latin typeface="Arial" panose="020B0604020202020204" pitchFamily="34" charset="0"/>
                  <a:ea typeface="微软雅黑" panose="020B0503020204020204" charset="-122"/>
                  <a:cs typeface="+mn-cs"/>
                </a:defRPr>
              </a:lvl3pPr>
              <a:lvl4pPr marL="1252855" indent="-179705" algn="l" defTabSz="914400" rtl="0" eaLnBrk="1" latinLnBrk="0" hangingPunct="1">
                <a:lnSpc>
                  <a:spcPct val="120000"/>
                </a:lnSpc>
                <a:spcBef>
                  <a:spcPts val="500"/>
                </a:spcBef>
                <a:buSzPct val="70000"/>
                <a:buFont typeface="MS Gothic" panose="020B0609070205080204" pitchFamily="49" charset="-128"/>
                <a:buChar char="☑"/>
                <a:tabLst>
                  <a:tab pos="1341120" algn="l"/>
                </a:tabLst>
                <a:defRPr sz="1400" b="0" kern="1200" baseline="0">
                  <a:solidFill>
                    <a:schemeClr val="tx1"/>
                  </a:solidFill>
                  <a:latin typeface="Arial" panose="020B0604020202020204" pitchFamily="34" charset="0"/>
                  <a:ea typeface="微软雅黑" panose="020B0503020204020204" charset="-122"/>
                  <a:cs typeface="+mn-cs"/>
                </a:defRPr>
              </a:lvl4pPr>
              <a:lvl5pPr marL="1609725" indent="-177800" algn="l" defTabSz="914400" rtl="0" eaLnBrk="1" latinLnBrk="0" hangingPunct="1">
                <a:lnSpc>
                  <a:spcPct val="120000"/>
                </a:lnSpc>
                <a:spcBef>
                  <a:spcPts val="500"/>
                </a:spcBef>
                <a:buFont typeface="Wingdings" panose="05000000000000000000" pitchFamily="2" charset="2"/>
                <a:buChar char="ü"/>
                <a:defRPr sz="1400" b="0" kern="1200" baseline="0">
                  <a:solidFill>
                    <a:schemeClr val="tx1"/>
                  </a:solidFill>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en-US" altLang="zh-CN" sz="1400" b="1" i="0" u="none" strike="noStrike" kern="1200" cap="none" spc="0" normalizeH="0" baseline="0" noProof="0" dirty="0">
                  <a:ln>
                    <a:noFill/>
                  </a:ln>
                  <a:solidFill>
                    <a:prstClr val="black"/>
                  </a:solidFill>
                  <a:effectLst/>
                  <a:uLnTx/>
                  <a:uFillTx/>
                  <a:latin typeface="+mn-lt"/>
                  <a:ea typeface="微软雅黑" panose="020B0503020204020204" charset="-122"/>
                  <a:cs typeface="+mn-cs"/>
                </a:rPr>
                <a:t>Investigator-Assessed ORR</a:t>
              </a:r>
              <a:endParaRPr kumimoji="0" lang="en-US" altLang="zh-CN" sz="1400" b="1" i="0" u="none" strike="noStrike" kern="1200" cap="none" spc="0" normalizeH="0" baseline="0" noProof="0" dirty="0">
                <a:ln>
                  <a:noFill/>
                </a:ln>
                <a:solidFill>
                  <a:prstClr val="black"/>
                </a:solidFill>
                <a:effectLst/>
                <a:uLnTx/>
                <a:uFillTx/>
                <a:latin typeface="+mn-lt"/>
                <a:ea typeface="微软雅黑" panose="020B0503020204020204" charset="-122"/>
                <a:cs typeface="+mn-cs"/>
              </a:endParaRPr>
            </a:p>
          </p:txBody>
        </p:sp>
        <p:sp>
          <p:nvSpPr>
            <p:cNvPr id="88" name="矩形: 圆角 87"/>
            <p:cNvSpPr/>
            <p:nvPr/>
          </p:nvSpPr>
          <p:spPr>
            <a:xfrm>
              <a:off x="6300288" y="2147365"/>
              <a:ext cx="5678747" cy="3335029"/>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grpSp>
      <p:sp>
        <p:nvSpPr>
          <p:cNvPr id="2" name="文本框 1"/>
          <p:cNvSpPr txBox="1"/>
          <p:nvPr/>
        </p:nvSpPr>
        <p:spPr>
          <a:xfrm>
            <a:off x="5955860" y="1170792"/>
            <a:ext cx="6096000" cy="73866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This </a:t>
            </a:r>
            <a:r>
              <a:rPr lang="en-US" altLang="zh-CN" sz="1400" dirty="0">
                <a:solidFill>
                  <a:prstClr val="black"/>
                </a:solidFill>
                <a:ea typeface="微软雅黑" panose="020B0503020204020204" charset="-122"/>
              </a:rPr>
              <a:t>study(NCTO5247619) comprising two parts of safety run-in and cohort expansion. Patients with persistent, R/M CC were enrolled </a:t>
            </a: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and received </a:t>
            </a:r>
            <a:r>
              <a:rPr kumimoji="0" lang="en-US" altLang="zh-CN" sz="14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tislelizumab</a:t>
            </a:r>
            <a:r>
              <a:rPr kumimoji="0" lang="en-US" altLang="zh-CN" sz="14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+bevacizumab+cisplatin</a:t>
            </a: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or </a:t>
            </a:r>
            <a:r>
              <a:rPr kumimoji="0" lang="en-US" altLang="zh-CN" sz="14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carboplatin+paclitaxel</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pic>
        <p:nvPicPr>
          <p:cNvPr id="16" name="图片 15"/>
          <p:cNvPicPr>
            <a:picLocks noChangeAspect="1"/>
          </p:cNvPicPr>
          <p:nvPr/>
        </p:nvPicPr>
        <p:blipFill>
          <a:blip r:embed="rId4"/>
          <a:stretch>
            <a:fillRect/>
          </a:stretch>
        </p:blipFill>
        <p:spPr>
          <a:xfrm>
            <a:off x="13060735" y="1282755"/>
            <a:ext cx="5325560" cy="2909004"/>
          </a:xfrm>
          <a:prstGeom prst="rect">
            <a:avLst/>
          </a:prstGeom>
        </p:spPr>
      </p:pic>
      <p:graphicFrame>
        <p:nvGraphicFramePr>
          <p:cNvPr id="18" name="表格 19"/>
          <p:cNvGraphicFramePr>
            <a:graphicFrameLocks noGrp="1"/>
          </p:cNvGraphicFramePr>
          <p:nvPr/>
        </p:nvGraphicFramePr>
        <p:xfrm>
          <a:off x="6478105" y="2109762"/>
          <a:ext cx="5132994" cy="4107180"/>
        </p:xfrm>
        <a:graphic>
          <a:graphicData uri="http://schemas.openxmlformats.org/drawingml/2006/table">
            <a:tbl>
              <a:tblPr firstRow="1" bandRow="1">
                <a:tableStyleId>{5C22544A-7EE6-4342-B048-85BDC9FD1C3A}</a:tableStyleId>
              </a:tblPr>
              <a:tblGrid>
                <a:gridCol w="2973854"/>
                <a:gridCol w="2159140"/>
              </a:tblGrid>
              <a:tr h="240778">
                <a:tc gridSpan="2">
                  <a:txBody>
                    <a:bodyPr/>
                    <a:lstStyle/>
                    <a:p>
                      <a:r>
                        <a:rPr lang="en-US" altLang="zh-CN" sz="1050" dirty="0">
                          <a:solidFill>
                            <a:schemeClr val="tx1"/>
                          </a:solidFill>
                          <a:latin typeface="+mn-lt"/>
                        </a:rPr>
                        <a:t>Best response assessed by investigator per RECIST v1.1</a:t>
                      </a:r>
                      <a:endParaRPr lang="zh-CN" altLang="en-US" sz="1050" dirty="0">
                        <a:solidFill>
                          <a:schemeClr val="tx1"/>
                        </a:solidFill>
                        <a:latin typeface="+mn-lt"/>
                      </a:endParaRPr>
                    </a:p>
                  </a:txBody>
                  <a:tcPr anchor="ctr">
                    <a:lnB w="6350" cap="flat" cmpd="sng" algn="ctr">
                      <a:solidFill>
                        <a:srgbClr val="009999"/>
                      </a:solidFill>
                      <a:prstDash val="solid"/>
                      <a:round/>
                      <a:headEnd type="none" w="med" len="med"/>
                      <a:tailEnd type="none" w="med" len="med"/>
                    </a:lnB>
                    <a:noFill/>
                  </a:tcPr>
                </a:tc>
                <a:tc hMerge="1">
                  <a:tcPr>
                    <a:noFill/>
                  </a:tcPr>
                </a:tc>
              </a:tr>
              <a:tr h="233482">
                <a:tc>
                  <a:txBody>
                    <a:bodyPr/>
                    <a:lstStyle/>
                    <a:p>
                      <a:r>
                        <a:rPr lang="en-US" altLang="zh-CN" sz="1000" dirty="0">
                          <a:solidFill>
                            <a:schemeClr val="bg1"/>
                          </a:solidFill>
                          <a:latin typeface="+mn-lt"/>
                        </a:rPr>
                        <a:t>Best Response (BOR) , n/N (%,95%CI)</a:t>
                      </a:r>
                      <a:endParaRPr lang="zh-CN" altLang="en-US" sz="1000" dirty="0">
                        <a:solidFill>
                          <a:schemeClr val="bg1"/>
                        </a:solidFill>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857C"/>
                    </a:solidFill>
                  </a:tcPr>
                </a:tc>
                <a:tc>
                  <a:txBody>
                    <a:bodyPr/>
                    <a:lstStyle/>
                    <a:p>
                      <a:pPr algn="ctr"/>
                      <a:r>
                        <a:rPr lang="en-US" altLang="zh-CN" sz="1000" dirty="0">
                          <a:solidFill>
                            <a:schemeClr val="bg1"/>
                          </a:solidFill>
                          <a:latin typeface="+mn-lt"/>
                        </a:rPr>
                        <a:t>Evaluable (N=37)</a:t>
                      </a:r>
                      <a:endParaRPr lang="zh-CN" altLang="en-US" sz="1000" dirty="0">
                        <a:solidFill>
                          <a:schemeClr val="bg1"/>
                        </a:solidFill>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00857C"/>
                    </a:solidFill>
                  </a:tcPr>
                </a:tc>
              </a:tr>
              <a:tr h="233482">
                <a:tc>
                  <a:txBody>
                    <a:bodyPr/>
                    <a:lstStyle/>
                    <a:p>
                      <a:r>
                        <a:rPr lang="en-US" altLang="zh-CN" sz="1000" b="1" dirty="0">
                          <a:solidFill>
                            <a:schemeClr val="tx1"/>
                          </a:solidFill>
                          <a:latin typeface="+mn-lt"/>
                        </a:rPr>
                        <a:t>ORR* per RECIST v1.1</a:t>
                      </a:r>
                      <a:endParaRPr lang="zh-CN" altLang="en-US" sz="1000" b="1" dirty="0">
                        <a:solidFill>
                          <a:schemeClr val="tx1"/>
                        </a:solidFill>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1000" b="1" dirty="0">
                          <a:solidFill>
                            <a:schemeClr val="tx1"/>
                          </a:solidFill>
                          <a:latin typeface="+mn-lt"/>
                        </a:rPr>
                        <a:t>29/37(78.4</a:t>
                      </a:r>
                      <a:r>
                        <a:rPr lang="zh-CN" altLang="en-US" sz="1000" b="1" dirty="0">
                          <a:solidFill>
                            <a:schemeClr val="tx1"/>
                          </a:solidFill>
                          <a:latin typeface="+mn-lt"/>
                        </a:rPr>
                        <a:t>，</a:t>
                      </a:r>
                      <a:r>
                        <a:rPr lang="en-US" altLang="zh-CN" sz="1000" b="1" dirty="0">
                          <a:solidFill>
                            <a:schemeClr val="tx1"/>
                          </a:solidFill>
                          <a:latin typeface="+mn-lt"/>
                        </a:rPr>
                        <a:t>61.8-90.2)</a:t>
                      </a:r>
                      <a:endParaRPr lang="zh-CN" altLang="en-US" sz="1000" b="1" dirty="0">
                        <a:solidFill>
                          <a:schemeClr val="tx1"/>
                        </a:solidFill>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r>
              <a:tr h="233482">
                <a:tc>
                  <a:txBody>
                    <a:bodyPr/>
                    <a:lstStyle/>
                    <a:p>
                      <a:pPr lvl="1"/>
                      <a:r>
                        <a:rPr lang="en-US" altLang="zh-CN" sz="1000" dirty="0">
                          <a:latin typeface="+mn-lt"/>
                        </a:rPr>
                        <a:t>Complete Response</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1</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pPr lvl="1"/>
                      <a:r>
                        <a:rPr lang="en-US" altLang="zh-CN" sz="1000" dirty="0">
                          <a:latin typeface="+mn-lt"/>
                        </a:rPr>
                        <a:t>Partial Response</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28</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pPr lvl="1"/>
                      <a:r>
                        <a:rPr lang="en-US" altLang="zh-CN" sz="1000" dirty="0">
                          <a:latin typeface="+mn-lt"/>
                        </a:rPr>
                        <a:t>Stable Disease</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8</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0">
                <a:tc>
                  <a:txBody>
                    <a:bodyPr/>
                    <a:lstStyle/>
                    <a:p>
                      <a:pPr lvl="1"/>
                      <a:r>
                        <a:rPr lang="en-US" altLang="zh-CN" sz="1000" dirty="0">
                          <a:latin typeface="+mn-lt"/>
                        </a:rPr>
                        <a:t>Progressive Disease</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0</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0">
                <a:tc>
                  <a:txBody>
                    <a:bodyPr/>
                    <a:lstStyle/>
                    <a:p>
                      <a:r>
                        <a:rPr lang="en-US" altLang="zh-CN" sz="1000" b="1" dirty="0">
                          <a:latin typeface="+mn-lt"/>
                        </a:rPr>
                        <a:t>ORR by Histological type subgroup</a:t>
                      </a:r>
                      <a:endParaRPr lang="zh-CN" altLang="en-US" sz="1000" b="1"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endParaRPr lang="zh-CN" altLang="en-US" sz="1000" b="1"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r>
              <a:tr h="0">
                <a:tc>
                  <a:txBody>
                    <a:bodyPr/>
                    <a:lstStyle/>
                    <a:p>
                      <a:pPr lvl="1"/>
                      <a:r>
                        <a:rPr lang="en-US" altLang="zh-CN" sz="1000" dirty="0">
                          <a:latin typeface="+mn-lt"/>
                        </a:rPr>
                        <a:t>Squamous-cell carcinoma</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00" dirty="0">
                          <a:latin typeface="+mn-lt"/>
                        </a:rPr>
                        <a:t>27/34(79.4,62.1-91.3)</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pPr lvl="1"/>
                      <a:r>
                        <a:rPr lang="en-US" altLang="zh-CN" sz="1000" dirty="0">
                          <a:latin typeface="+mn-lt"/>
                        </a:rPr>
                        <a:t>Adenocarcinoma</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2/3(66.7,9.4-99.2)</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r>
                        <a:rPr lang="en-US" altLang="zh-CN" sz="1000" b="1" dirty="0">
                          <a:latin typeface="+mn-lt"/>
                        </a:rPr>
                        <a:t>ORR by PD-L1 Expression subgroup</a:t>
                      </a:r>
                      <a:endParaRPr lang="zh-CN" altLang="en-US" sz="1000" b="1"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1000" dirty="0">
                          <a:latin typeface="+mn-lt"/>
                        </a:rPr>
                        <a:t>N=27</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r>
              <a:tr h="233482">
                <a:tc>
                  <a:txBody>
                    <a:bodyPr/>
                    <a:lstStyle/>
                    <a:p>
                      <a:pPr lvl="1"/>
                      <a:r>
                        <a:rPr lang="en-US" altLang="zh-CN" sz="1000" dirty="0">
                          <a:latin typeface="+mn-lt"/>
                        </a:rPr>
                        <a:t>PD-L1 Negative</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5/5(100.0,47.8-100.0)</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pPr lvl="1"/>
                      <a:r>
                        <a:rPr lang="en-US" altLang="zh-CN" sz="1000" dirty="0">
                          <a:latin typeface="+mn-lt"/>
                        </a:rPr>
                        <a:t>PD-L1 Low</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5/7(71.4. 29.0-96.3)</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pPr lvl="1"/>
                      <a:r>
                        <a:rPr lang="en-US" altLang="zh-CN" sz="1000" dirty="0">
                          <a:latin typeface="+mn-lt"/>
                        </a:rPr>
                        <a:t>PD-L1 High</a:t>
                      </a:r>
                      <a:endParaRPr lang="zh-CN" altLang="en-US" sz="1000"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c>
                  <a:txBody>
                    <a:bodyPr/>
                    <a:lstStyle/>
                    <a:p>
                      <a:pPr algn="ctr"/>
                      <a:r>
                        <a:rPr lang="en-US" altLang="zh-CN" sz="1000" dirty="0">
                          <a:latin typeface="+mn-lt"/>
                        </a:rPr>
                        <a:t>13/15(86.7,59.5-98.3)</a:t>
                      </a:r>
                      <a:endParaRPr lang="zh-CN" altLang="en-US" sz="1000"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chemeClr val="bg1"/>
                    </a:solidFill>
                  </a:tcPr>
                </a:tc>
              </a:tr>
              <a:tr h="233482">
                <a:tc>
                  <a:txBody>
                    <a:bodyPr/>
                    <a:lstStyle/>
                    <a:p>
                      <a:r>
                        <a:rPr lang="en-US" altLang="zh-CN" sz="1000" b="1" dirty="0">
                          <a:latin typeface="+mn-lt"/>
                        </a:rPr>
                        <a:t>DCR</a:t>
                      </a:r>
                      <a:endParaRPr lang="zh-CN" altLang="en-US" sz="1000" b="1"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1000" b="1" dirty="0">
                          <a:latin typeface="+mn-lt"/>
                        </a:rPr>
                        <a:t>37/37(100.0,90.5-100.0)</a:t>
                      </a:r>
                      <a:endParaRPr lang="zh-CN" altLang="en-US" sz="1000" b="1"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r>
              <a:tr h="233482">
                <a:tc>
                  <a:txBody>
                    <a:bodyPr/>
                    <a:lstStyle/>
                    <a:p>
                      <a:r>
                        <a:rPr lang="en-US" altLang="zh-CN" sz="1000" b="1" dirty="0">
                          <a:latin typeface="+mn-lt"/>
                        </a:rPr>
                        <a:t>TTR, median (range) months</a:t>
                      </a:r>
                      <a:endParaRPr lang="zh-CN" altLang="en-US" sz="1000" b="1" dirty="0">
                        <a:latin typeface="+mn-lt"/>
                      </a:endParaRPr>
                    </a:p>
                  </a:txBody>
                  <a:tcPr anchor="ctr">
                    <a:lnL w="6350" cap="flat" cmpd="sng" algn="ctr">
                      <a:solidFill>
                        <a:srgbClr val="009999"/>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c>
                  <a:txBody>
                    <a:bodyPr/>
                    <a:lstStyle/>
                    <a:p>
                      <a:pPr algn="ctr"/>
                      <a:r>
                        <a:rPr lang="en-US" altLang="zh-CN" sz="1000" b="1" dirty="0">
                          <a:latin typeface="+mn-lt"/>
                        </a:rPr>
                        <a:t>1.5(1.5-4.0)</a:t>
                      </a:r>
                      <a:endParaRPr lang="zh-CN" altLang="en-US" sz="1000" b="1" dirty="0">
                        <a:latin typeface="+mn-lt"/>
                      </a:endParaRPr>
                    </a:p>
                  </a:txBody>
                  <a:tcPr anchor="ctr">
                    <a:lnL w="6350" cap="flat" cmpd="sng" algn="ctr">
                      <a:noFill/>
                      <a:prstDash val="solid"/>
                      <a:round/>
                      <a:headEnd type="none" w="med" len="med"/>
                      <a:tailEnd type="none" w="med" len="med"/>
                    </a:lnL>
                    <a:lnR w="63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solidFill>
                      <a:srgbClr val="E2F5F1"/>
                    </a:solidFill>
                  </a:tcPr>
                </a:tc>
              </a:tr>
              <a:tr h="148624">
                <a:tc>
                  <a:txBody>
                    <a:bodyPr/>
                    <a:lstStyle/>
                    <a:p>
                      <a:r>
                        <a:rPr lang="en-US" altLang="zh-CN" sz="700" dirty="0">
                          <a:latin typeface="+mn-lt"/>
                        </a:rPr>
                        <a:t>*ORR was unconfirmed.</a:t>
                      </a:r>
                      <a:endParaRPr lang="zh-CN" altLang="en-US" sz="600" dirty="0">
                        <a:latin typeface="+mn-lt"/>
                      </a:endParaRPr>
                    </a:p>
                  </a:txBody>
                  <a:tcPr anchor="ctr">
                    <a:lnR w="6350" cap="flat" cmpd="sng" algn="ctr">
                      <a:noFill/>
                      <a:prstDash val="solid"/>
                      <a:round/>
                      <a:headEnd type="none" w="med" len="med"/>
                      <a:tailEnd type="none" w="med" len="med"/>
                    </a:lnR>
                    <a:lnT w="6350" cap="flat" cmpd="sng" algn="ctr">
                      <a:solidFill>
                        <a:srgbClr val="009999"/>
                      </a:solidFill>
                      <a:prstDash val="solid"/>
                      <a:round/>
                      <a:headEnd type="none" w="med" len="med"/>
                      <a:tailEnd type="none" w="med" len="med"/>
                    </a:lnT>
                    <a:solidFill>
                      <a:schemeClr val="bg1"/>
                    </a:solidFill>
                  </a:tcPr>
                </a:tc>
                <a:tc>
                  <a:txBody>
                    <a:bodyPr/>
                    <a:lstStyle/>
                    <a:p>
                      <a:pPr algn="r"/>
                      <a:r>
                        <a:rPr lang="en-US" altLang="zh-CN" sz="700" kern="1200" dirty="0">
                          <a:solidFill>
                            <a:schemeClr val="dk1"/>
                          </a:solidFill>
                          <a:latin typeface="+mn-lt"/>
                          <a:ea typeface="+mn-ea"/>
                          <a:cs typeface="+mn-cs"/>
                        </a:rPr>
                        <a:t>Data cut off date: April 7,2022</a:t>
                      </a:r>
                      <a:endParaRPr lang="zh-CN" altLang="en-US" sz="700" kern="1200" dirty="0">
                        <a:solidFill>
                          <a:schemeClr val="dk1"/>
                        </a:solidFill>
                        <a:latin typeface="+mn-lt"/>
                        <a:ea typeface="+mn-ea"/>
                        <a:cs typeface="+mn-cs"/>
                      </a:endParaRPr>
                    </a:p>
                  </a:txBody>
                  <a:tcPr anchor="ctr">
                    <a:lnL w="6350" cap="flat" cmpd="sng" algn="ctr">
                      <a:noFill/>
                      <a:prstDash val="solid"/>
                      <a:round/>
                      <a:headEnd type="none" w="med" len="med"/>
                      <a:tailEnd type="none" w="med" len="med"/>
                    </a:lnL>
                    <a:lnT w="6350" cap="flat" cmpd="sng" algn="ctr">
                      <a:solidFill>
                        <a:srgbClr val="009999"/>
                      </a:solidFill>
                      <a:prstDash val="solid"/>
                      <a:round/>
                      <a:headEnd type="none" w="med" len="med"/>
                      <a:tailEnd type="none" w="med" len="med"/>
                    </a:lnT>
                    <a:solidFill>
                      <a:schemeClr val="bg1"/>
                    </a:solidFill>
                  </a:tcPr>
                </a:tc>
              </a:tr>
            </a:tbl>
          </a:graphicData>
        </a:graphic>
      </p:graphicFrame>
      <p:sp>
        <p:nvSpPr>
          <p:cNvPr id="19" name="矩形: 圆角 18"/>
          <p:cNvSpPr/>
          <p:nvPr/>
        </p:nvSpPr>
        <p:spPr>
          <a:xfrm>
            <a:off x="6166217" y="2117882"/>
            <a:ext cx="5678747" cy="4127500"/>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255588" y="6682155"/>
            <a:ext cx="11301412" cy="45719"/>
          </a:xfrm>
        </p:spPr>
        <p:txBody>
          <a:bodyPr numCol="3"/>
          <a:lstStyle/>
          <a:p>
            <a:r>
              <a:rPr lang="en-US" altLang="zh-CN" dirty="0"/>
              <a:t>Maio M, et al. Ann Oncol. 2022;33(9):929-938</a:t>
            </a:r>
            <a:endParaRPr lang="zh-CN" altLang="en-US" dirty="0"/>
          </a:p>
          <a:p>
            <a:r>
              <a:rPr lang="en-US" altLang="zh-CN" dirty="0"/>
              <a:t>2022 SGO AK104-201(NCT04380805)</a:t>
            </a:r>
            <a:endParaRPr lang="zh-CN" altLang="en-US" dirty="0"/>
          </a:p>
          <a:p>
            <a:r>
              <a:rPr lang="it-IT" altLang="zh-CN" dirty="0"/>
              <a:t>2022 ESMO IO Abs 79P. </a:t>
            </a:r>
            <a:endParaRPr lang="en-US" altLang="zh-CN" dirty="0"/>
          </a:p>
          <a:p>
            <a:r>
              <a:rPr lang="en-US" altLang="zh-CN" dirty="0"/>
              <a:t>Min Zheng et al.2022 ESMO 564P</a:t>
            </a:r>
            <a:endParaRPr lang="en-US" altLang="zh-CN" dirty="0"/>
          </a:p>
          <a:p>
            <a:r>
              <a:rPr lang="en-US" altLang="zh-CN" dirty="0"/>
              <a:t>An J, Li X, Wang J, et al. Front Immunol. 2023;14:1142256.</a:t>
            </a:r>
            <a:endParaRPr lang="en-US" altLang="zh-CN" dirty="0"/>
          </a:p>
          <a:p>
            <a:r>
              <a:rPr lang="fr-FR" altLang="zh-CN" dirty="0"/>
              <a:t>Xia L, et al. Nat Commun. 2022;13(1)_7581.</a:t>
            </a:r>
            <a:endParaRPr lang="en-US" altLang="zh-CN" dirty="0"/>
          </a:p>
          <a:p>
            <a:r>
              <a:rPr lang="en-US" altLang="zh-CN" dirty="0" err="1"/>
              <a:t>Chunyan</a:t>
            </a:r>
            <a:r>
              <a:rPr lang="en-US" altLang="zh-CN" dirty="0"/>
              <a:t> Lan et al. 2023 ASCO e17513.</a:t>
            </a:r>
            <a:endParaRPr lang="en-US" altLang="zh-CN" dirty="0"/>
          </a:p>
          <a:p>
            <a:r>
              <a:rPr lang="en-US" altLang="zh-CN" dirty="0"/>
              <a:t>Xu Q, et al. J Clin Oncol. 2022;40(16):1795-1805</a:t>
            </a:r>
            <a:endParaRPr lang="en-US" altLang="zh-CN" dirty="0"/>
          </a:p>
        </p:txBody>
      </p:sp>
      <p:sp>
        <p:nvSpPr>
          <p:cNvPr id="5" name="内容占位符 4"/>
          <p:cNvSpPr>
            <a:spLocks noGrp="1"/>
          </p:cNvSpPr>
          <p:nvPr>
            <p:ph sz="quarter" idx="11"/>
          </p:nvPr>
        </p:nvSpPr>
        <p:spPr>
          <a:xfrm>
            <a:off x="255588" y="212725"/>
            <a:ext cx="11610347" cy="966788"/>
          </a:xfrm>
        </p:spPr>
        <p:txBody>
          <a:bodyPr/>
          <a:lstStyle/>
          <a:p>
            <a:r>
              <a:rPr lang="en-US" altLang="zh-CN" dirty="0"/>
              <a:t>IO trials with results in ≥2L R/M CC</a:t>
            </a:r>
            <a:endParaRPr lang="zh-CN" altLang="en-US" dirty="0"/>
          </a:p>
        </p:txBody>
      </p:sp>
      <p:graphicFrame>
        <p:nvGraphicFramePr>
          <p:cNvPr id="7" name="表格 6"/>
          <p:cNvGraphicFramePr>
            <a:graphicFrameLocks noGrp="1"/>
          </p:cNvGraphicFramePr>
          <p:nvPr/>
        </p:nvGraphicFramePr>
        <p:xfrm>
          <a:off x="158750" y="1000712"/>
          <a:ext cx="11707184" cy="5227816"/>
        </p:xfrm>
        <a:graphic>
          <a:graphicData uri="http://schemas.openxmlformats.org/drawingml/2006/table">
            <a:tbl>
              <a:tblPr firstRow="1" bandRow="1"/>
              <a:tblGrid>
                <a:gridCol w="1057021"/>
                <a:gridCol w="1598975"/>
                <a:gridCol w="1414123"/>
                <a:gridCol w="1362584"/>
                <a:gridCol w="1253922"/>
                <a:gridCol w="1252344"/>
                <a:gridCol w="1392671"/>
                <a:gridCol w="1258649"/>
                <a:gridCol w="1116895"/>
              </a:tblGrid>
              <a:tr h="418220">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lnSpc>
                          <a:spcPct val="100000"/>
                        </a:lnSpc>
                      </a:pPr>
                      <a:r>
                        <a:rPr lang="en-US" sz="1400" b="1" kern="1200" spc="-10" dirty="0">
                          <a:solidFill>
                            <a:srgbClr val="FFFFFF"/>
                          </a:solidFill>
                          <a:latin typeface="+mn-lt"/>
                          <a:ea typeface="微软雅黑" panose="020B0503020204020204" charset="-122"/>
                          <a:cs typeface="+mn-cs"/>
                          <a:sym typeface="Invention" panose="020B0503020008020204" pitchFamily="34" charset="0"/>
                        </a:rPr>
                        <a:t>Drugs</a:t>
                      </a:r>
                      <a:endParaRPr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algn="ctr" defTabSz="914400" rtl="0" eaLnBrk="1" latinLnBrk="0" hangingPunct="1">
                        <a:lnSpc>
                          <a:spcPct val="100000"/>
                        </a:lnSpc>
                        <a:spcBef>
                          <a:spcPts val="0"/>
                        </a:spcBef>
                      </a:pPr>
                      <a:r>
                        <a:rPr sz="1400" b="1" kern="1200" spc="-10" dirty="0">
                          <a:solidFill>
                            <a:srgbClr val="FFFFFF"/>
                          </a:solidFill>
                          <a:latin typeface="+mn-lt"/>
                          <a:ea typeface="微软雅黑" panose="020B0503020204020204" charset="-122"/>
                          <a:cs typeface="+mn-cs"/>
                          <a:sym typeface="Invention" panose="020B0503020008020204" pitchFamily="34" charset="0"/>
                        </a:rPr>
                        <a:t>Pembrolizumab</a:t>
                      </a:r>
                      <a:endParaRPr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bg1"/>
                          </a:solidFill>
                          <a:latin typeface="Invention"/>
                        </a:defRPr>
                      </a:lvl1pPr>
                      <a:lvl2pPr marL="457200" algn="l" defTabSz="914400" rtl="0" eaLnBrk="1" latinLnBrk="0" hangingPunct="1">
                        <a:defRPr sz="1800" b="1" kern="1200">
                          <a:solidFill>
                            <a:schemeClr val="bg1"/>
                          </a:solidFill>
                          <a:latin typeface="Invention"/>
                        </a:defRPr>
                      </a:lvl2pPr>
                      <a:lvl3pPr marL="914400" algn="l" defTabSz="914400" rtl="0" eaLnBrk="1" latinLnBrk="0" hangingPunct="1">
                        <a:defRPr sz="1800" b="1" kern="1200">
                          <a:solidFill>
                            <a:schemeClr val="bg1"/>
                          </a:solidFill>
                          <a:latin typeface="Invention"/>
                        </a:defRPr>
                      </a:lvl3pPr>
                      <a:lvl4pPr marL="1371600" algn="l" defTabSz="914400" rtl="0" eaLnBrk="1" latinLnBrk="0" hangingPunct="1">
                        <a:defRPr sz="1800" b="1" kern="1200">
                          <a:solidFill>
                            <a:schemeClr val="bg1"/>
                          </a:solidFill>
                          <a:latin typeface="Invention"/>
                        </a:defRPr>
                      </a:lvl4pPr>
                      <a:lvl5pPr marL="1828800" algn="l" defTabSz="914400" rtl="0" eaLnBrk="1" latinLnBrk="0" hangingPunct="1">
                        <a:defRPr sz="1800" b="1" kern="1200">
                          <a:solidFill>
                            <a:schemeClr val="bg1"/>
                          </a:solidFill>
                          <a:latin typeface="Invention"/>
                        </a:defRPr>
                      </a:lvl5pPr>
                      <a:lvl6pPr marL="2286000" algn="l" defTabSz="914400" rtl="0" eaLnBrk="1" latinLnBrk="0" hangingPunct="1">
                        <a:defRPr sz="1800" b="1" kern="1200">
                          <a:solidFill>
                            <a:schemeClr val="bg1"/>
                          </a:solidFill>
                          <a:latin typeface="Invention"/>
                        </a:defRPr>
                      </a:lvl6pPr>
                      <a:lvl7pPr marL="2743200" algn="l" defTabSz="914400" rtl="0" eaLnBrk="1" latinLnBrk="0" hangingPunct="1">
                        <a:defRPr sz="1800" b="1" kern="1200">
                          <a:solidFill>
                            <a:schemeClr val="bg1"/>
                          </a:solidFill>
                          <a:latin typeface="Invention"/>
                        </a:defRPr>
                      </a:lvl7pPr>
                      <a:lvl8pPr marL="3200400" algn="l" defTabSz="914400" rtl="0" eaLnBrk="1" latinLnBrk="0" hangingPunct="1">
                        <a:defRPr sz="1800" b="1" kern="1200">
                          <a:solidFill>
                            <a:schemeClr val="bg1"/>
                          </a:solidFill>
                          <a:latin typeface="Invention"/>
                        </a:defRPr>
                      </a:lvl8pPr>
                      <a:lvl9pPr marL="3657600" algn="l" defTabSz="914400" rtl="0" eaLnBrk="1" latinLnBrk="0" hangingPunct="1">
                        <a:defRPr sz="1800" b="1" kern="1200">
                          <a:solidFill>
                            <a:schemeClr val="bg1"/>
                          </a:solidFill>
                          <a:latin typeface="Invention"/>
                        </a:defRPr>
                      </a:lvl9pPr>
                    </a:lstStyle>
                    <a:p>
                      <a:pPr marL="0" algn="ctr" defTabSz="914400" rtl="0" eaLnBrk="1" latinLnBrk="0" hangingPunct="1">
                        <a:lnSpc>
                          <a:spcPct val="100000"/>
                        </a:lnSpc>
                        <a:spcBef>
                          <a:spcPts val="0"/>
                        </a:spcBef>
                      </a:pPr>
                      <a:r>
                        <a:rPr lang="en-US" altLang="zh-CN" sz="1400" b="1" kern="1200" spc="-10" dirty="0">
                          <a:solidFill>
                            <a:srgbClr val="FFFFFF"/>
                          </a:solidFill>
                          <a:latin typeface="+mn-lt"/>
                          <a:ea typeface="微软雅黑" panose="020B0503020204020204" charset="-122"/>
                          <a:cs typeface="+mn-cs"/>
                          <a:sym typeface="Invention" panose="020B0503020008020204" pitchFamily="34" charset="0"/>
                        </a:rPr>
                        <a:t>Cadonilimab</a:t>
                      </a:r>
                      <a:endParaRPr lang="en-US" altLang="zh-CN"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0"/>
                        </a:spcBef>
                      </a:pPr>
                      <a:r>
                        <a:rPr lang="en-US" altLang="zh-CN" sz="1400" b="1" kern="1200" spc="-10" dirty="0">
                          <a:solidFill>
                            <a:srgbClr val="FFFFFF"/>
                          </a:solidFill>
                          <a:latin typeface="+mn-lt"/>
                          <a:ea typeface="微软雅黑" panose="020B0503020204020204" charset="-122"/>
                          <a:cs typeface="+mn-cs"/>
                          <a:sym typeface="Invention" panose="020B0503020008020204" pitchFamily="34" charset="0"/>
                        </a:rPr>
                        <a:t>Zimberelimab</a:t>
                      </a:r>
                      <a:endParaRPr lang="en-US" altLang="zh-CN"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0"/>
                        </a:spcBef>
                      </a:pPr>
                      <a:r>
                        <a:rPr lang="en-US" altLang="zh-CN" sz="1400" b="1" kern="1200" spc="-10" dirty="0">
                          <a:solidFill>
                            <a:srgbClr val="FFFFFF"/>
                          </a:solidFill>
                          <a:latin typeface="+mn-lt"/>
                          <a:ea typeface="微软雅黑" panose="020B0503020204020204" charset="-122"/>
                          <a:cs typeface="+mn-cs"/>
                          <a:sym typeface="Invention" panose="020B0503020008020204" pitchFamily="34" charset="0"/>
                        </a:rPr>
                        <a:t>Tislelizumab</a:t>
                      </a:r>
                      <a:endParaRPr lang="en-US" altLang="zh-CN"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0"/>
                        </a:spcBef>
                      </a:pPr>
                      <a:r>
                        <a:rPr lang="en-US" altLang="zh-CN" sz="1400" b="1" kern="1200" spc="-10" dirty="0" err="1">
                          <a:solidFill>
                            <a:srgbClr val="FFFFFF"/>
                          </a:solidFill>
                          <a:latin typeface="+mn-lt"/>
                          <a:ea typeface="微软雅黑" panose="020B0503020204020204" charset="-122"/>
                          <a:cs typeface="+mn-cs"/>
                          <a:sym typeface="Invention" panose="020B0503020008020204" pitchFamily="34" charset="0"/>
                        </a:rPr>
                        <a:t>Serplulimab</a:t>
                      </a:r>
                      <a:endParaRPr lang="en-US" altLang="zh-CN"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gridSpan="2">
                  <a:txBody>
                    <a:bodyPr/>
                    <a:lstStyle/>
                    <a:p>
                      <a:pPr marL="0" marR="48260" algn="ctr" defTabSz="914400" rtl="0" eaLnBrk="1" latinLnBrk="0" hangingPunct="1">
                        <a:lnSpc>
                          <a:spcPct val="100000"/>
                        </a:lnSpc>
                        <a:spcBef>
                          <a:spcPts val="0"/>
                        </a:spcBef>
                      </a:pPr>
                      <a:r>
                        <a:rPr lang="en-US" altLang="zh-CN" sz="1400" b="1" kern="1200" spc="-10" dirty="0">
                          <a:solidFill>
                            <a:srgbClr val="FFFFFF"/>
                          </a:solidFill>
                          <a:latin typeface="+mn-lt"/>
                          <a:ea typeface="微软雅黑" panose="020B0503020204020204" charset="-122"/>
                          <a:cs typeface="+mn-cs"/>
                          <a:sym typeface="Invention" panose="020B0503020008020204" pitchFamily="34" charset="0"/>
                        </a:rPr>
                        <a:t>Camrelizumab </a:t>
                      </a:r>
                      <a:endParaRPr lang="en-US" altLang="zh-CN"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hMerge="1">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0"/>
                        </a:spcBef>
                      </a:pPr>
                      <a:r>
                        <a:rPr lang="en-US" altLang="zh-CN" sz="1400" b="1" kern="1200" spc="-10" dirty="0" err="1">
                          <a:solidFill>
                            <a:srgbClr val="FFFFFF"/>
                          </a:solidFill>
                          <a:latin typeface="+mn-lt"/>
                          <a:ea typeface="微软雅黑" panose="020B0503020204020204" charset="-122"/>
                          <a:cs typeface="+mn-cs"/>
                          <a:sym typeface="Invention" panose="020B0503020008020204" pitchFamily="34" charset="0"/>
                        </a:rPr>
                        <a:t>Sintilimab</a:t>
                      </a:r>
                      <a:endParaRPr lang="en-US" altLang="zh-CN" sz="14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r>
              <a:tr h="804638">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gn="l" defTabSz="914400" rtl="0" eaLnBrk="1" latinLnBrk="0" hangingPunct="1">
                        <a:lnSpc>
                          <a:spcPct val="100000"/>
                        </a:lnSpc>
                        <a:spcBef>
                          <a:spcPts val="445"/>
                        </a:spcBef>
                      </a:pPr>
                      <a:r>
                        <a:rPr lang="en-US" sz="1200" b="1" kern="1200" baseline="0">
                          <a:solidFill>
                            <a:schemeClr val="tx1"/>
                          </a:solidFill>
                          <a:latin typeface="+mn-lt"/>
                          <a:ea typeface="微软雅黑" panose="020B0503020204020204" charset="-122"/>
                          <a:cs typeface="Times New Roman" panose="02020603050405020304"/>
                          <a:sym typeface="Invention" panose="020B0503020008020204" pitchFamily="34" charset="0"/>
                        </a:rPr>
                        <a:t>Company</a:t>
                      </a:r>
                      <a:endParaRPr sz="1200" b="1" kern="1200" baseline="0">
                        <a:solidFill>
                          <a:schemeClr val="tx1"/>
                        </a:solidFill>
                        <a:latin typeface="+mn-lt"/>
                        <a:ea typeface="微软雅黑" panose="020B0503020204020204" charset="-122"/>
                        <a:cs typeface="Times New Roman" panose="02020603050405020304"/>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a:lnSpc>
                          <a:spcPct val="100000"/>
                        </a:lnSpc>
                        <a:spcBef>
                          <a:spcPts val="10"/>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2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r>
              <a:tr h="477599">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200" b="1" kern="1200" baseline="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MoA</a:t>
                      </a:r>
                      <a:endParaRPr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Anti-PD-1/CTLA-4</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gridSpan="2">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hMerge="1">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r>
              <a:tr h="968258">
                <a:tc>
                  <a:txBody>
                    <a:bodyPr/>
                    <a:lstStyle/>
                    <a:p>
                      <a:pPr marL="107315">
                        <a:lnSpc>
                          <a:spcPct val="100000"/>
                        </a:lnSpc>
                        <a:spcBef>
                          <a:spcPts val="440"/>
                        </a:spcBef>
                      </a:pPr>
                      <a:r>
                        <a:rPr lang="en-US"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Patients</a:t>
                      </a:r>
                      <a:endParaRPr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R/M CC</a:t>
                      </a:r>
                      <a:endParaRPr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R/M CC</a:t>
                      </a:r>
                      <a:endParaRPr lang="en-US" altLang="zh-CN"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≥2L PD-L1-positive R/M CC</a:t>
                      </a:r>
                      <a:endPar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≥2L R/M CC</a:t>
                      </a:r>
                      <a:endPar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≥2L  R/M CC</a:t>
                      </a:r>
                      <a:endPar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≥2L R/M CC</a:t>
                      </a:r>
                      <a:endPar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hMerge="1">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≥2L R/M CC</a:t>
                      </a:r>
                      <a:endParaRPr kumimoji="0" lang="en-US" altLang="zh-CN" sz="12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6826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Treatment</a:t>
                      </a:r>
                      <a:endParaRPr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Pembrolizumab</a:t>
                      </a:r>
                      <a:endParaRPr sz="12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Cadonilimab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Zimberelimab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Tislelizumab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r>
                        <a:rPr lang="en-US" altLang="zh-CN" sz="12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Anlotinib</a:t>
                      </a: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Serplulimab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nab-paclitaxel </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Camrelizumab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zh-CN" altLang="en-US"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t>
                      </a: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F</a:t>
                      </a:r>
                      <a:r>
                        <a:rPr lang="en-US" altLang="zh-CN" sz="1200" dirty="0" err="1"/>
                        <a:t>amitinib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Camrelizumab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zh-CN" altLang="en-US"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t>
                      </a: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r>
                        <a:rPr lang="en-US" altLang="zh-CN" sz="12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Apatinib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Sintilimab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r>
                        <a:rPr lang="en-US" altLang="zh-CN" sz="12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Anlotinib</a:t>
                      </a:r>
                      <a:endParaRPr lang="en-US" altLang="zh-CN" sz="12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775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445"/>
                        </a:spcBef>
                      </a:pPr>
                      <a:r>
                        <a:rPr lang="en-US" sz="1200" b="1" kern="1200" baseline="0" dirty="0">
                          <a:solidFill>
                            <a:schemeClr val="tx1"/>
                          </a:solidFill>
                          <a:latin typeface="+mn-lt"/>
                          <a:ea typeface="微软雅黑" panose="020B0503020204020204" charset="-122"/>
                          <a:sym typeface="Invention" panose="020B0503020008020204" pitchFamily="34" charset="0"/>
                        </a:rPr>
                        <a:t>Study</a:t>
                      </a:r>
                      <a:endParaRPr sz="1200" b="1" kern="1200" baseline="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sym typeface="Invention" panose="020B0503020008020204" pitchFamily="34" charset="0"/>
                        </a:rPr>
                        <a:t>KEYNOTE 158</a:t>
                      </a:r>
                      <a:endParaRPr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sym typeface="Invention" panose="020B0503020008020204" pitchFamily="34" charset="0"/>
                        </a:rPr>
                        <a:t>AK104-201</a:t>
                      </a:r>
                      <a:endParaRPr lang="en-US" sz="1200" b="0" kern="1200" dirty="0">
                        <a:solidFill>
                          <a:schemeClr val="tx1"/>
                        </a:solidFill>
                        <a:latin typeface="+mn-lt"/>
                        <a:ea typeface="微软雅黑" panose="020B0503020204020204" charset="-122"/>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NCT03972722</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NCT04150575</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NCT03827837</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CLAP</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04414">
                <a:tc>
                  <a:txBody>
                    <a:bodyPr/>
                    <a:lstStyle/>
                    <a:p>
                      <a:pPr marL="107315">
                        <a:lnSpc>
                          <a:spcPct val="100000"/>
                        </a:lnSpc>
                        <a:spcBef>
                          <a:spcPts val="370"/>
                        </a:spcBef>
                      </a:pPr>
                      <a:r>
                        <a:rPr lang="en-US"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Phase</a:t>
                      </a:r>
                      <a:endParaRPr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200" b="0" kern="1200" dirty="0">
                          <a:solidFill>
                            <a:schemeClr val="tx1"/>
                          </a:solidFill>
                          <a:latin typeface="+mn-lt"/>
                          <a:ea typeface="微软雅黑" panose="020B0503020204020204" charset="-122"/>
                          <a:cs typeface="Invention"/>
                          <a:sym typeface="Invention" panose="020B0503020008020204" pitchFamily="34" charset="0"/>
                        </a:rPr>
                        <a:t>II</a:t>
                      </a:r>
                      <a:endParaRPr lang="en-US" altLang="zh-CN"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II</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04414">
                <a:tc>
                  <a:txBody>
                    <a:bodyPr/>
                    <a:lstStyle/>
                    <a:p>
                      <a:pPr marL="107315">
                        <a:lnSpc>
                          <a:spcPct val="100000"/>
                        </a:lnSpc>
                        <a:spcBef>
                          <a:spcPts val="370"/>
                        </a:spcBef>
                      </a:pPr>
                      <a:r>
                        <a:rPr lang="en-US"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Approval in China</a:t>
                      </a:r>
                      <a:endParaRPr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zh-CN" altLang="en-US" sz="2000" b="1" kern="1200" dirty="0">
                          <a:solidFill>
                            <a:srgbClr val="00877C"/>
                          </a:solidFill>
                          <a:latin typeface="+mn-lt"/>
                          <a:ea typeface="微软雅黑" panose="020B0503020204020204" charset="-122"/>
                          <a:cs typeface="Invention"/>
                          <a:sym typeface="Invention" panose="020B0503020008020204" pitchFamily="34" charset="0"/>
                        </a:rPr>
                        <a:t>√</a:t>
                      </a:r>
                      <a:endParaRPr sz="2000" b="1" kern="1200" dirty="0">
                        <a:solidFill>
                          <a:srgbClr val="00877C"/>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zh-CN" altLang="en-US" sz="2000" b="1" i="0" u="none" strike="noStrike" kern="1200" cap="none" spc="0" normalizeH="0" baseline="0" noProof="0" dirty="0">
                          <a:ln>
                            <a:noFill/>
                          </a:ln>
                          <a:solidFill>
                            <a:srgbClr val="00877C"/>
                          </a:solidFill>
                          <a:effectLst/>
                          <a:uLnTx/>
                          <a:uFillTx/>
                          <a:latin typeface="+mn-lt"/>
                          <a:ea typeface="微软雅黑" panose="020B0503020204020204" charset="-122"/>
                          <a:cs typeface="Invention"/>
                          <a:sym typeface="Invention" panose="020B0503020008020204" pitchFamily="34" charset="0"/>
                        </a:rPr>
                        <a:t>√</a:t>
                      </a:r>
                      <a:endParaRPr kumimoji="0" lang="zh-CN" altLang="en-US" sz="2000" b="1" i="0" u="none" strike="noStrike" kern="1200" cap="none" spc="0" normalizeH="0" baseline="0" noProof="0" dirty="0">
                        <a:ln>
                          <a:noFill/>
                        </a:ln>
                        <a:solidFill>
                          <a:srgbClr val="00877C"/>
                        </a:solidFill>
                        <a:effectLst/>
                        <a:uLnTx/>
                        <a:uFillTx/>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0441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370"/>
                        </a:spcBef>
                      </a:pPr>
                      <a:r>
                        <a:rPr lang="en-US"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Primary Endpoint</a:t>
                      </a:r>
                      <a:endParaRPr sz="12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12700" cap="flat" cmpd="sng" algn="ctr">
                      <a:solidFill>
                        <a:srgbClr val="6ECEB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ORR</a:t>
                      </a:r>
                      <a:endParaRPr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ORR</a:t>
                      </a:r>
                      <a:endParaRPr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Safety and ORR</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Safety and ORR</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2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2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bl>
          </a:graphicData>
        </a:graphic>
      </p:graphicFrame>
      <p:pic>
        <p:nvPicPr>
          <p:cNvPr id="8" name="Picture 9"/>
          <p:cNvPicPr>
            <a:picLocks noChangeAspect="1"/>
          </p:cNvPicPr>
          <p:nvPr/>
        </p:nvPicPr>
        <p:blipFill>
          <a:blip r:embed="rId1"/>
          <a:stretch>
            <a:fillRect/>
          </a:stretch>
        </p:blipFill>
        <p:spPr>
          <a:xfrm>
            <a:off x="6941094" y="1683506"/>
            <a:ext cx="1095125" cy="328274"/>
          </a:xfrm>
          <a:prstGeom prst="rect">
            <a:avLst/>
          </a:prstGeom>
        </p:spPr>
      </p:pic>
      <p:pic>
        <p:nvPicPr>
          <p:cNvPr id="10" name="图片 9"/>
          <p:cNvPicPr>
            <a:picLocks noChangeAspect="1"/>
          </p:cNvPicPr>
          <p:nvPr/>
        </p:nvPicPr>
        <p:blipFill>
          <a:blip r:embed="rId2"/>
          <a:stretch>
            <a:fillRect/>
          </a:stretch>
        </p:blipFill>
        <p:spPr>
          <a:xfrm>
            <a:off x="3100609" y="1554870"/>
            <a:ext cx="939227" cy="490288"/>
          </a:xfrm>
          <a:prstGeom prst="rect">
            <a:avLst/>
          </a:prstGeom>
        </p:spPr>
      </p:pic>
      <p:pic>
        <p:nvPicPr>
          <p:cNvPr id="11" name="Picture 5"/>
          <p:cNvPicPr>
            <a:picLocks noChangeAspect="1"/>
          </p:cNvPicPr>
          <p:nvPr/>
        </p:nvPicPr>
        <p:blipFill>
          <a:blip r:embed="rId3"/>
          <a:stretch>
            <a:fillRect/>
          </a:stretch>
        </p:blipFill>
        <p:spPr>
          <a:xfrm>
            <a:off x="5766377" y="1694138"/>
            <a:ext cx="974725" cy="328275"/>
          </a:xfrm>
          <a:prstGeom prst="rect">
            <a:avLst/>
          </a:prstGeom>
        </p:spPr>
      </p:pic>
      <p:pic>
        <p:nvPicPr>
          <p:cNvPr id="12" name="图片 11"/>
          <p:cNvPicPr>
            <a:picLocks noChangeAspect="1"/>
          </p:cNvPicPr>
          <p:nvPr/>
        </p:nvPicPr>
        <p:blipFill>
          <a:blip r:embed="rId4"/>
          <a:stretch>
            <a:fillRect/>
          </a:stretch>
        </p:blipFill>
        <p:spPr>
          <a:xfrm>
            <a:off x="9048231" y="1669715"/>
            <a:ext cx="729051" cy="331293"/>
          </a:xfrm>
          <a:prstGeom prst="rect">
            <a:avLst/>
          </a:prstGeom>
        </p:spPr>
      </p:pic>
      <p:pic>
        <p:nvPicPr>
          <p:cNvPr id="13" name="图片 12"/>
          <p:cNvPicPr>
            <a:picLocks noChangeAspect="1"/>
          </p:cNvPicPr>
          <p:nvPr/>
        </p:nvPicPr>
        <p:blipFill>
          <a:blip r:embed="rId5"/>
          <a:stretch>
            <a:fillRect/>
          </a:stretch>
        </p:blipFill>
        <p:spPr>
          <a:xfrm>
            <a:off x="4488654" y="1620085"/>
            <a:ext cx="823800" cy="458825"/>
          </a:xfrm>
          <a:prstGeom prst="rect">
            <a:avLst/>
          </a:prstGeom>
        </p:spPr>
      </p:pic>
      <p:pic>
        <p:nvPicPr>
          <p:cNvPr id="14" name="Picture 6"/>
          <p:cNvPicPr>
            <a:picLocks noChangeAspect="1"/>
          </p:cNvPicPr>
          <p:nvPr/>
        </p:nvPicPr>
        <p:blipFill>
          <a:blip r:embed="rId6"/>
          <a:stretch>
            <a:fillRect/>
          </a:stretch>
        </p:blipFill>
        <p:spPr>
          <a:xfrm>
            <a:off x="1519808" y="1640052"/>
            <a:ext cx="939228" cy="351385"/>
          </a:xfrm>
          <a:prstGeom prst="rect">
            <a:avLst/>
          </a:prstGeom>
        </p:spPr>
      </p:pic>
      <p:pic>
        <p:nvPicPr>
          <p:cNvPr id="4" name="图片 3"/>
          <p:cNvPicPr>
            <a:picLocks noChangeAspect="1"/>
          </p:cNvPicPr>
          <p:nvPr/>
        </p:nvPicPr>
        <p:blipFill>
          <a:blip r:embed="rId7"/>
          <a:stretch>
            <a:fillRect/>
          </a:stretch>
        </p:blipFill>
        <p:spPr>
          <a:xfrm>
            <a:off x="10775534" y="1570601"/>
            <a:ext cx="1169530" cy="45882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255588" y="6432550"/>
            <a:ext cx="4316412" cy="319088"/>
          </a:xfrm>
        </p:spPr>
        <p:txBody>
          <a:bodyPr/>
          <a:lstStyle/>
          <a:p>
            <a:r>
              <a:rPr kumimoji="0" lang="en-US" altLang="zh-CN" sz="900" b="0" i="0" u="none" strike="noStrike" kern="1200" cap="none" spc="0" normalizeH="0" baseline="0" noProof="0" dirty="0">
                <a:ln>
                  <a:noFill/>
                </a:ln>
                <a:solidFill>
                  <a:sysClr val="windowText" lastClr="000000">
                    <a:lumMod val="75000"/>
                    <a:lumOff val="25000"/>
                  </a:sysClr>
                </a:solidFill>
                <a:effectLst/>
                <a:uLnTx/>
                <a:uFillTx/>
                <a:latin typeface="Arial" panose="020B0604020202020204"/>
                <a:ea typeface="微软雅黑" panose="020B0503020204020204" charset="-122"/>
                <a:cs typeface="+mn-cs"/>
              </a:rPr>
              <a:t>Chung, HC. et al. </a:t>
            </a:r>
            <a:r>
              <a:rPr kumimoji="0" lang="en-US" altLang="zh-CN" sz="900" b="0" i="0" u="none" strike="noStrike" kern="1200" cap="none" spc="0" normalizeH="0" baseline="0" noProof="0" dirty="0" err="1">
                <a:ln>
                  <a:noFill/>
                </a:ln>
                <a:solidFill>
                  <a:sysClr val="windowText" lastClr="000000">
                    <a:lumMod val="75000"/>
                    <a:lumOff val="25000"/>
                  </a:sysClr>
                </a:solidFill>
                <a:effectLst/>
                <a:uLnTx/>
                <a:uFillTx/>
                <a:latin typeface="Arial" panose="020B0604020202020204"/>
                <a:ea typeface="微软雅黑" panose="020B0503020204020204" charset="-122"/>
                <a:cs typeface="+mn-cs"/>
              </a:rPr>
              <a:t>Gynecol</a:t>
            </a:r>
            <a:r>
              <a:rPr kumimoji="0" lang="en-US" altLang="zh-CN" sz="900" b="0" i="0" u="none" strike="noStrike" kern="1200" cap="none" spc="0" normalizeH="0" baseline="0" noProof="0" dirty="0">
                <a:ln>
                  <a:noFill/>
                </a:ln>
                <a:solidFill>
                  <a:sysClr val="windowText" lastClr="000000">
                    <a:lumMod val="75000"/>
                    <a:lumOff val="25000"/>
                  </a:sysClr>
                </a:solidFill>
                <a:effectLst/>
                <a:uLnTx/>
                <a:uFillTx/>
                <a:latin typeface="Arial" panose="020B0604020202020204"/>
                <a:ea typeface="微软雅黑" panose="020B0503020204020204" charset="-122"/>
                <a:cs typeface="+mn-cs"/>
              </a:rPr>
              <a:t> Oncol, 2021,162(Supplement 1):S27.</a:t>
            </a:r>
            <a:endParaRPr lang="zh-CN" altLang="en-US" dirty="0"/>
          </a:p>
        </p:txBody>
      </p:sp>
      <p:sp>
        <p:nvSpPr>
          <p:cNvPr id="4" name="内容占位符 3"/>
          <p:cNvSpPr>
            <a:spLocks noGrp="1"/>
          </p:cNvSpPr>
          <p:nvPr>
            <p:ph sz="quarter" idx="11"/>
          </p:nvPr>
        </p:nvSpPr>
        <p:spPr>
          <a:xfrm>
            <a:off x="255588" y="212725"/>
            <a:ext cx="11610347" cy="966788"/>
          </a:xfrm>
        </p:spPr>
        <p:txBody>
          <a:bodyPr/>
          <a:lstStyle/>
          <a:p>
            <a:r>
              <a:rPr lang="en-US" altLang="zh-CN" dirty="0"/>
              <a:t>KEYNOTE 158: Pembrolizumab as Monotherapy in ≥2L </a:t>
            </a:r>
            <a:endParaRPr lang="en-US" altLang="zh-CN" dirty="0"/>
          </a:p>
          <a:p>
            <a:r>
              <a:rPr lang="en-US" altLang="zh-CN" dirty="0"/>
              <a:t>PD-L1–positive CC: ORR up to 17.1%</a:t>
            </a:r>
            <a:endParaRPr lang="zh-CN" altLang="en-US" dirty="0"/>
          </a:p>
        </p:txBody>
      </p:sp>
      <p:sp>
        <p:nvSpPr>
          <p:cNvPr id="9" name="文本框 8"/>
          <p:cNvSpPr txBox="1"/>
          <p:nvPr/>
        </p:nvSpPr>
        <p:spPr>
          <a:xfrm>
            <a:off x="6492092" y="2720210"/>
            <a:ext cx="5261518" cy="231454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zh-CN" sz="1400" dirty="0"/>
              <a:t>In the updated analysis, ORR was 14.3%,DOR was 30.6%. </a:t>
            </a:r>
            <a:endParaRPr lang="en-US" altLang="zh-CN" sz="1400" dirty="0"/>
          </a:p>
          <a:p>
            <a:pPr marL="285750" indent="-285750">
              <a:lnSpc>
                <a:spcPct val="150000"/>
              </a:lnSpc>
              <a:buFont typeface="Arial" panose="020B0604020202020204" pitchFamily="34" charset="0"/>
              <a:buChar char="•"/>
            </a:pPr>
            <a:r>
              <a:rPr lang="en-US" altLang="zh-CN" sz="1400" dirty="0"/>
              <a:t>All 14 responses were in pts with PD-L1–positive tumors, resulting in an ORR of 17.1% in the PD-L1–positive cohort (N=82) and 0.0% in the PD-L1−negative cohort. </a:t>
            </a:r>
            <a:endParaRPr lang="en-US" altLang="zh-CN" sz="1400" dirty="0"/>
          </a:p>
          <a:p>
            <a:pPr marL="285750" indent="-285750">
              <a:lnSpc>
                <a:spcPct val="150000"/>
              </a:lnSpc>
              <a:buFont typeface="Arial" panose="020B0604020202020204" pitchFamily="34" charset="0"/>
              <a:buChar char="•"/>
            </a:pPr>
            <a:r>
              <a:rPr lang="en-US" altLang="zh-CN" sz="1400" dirty="0"/>
              <a:t>A total of 7 of 14 responses were ongoing after ≥24 months of follow-up. </a:t>
            </a:r>
            <a:endParaRPr lang="en-US" altLang="zh-CN" sz="1400" dirty="0"/>
          </a:p>
          <a:p>
            <a:pPr marL="285750" indent="-285750">
              <a:lnSpc>
                <a:spcPct val="150000"/>
              </a:lnSpc>
              <a:buFont typeface="Arial" panose="020B0604020202020204" pitchFamily="34" charset="0"/>
              <a:buChar char="•"/>
            </a:pPr>
            <a:r>
              <a:rPr lang="en-US" altLang="zh-CN" sz="1400" dirty="0"/>
              <a:t>TRAEs occurred in 65.3% of pts</a:t>
            </a:r>
            <a:endParaRPr lang="zh-CN" altLang="en-US" sz="1400" dirty="0"/>
          </a:p>
        </p:txBody>
      </p:sp>
      <p:sp>
        <p:nvSpPr>
          <p:cNvPr id="19" name="文本框 18"/>
          <p:cNvSpPr txBox="1"/>
          <p:nvPr/>
        </p:nvSpPr>
        <p:spPr>
          <a:xfrm>
            <a:off x="138737" y="1285363"/>
            <a:ext cx="11641195" cy="584775"/>
          </a:xfrm>
          <a:prstGeom prst="rect">
            <a:avLst/>
          </a:prstGeom>
          <a:noFill/>
        </p:spPr>
        <p:txBody>
          <a:bodyPr wrap="square">
            <a:spAutoFit/>
          </a:bodyPr>
          <a:lstStyle/>
          <a:p>
            <a:pPr marL="285750" indent="-285750">
              <a:buFont typeface="Arial" panose="020B0604020202020204" pitchFamily="34" charset="0"/>
              <a:buChar char="•"/>
            </a:pPr>
            <a:r>
              <a:rPr lang="zh-CN" altLang="en-US" sz="1600" dirty="0"/>
              <a:t>Pembrolizumab demonstrated durable antitumor activity in </a:t>
            </a:r>
            <a:r>
              <a:rPr lang="en-US" altLang="zh-CN" sz="1600" dirty="0"/>
              <a:t>98</a:t>
            </a:r>
            <a:r>
              <a:rPr lang="zh-CN" altLang="en-US" sz="1600" dirty="0"/>
              <a:t> patients with </a:t>
            </a:r>
            <a:r>
              <a:rPr lang="en-US" altLang="zh-CN" sz="1600" dirty="0"/>
              <a:t>CC who progression on or intolerance to ≥1L of standard therapy, A total of 83.7% of enrolled pts had PD-L1–positive tumors</a:t>
            </a:r>
            <a:endParaRPr lang="zh-CN" altLang="en-US" sz="1600" dirty="0"/>
          </a:p>
        </p:txBody>
      </p:sp>
      <p:graphicFrame>
        <p:nvGraphicFramePr>
          <p:cNvPr id="5" name="图表 4"/>
          <p:cNvGraphicFramePr/>
          <p:nvPr/>
        </p:nvGraphicFramePr>
        <p:xfrm>
          <a:off x="-427282" y="2218448"/>
          <a:ext cx="6938498" cy="4288243"/>
        </p:xfrm>
        <a:graphic>
          <a:graphicData uri="http://schemas.openxmlformats.org/drawingml/2006/chart">
            <c:chart xmlns:c="http://schemas.openxmlformats.org/drawingml/2006/chart" xmlns:r="http://schemas.openxmlformats.org/officeDocument/2006/relationships" r:id="rId1"/>
          </a:graphicData>
        </a:graphic>
      </p:graphicFrame>
      <p:sp>
        <p:nvSpPr>
          <p:cNvPr id="11" name="文本框 10"/>
          <p:cNvSpPr txBox="1"/>
          <p:nvPr/>
        </p:nvSpPr>
        <p:spPr>
          <a:xfrm>
            <a:off x="387036" y="5685371"/>
            <a:ext cx="11347450" cy="646331"/>
          </a:xfrm>
          <a:prstGeom prst="rect">
            <a:avLst/>
          </a:prstGeom>
          <a:noFill/>
        </p:spPr>
        <p:txBody>
          <a:bodyPr wrap="square">
            <a:spAutoFit/>
          </a:bodyPr>
          <a:lstStyle/>
          <a:p>
            <a:r>
              <a:rPr lang="en-US" altLang="zh-CN" b="1" dirty="0"/>
              <a:t>With 17 months of additional follow-up, Pembrolizumab continues to show durable antitumor activity and manageable safety in </a:t>
            </a:r>
            <a:r>
              <a:rPr lang="zh-CN" altLang="en-US" sz="1800" b="1" dirty="0"/>
              <a:t>patients</a:t>
            </a:r>
            <a:r>
              <a:rPr lang="en-US" altLang="zh-CN" b="1" dirty="0"/>
              <a:t> with advanced CC, similar to the previous report.</a:t>
            </a:r>
            <a:endParaRPr lang="zh-CN" altLang="en-US" b="1" dirty="0"/>
          </a:p>
        </p:txBody>
      </p:sp>
      <p:pic>
        <p:nvPicPr>
          <p:cNvPr id="13" name="图片 12"/>
          <p:cNvPicPr>
            <a:picLocks noChangeAspect="1"/>
          </p:cNvPicPr>
          <p:nvPr/>
        </p:nvPicPr>
        <p:blipFill>
          <a:blip r:embed="rId2"/>
          <a:stretch>
            <a:fillRect/>
          </a:stretch>
        </p:blipFill>
        <p:spPr>
          <a:xfrm>
            <a:off x="13401628" y="1371566"/>
            <a:ext cx="1822544" cy="2991004"/>
          </a:xfrm>
          <a:prstGeom prst="rect">
            <a:avLst/>
          </a:prstGeom>
        </p:spPr>
      </p:pic>
      <p:sp>
        <p:nvSpPr>
          <p:cNvPr id="15" name="矩形: 圆角 14"/>
          <p:cNvSpPr/>
          <p:nvPr/>
        </p:nvSpPr>
        <p:spPr>
          <a:xfrm>
            <a:off x="6210300" y="2350225"/>
            <a:ext cx="5726112" cy="2869476"/>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p:nvPr/>
        </p:nvSpPr>
        <p:spPr>
          <a:xfrm>
            <a:off x="95923" y="8474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rgbClr val="3A6E74"/>
                </a:solidFill>
                <a:latin typeface="微软雅黑" panose="020B0503020204020204" charset="-122"/>
                <a:ea typeface="微软雅黑" panose="020B0503020204020204" charset="-122"/>
                <a:cs typeface="+mj-cs"/>
              </a:defRPr>
            </a:lvl1pPr>
          </a:lstStyle>
          <a:p>
            <a:endParaRPr lang="zh-CN" altLang="en-US" dirty="0">
              <a:solidFill>
                <a:srgbClr val="014040"/>
              </a:solidFill>
              <a:latin typeface="+mn-lt"/>
              <a:ea typeface="微软雅黑" panose="020B0503020204020204" charset="-122"/>
              <a:sym typeface="Arial" panose="020B0604020202020204" pitchFamily="34" charset="0"/>
            </a:endParaRPr>
          </a:p>
        </p:txBody>
      </p:sp>
      <p:sp>
        <p:nvSpPr>
          <p:cNvPr id="7" name="文本框 6"/>
          <p:cNvSpPr txBox="1"/>
          <p:nvPr/>
        </p:nvSpPr>
        <p:spPr>
          <a:xfrm>
            <a:off x="255588" y="5741226"/>
            <a:ext cx="11350404" cy="844142"/>
          </a:xfrm>
          <a:prstGeom prst="rect">
            <a:avLst/>
          </a:prstGeom>
          <a:noFill/>
        </p:spPr>
        <p:txBody>
          <a:bodyPr wrap="square" rtlCol="0">
            <a:spAutoFit/>
          </a:bodyPr>
          <a:lstStyle/>
          <a:p>
            <a:pPr marL="285750" indent="-212090">
              <a:lnSpc>
                <a:spcPct val="120000"/>
              </a:lnSpc>
              <a:buFont typeface="Wingdings" panose="05000000000000000000" pitchFamily="2" charset="2"/>
              <a:buChar char="Ø"/>
            </a:pPr>
            <a:r>
              <a:rPr lang="en-US" altLang="zh-CN" sz="1400" dirty="0" err="1">
                <a:solidFill>
                  <a:prstClr val="black"/>
                </a:solidFill>
                <a:ea typeface="微软雅黑" panose="020B0503020204020204" charset="-122"/>
              </a:rPr>
              <a:t>Globocan’s</a:t>
            </a:r>
            <a:r>
              <a:rPr lang="en-US" altLang="zh-CN" sz="1400" dirty="0">
                <a:solidFill>
                  <a:prstClr val="black"/>
                </a:solidFill>
                <a:ea typeface="微软雅黑" panose="020B0503020204020204" charset="-122"/>
              </a:rPr>
              <a:t> latest statistics show that in 2020, the new and death cases of three major GYN cancer(including cervical cancer, endometrial cancer and ovarian cancer) were 247,000/112,000 in China. The situation was so severe that more effective treatments were urgently needed </a:t>
            </a:r>
            <a:endParaRPr lang="en-US" altLang="zh-CN" sz="1400" dirty="0">
              <a:solidFill>
                <a:prstClr val="black"/>
              </a:solidFill>
              <a:ea typeface="微软雅黑" panose="020B0503020204020204" charset="-122"/>
            </a:endParaRPr>
          </a:p>
        </p:txBody>
      </p:sp>
      <p:sp>
        <p:nvSpPr>
          <p:cNvPr id="35" name="文本框 34"/>
          <p:cNvSpPr txBox="1"/>
          <p:nvPr/>
        </p:nvSpPr>
        <p:spPr>
          <a:xfrm>
            <a:off x="7893563" y="2193323"/>
            <a:ext cx="4603167" cy="1023357"/>
          </a:xfrm>
          <a:prstGeom prst="rect">
            <a:avLst/>
          </a:prstGeom>
          <a:noFill/>
        </p:spPr>
        <p:txBody>
          <a:bodyPr wrap="square">
            <a:spAutoFit/>
          </a:bodyPr>
          <a:lstStyle/>
          <a:p>
            <a:pPr marL="144145" indent="-144145">
              <a:lnSpc>
                <a:spcPct val="150000"/>
              </a:lnSpc>
              <a:buFont typeface="Arial" panose="020B0604020202020204" pitchFamily="34" charset="0"/>
              <a:buChar char="•"/>
            </a:pPr>
            <a:r>
              <a:rPr lang="en-US" altLang="zh-CN" sz="1400" dirty="0">
                <a:solidFill>
                  <a:prstClr val="black"/>
                </a:solidFill>
                <a:ea typeface="微软雅黑" panose="020B0503020204020204" charset="-122"/>
              </a:rPr>
              <a:t>Cervical cancer: 109,700 new /59,000 death</a:t>
            </a:r>
            <a:endParaRPr lang="en-US" altLang="zh-CN" sz="1400" dirty="0">
              <a:solidFill>
                <a:prstClr val="black"/>
              </a:solidFill>
              <a:ea typeface="微软雅黑" panose="020B0503020204020204" charset="-122"/>
            </a:endParaRPr>
          </a:p>
          <a:p>
            <a:pPr marL="144145" indent="-144145">
              <a:lnSpc>
                <a:spcPct val="150000"/>
              </a:lnSpc>
              <a:buFont typeface="Arial" panose="020B0604020202020204" pitchFamily="34" charset="0"/>
              <a:buChar char="•"/>
            </a:pPr>
            <a:r>
              <a:rPr lang="en-US" altLang="zh-CN" sz="1400" dirty="0">
                <a:solidFill>
                  <a:prstClr val="black"/>
                </a:solidFill>
                <a:ea typeface="微软雅黑" panose="020B0503020204020204" charset="-122"/>
              </a:rPr>
              <a:t>Endometrial cancer: 82,000 new /17,000 death</a:t>
            </a:r>
            <a:endParaRPr lang="en-US" altLang="zh-CN" sz="1400" dirty="0">
              <a:solidFill>
                <a:prstClr val="black"/>
              </a:solidFill>
              <a:ea typeface="微软雅黑" panose="020B0503020204020204" charset="-122"/>
            </a:endParaRPr>
          </a:p>
          <a:p>
            <a:pPr marL="144145" indent="-144145">
              <a:lnSpc>
                <a:spcPct val="150000"/>
              </a:lnSpc>
              <a:buFont typeface="Arial" panose="020B0604020202020204" pitchFamily="34" charset="0"/>
              <a:buChar char="•"/>
            </a:pPr>
            <a:r>
              <a:rPr lang="en-US" altLang="zh-CN" sz="1400" dirty="0">
                <a:solidFill>
                  <a:prstClr val="black"/>
                </a:solidFill>
                <a:ea typeface="微软雅黑" panose="020B0503020204020204" charset="-122"/>
              </a:rPr>
              <a:t>Ovarian cancer: 55,000 new /38,000 death</a:t>
            </a:r>
            <a:endParaRPr lang="zh-CN" altLang="en-US" sz="1400" dirty="0">
              <a:solidFill>
                <a:prstClr val="black"/>
              </a:solidFill>
              <a:ea typeface="微软雅黑" panose="020B0503020204020204" charset="-122"/>
            </a:endParaRPr>
          </a:p>
        </p:txBody>
      </p:sp>
      <p:sp>
        <p:nvSpPr>
          <p:cNvPr id="2" name="标题 1"/>
          <p:cNvSpPr txBox="1"/>
          <p:nvPr/>
        </p:nvSpPr>
        <p:spPr>
          <a:xfrm>
            <a:off x="696897" y="30306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rgbClr val="3A6E74"/>
                </a:solidFill>
                <a:latin typeface="微软雅黑" panose="020B0503020204020204" charset="-122"/>
                <a:ea typeface="微软雅黑" panose="020B0503020204020204" charset="-122"/>
                <a:cs typeface="+mj-cs"/>
              </a:defRPr>
            </a:lvl1pPr>
          </a:lstStyle>
          <a:p>
            <a:endParaRPr lang="zh-CN" altLang="en-US" dirty="0">
              <a:solidFill>
                <a:srgbClr val="014040"/>
              </a:solidFill>
              <a:latin typeface="+mn-lt"/>
              <a:ea typeface="微软雅黑" panose="020B0503020204020204" charset="-122"/>
              <a:sym typeface="Arial" panose="020B0604020202020204" pitchFamily="34" charset="0"/>
            </a:endParaRPr>
          </a:p>
        </p:txBody>
      </p:sp>
      <p:sp>
        <p:nvSpPr>
          <p:cNvPr id="4" name="文本占位符 3"/>
          <p:cNvSpPr>
            <a:spLocks noGrp="1"/>
          </p:cNvSpPr>
          <p:nvPr>
            <p:ph type="body" sz="quarter" idx="10"/>
          </p:nvPr>
        </p:nvSpPr>
        <p:spPr/>
        <p:txBody>
          <a:bodyPr/>
          <a:lstStyle/>
          <a:p>
            <a:r>
              <a:rPr lang="en-US" altLang="zh-CN" sz="900" dirty="0" err="1">
                <a:solidFill>
                  <a:prstClr val="black"/>
                </a:solidFill>
                <a:ea typeface="微软雅黑" panose="020B0503020204020204" charset="-122"/>
                <a:cs typeface="Times New Roman" panose="02020603050405020304" pitchFamily="18" charset="0"/>
              </a:rPr>
              <a:t>Globocan</a:t>
            </a:r>
            <a:r>
              <a:rPr lang="en-US" altLang="zh-CN" sz="900" dirty="0">
                <a:solidFill>
                  <a:prstClr val="black"/>
                </a:solidFill>
                <a:ea typeface="微软雅黑" panose="020B0503020204020204" charset="-122"/>
                <a:cs typeface="Times New Roman" panose="02020603050405020304" pitchFamily="18" charset="0"/>
              </a:rPr>
              <a:t> 2020 statistics.</a:t>
            </a:r>
            <a:endParaRPr lang="en-US" altLang="zh-CN" sz="900" dirty="0">
              <a:solidFill>
                <a:prstClr val="black"/>
              </a:solidFill>
              <a:ea typeface="微软雅黑" panose="020B0503020204020204" charset="-122"/>
              <a:cs typeface="Times New Roman" panose="02020603050405020304" pitchFamily="18" charset="0"/>
            </a:endParaRPr>
          </a:p>
        </p:txBody>
      </p:sp>
      <p:sp>
        <p:nvSpPr>
          <p:cNvPr id="5" name="内容占位符 4"/>
          <p:cNvSpPr>
            <a:spLocks noGrp="1"/>
          </p:cNvSpPr>
          <p:nvPr>
            <p:ph sz="quarter" idx="11"/>
          </p:nvPr>
        </p:nvSpPr>
        <p:spPr>
          <a:xfrm>
            <a:off x="255588" y="212725"/>
            <a:ext cx="11818127" cy="966788"/>
          </a:xfrm>
        </p:spPr>
        <p:txBody>
          <a:bodyPr/>
          <a:lstStyle/>
          <a:p>
            <a:r>
              <a:rPr lang="en-US" altLang="zh-CN" dirty="0"/>
              <a:t>High burden of GYN cancers in China, </a:t>
            </a:r>
            <a:r>
              <a:rPr lang="zh-CN" altLang="en-US" dirty="0"/>
              <a:t>＞</a:t>
            </a:r>
            <a:r>
              <a:rPr lang="en-US" altLang="zh-CN" dirty="0"/>
              <a:t>240,000 new cases per year</a:t>
            </a:r>
            <a:endParaRPr lang="en-US" altLang="zh-CN" dirty="0"/>
          </a:p>
        </p:txBody>
      </p:sp>
      <p:pic>
        <p:nvPicPr>
          <p:cNvPr id="38" name="图片 37"/>
          <p:cNvPicPr>
            <a:picLocks noChangeAspect="1"/>
          </p:cNvPicPr>
          <p:nvPr/>
        </p:nvPicPr>
        <p:blipFill>
          <a:blip r:embed="rId2"/>
          <a:stretch>
            <a:fillRect/>
          </a:stretch>
        </p:blipFill>
        <p:spPr>
          <a:xfrm>
            <a:off x="12674689" y="638465"/>
            <a:ext cx="9481494" cy="5163293"/>
          </a:xfrm>
          <a:prstGeom prst="rect">
            <a:avLst/>
          </a:prstGeom>
        </p:spPr>
      </p:pic>
      <p:graphicFrame>
        <p:nvGraphicFramePr>
          <p:cNvPr id="39" name="图表 38"/>
          <p:cNvGraphicFramePr/>
          <p:nvPr/>
        </p:nvGraphicFramePr>
        <p:xfrm>
          <a:off x="255588" y="1285875"/>
          <a:ext cx="8128000" cy="5572125"/>
        </p:xfrm>
        <a:graphic>
          <a:graphicData uri="http://schemas.openxmlformats.org/drawingml/2006/chart">
            <c:chart xmlns:c="http://schemas.openxmlformats.org/drawingml/2006/chart" xmlns:r="http://schemas.openxmlformats.org/officeDocument/2006/relationships" r:id="rId1"/>
          </a:graphicData>
        </a:graphic>
      </p:graphicFrame>
      <p:sp>
        <p:nvSpPr>
          <p:cNvPr id="3" name="文本框 2"/>
          <p:cNvSpPr txBox="1"/>
          <p:nvPr/>
        </p:nvSpPr>
        <p:spPr>
          <a:xfrm>
            <a:off x="206391" y="3422927"/>
            <a:ext cx="3312604" cy="369332"/>
          </a:xfrm>
          <a:prstGeom prst="rect">
            <a:avLst/>
          </a:prstGeom>
          <a:noFill/>
          <a:ln w="19050">
            <a:solidFill>
              <a:srgbClr val="73160E"/>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ea typeface="微软雅黑" panose="020B0503020204020204" charset="-122"/>
            </a:endParaRPr>
          </a:p>
        </p:txBody>
      </p:sp>
      <p:sp>
        <p:nvSpPr>
          <p:cNvPr id="40" name="文本框 39"/>
          <p:cNvSpPr txBox="1"/>
          <p:nvPr/>
        </p:nvSpPr>
        <p:spPr>
          <a:xfrm>
            <a:off x="206391" y="4666669"/>
            <a:ext cx="3312604" cy="369332"/>
          </a:xfrm>
          <a:prstGeom prst="rect">
            <a:avLst/>
          </a:prstGeom>
          <a:noFill/>
          <a:ln w="19050">
            <a:solidFill>
              <a:srgbClr val="73160E"/>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ea typeface="微软雅黑" panose="020B0503020204020204" charset="-122"/>
            </a:endParaRPr>
          </a:p>
        </p:txBody>
      </p:sp>
      <p:sp>
        <p:nvSpPr>
          <p:cNvPr id="41" name="文本框 40"/>
          <p:cNvSpPr txBox="1"/>
          <p:nvPr/>
        </p:nvSpPr>
        <p:spPr>
          <a:xfrm>
            <a:off x="206391" y="5099262"/>
            <a:ext cx="3312604" cy="369332"/>
          </a:xfrm>
          <a:prstGeom prst="rect">
            <a:avLst/>
          </a:prstGeom>
          <a:noFill/>
          <a:ln w="19050">
            <a:solidFill>
              <a:srgbClr val="73160E"/>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ea typeface="微软雅黑" panose="020B0503020204020204" charset="-122"/>
            </a:endParaRPr>
          </a:p>
        </p:txBody>
      </p:sp>
      <p:sp>
        <p:nvSpPr>
          <p:cNvPr id="42" name="文本框 41"/>
          <p:cNvSpPr txBox="1"/>
          <p:nvPr/>
        </p:nvSpPr>
        <p:spPr>
          <a:xfrm>
            <a:off x="7089737" y="4730576"/>
            <a:ext cx="142913" cy="152574"/>
          </a:xfrm>
          <a:prstGeom prst="rect">
            <a:avLst/>
          </a:prstGeom>
          <a:solidFill>
            <a:srgbClr val="00877C"/>
          </a:solidFill>
          <a:ln w="19050">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ea typeface="微软雅黑" panose="020B0503020204020204" charset="-122"/>
            </a:endParaRPr>
          </a:p>
        </p:txBody>
      </p:sp>
      <p:sp>
        <p:nvSpPr>
          <p:cNvPr id="43" name="文本框 42"/>
          <p:cNvSpPr txBox="1"/>
          <p:nvPr/>
        </p:nvSpPr>
        <p:spPr>
          <a:xfrm>
            <a:off x="7089737" y="4946688"/>
            <a:ext cx="142913" cy="152574"/>
          </a:xfrm>
          <a:prstGeom prst="rect">
            <a:avLst/>
          </a:prstGeom>
          <a:solidFill>
            <a:srgbClr val="BFBFBF"/>
          </a:solidFill>
          <a:ln w="19050">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black"/>
              </a:solidFill>
              <a:effectLst/>
              <a:uLnTx/>
              <a:uFillTx/>
              <a:ea typeface="微软雅黑" panose="020B0503020204020204" charset="-122"/>
            </a:endParaRPr>
          </a:p>
        </p:txBody>
      </p:sp>
      <p:sp>
        <p:nvSpPr>
          <p:cNvPr id="45" name="文本框 44"/>
          <p:cNvSpPr txBox="1"/>
          <p:nvPr/>
        </p:nvSpPr>
        <p:spPr>
          <a:xfrm>
            <a:off x="7228183" y="4654179"/>
            <a:ext cx="107638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1200" kern="0" dirty="0">
                <a:solidFill>
                  <a:prstClr val="black"/>
                </a:solidFill>
                <a:ea typeface="微软雅黑" panose="020B0503020204020204" charset="-122"/>
              </a:rPr>
              <a:t>New cases</a:t>
            </a:r>
            <a:endParaRPr kumimoji="0" lang="zh-CN" altLang="en-US" sz="1200" b="0" i="0" u="none" strike="noStrike" kern="0" cap="none" spc="0" normalizeH="0" baseline="0" noProof="0" dirty="0">
              <a:ln>
                <a:noFill/>
              </a:ln>
              <a:solidFill>
                <a:prstClr val="black"/>
              </a:solidFill>
              <a:effectLst/>
              <a:uLnTx/>
              <a:uFillTx/>
              <a:ea typeface="微软雅黑" panose="020B0503020204020204" charset="-122"/>
            </a:endParaRPr>
          </a:p>
        </p:txBody>
      </p:sp>
      <p:sp>
        <p:nvSpPr>
          <p:cNvPr id="46" name="文本框 45"/>
          <p:cNvSpPr txBox="1"/>
          <p:nvPr/>
        </p:nvSpPr>
        <p:spPr>
          <a:xfrm>
            <a:off x="7228183" y="4916469"/>
            <a:ext cx="1150952"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1200" b="0" i="0" u="none" strike="noStrike" kern="0" cap="none" spc="0" normalizeH="0" baseline="0" noProof="0" dirty="0">
                <a:ln>
                  <a:noFill/>
                </a:ln>
                <a:solidFill>
                  <a:prstClr val="black"/>
                </a:solidFill>
                <a:effectLst/>
                <a:uLnTx/>
                <a:uFillTx/>
                <a:ea typeface="微软雅黑" panose="020B0503020204020204" charset="-122"/>
              </a:rPr>
              <a:t>Death cases</a:t>
            </a:r>
            <a:endParaRPr kumimoji="0" lang="en-US" altLang="zh-CN" sz="1200" b="0" i="0" u="none" strike="noStrike" kern="0" cap="none" spc="0" normalizeH="0" baseline="0" noProof="0" dirty="0">
              <a:ln>
                <a:noFill/>
              </a:ln>
              <a:solidFill>
                <a:prstClr val="black"/>
              </a:solidFill>
              <a:effectLst/>
              <a:uLnTx/>
              <a:uFillTx/>
              <a:ea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占位符 21"/>
          <p:cNvSpPr>
            <a:spLocks noGrp="1"/>
          </p:cNvSpPr>
          <p:nvPr>
            <p:ph type="body" sz="quarter" idx="10"/>
          </p:nvPr>
        </p:nvSpPr>
        <p:spPr>
          <a:xfrm>
            <a:off x="255588" y="6661568"/>
            <a:ext cx="8198600" cy="90070"/>
          </a:xfrm>
        </p:spPr>
        <p:txBody>
          <a:bodyPr/>
          <a:lstStyle/>
          <a:p>
            <a:pPr marL="0" indent="0">
              <a:buNone/>
            </a:pPr>
            <a:r>
              <a:rPr lang="en-US" altLang="zh-CN" dirty="0"/>
              <a:t>IRRC: Independent radiological review committee; NR=Not </a:t>
            </a:r>
            <a:r>
              <a:rPr lang="en-US" altLang="zh-CN" dirty="0" err="1"/>
              <a:t>Reached;Represents</a:t>
            </a:r>
            <a:r>
              <a:rPr lang="en-US" altLang="zh-CN" dirty="0"/>
              <a:t> deletion (no disease progression or death)</a:t>
            </a:r>
            <a:endParaRPr lang="en-US" altLang="zh-CN" dirty="0"/>
          </a:p>
          <a:p>
            <a:r>
              <a:rPr lang="en-US" altLang="zh-CN" dirty="0"/>
              <a:t>2022 SGO AK104-201(NCT04380805)</a:t>
            </a:r>
            <a:endParaRPr lang="en-US" altLang="zh-CN" dirty="0"/>
          </a:p>
          <a:p>
            <a:r>
              <a:rPr lang="it-IT" altLang="zh-CN" dirty="0"/>
              <a:t>2022 ESMO IO Abs 79P. </a:t>
            </a:r>
            <a:endParaRPr lang="en-US" altLang="zh-CN" dirty="0"/>
          </a:p>
        </p:txBody>
      </p:sp>
      <p:sp>
        <p:nvSpPr>
          <p:cNvPr id="5" name="内容占位符 4"/>
          <p:cNvSpPr>
            <a:spLocks noGrp="1"/>
          </p:cNvSpPr>
          <p:nvPr>
            <p:ph sz="quarter" idx="11"/>
          </p:nvPr>
        </p:nvSpPr>
        <p:spPr>
          <a:xfrm>
            <a:off x="255588" y="212725"/>
            <a:ext cx="11610347" cy="966788"/>
          </a:xfrm>
        </p:spPr>
        <p:txBody>
          <a:bodyPr/>
          <a:lstStyle/>
          <a:p>
            <a:r>
              <a:rPr lang="en-US" altLang="zh-CN" dirty="0" err="1"/>
              <a:t>Cadonilimab</a:t>
            </a:r>
            <a:r>
              <a:rPr lang="en-US" altLang="zh-CN" dirty="0"/>
              <a:t> or </a:t>
            </a:r>
            <a:r>
              <a:rPr lang="en-US" altLang="zh-CN" dirty="0" err="1"/>
              <a:t>Zimberelimab</a:t>
            </a:r>
            <a:r>
              <a:rPr lang="en-US" altLang="zh-CN" dirty="0"/>
              <a:t> Monotherapy in </a:t>
            </a:r>
            <a:r>
              <a:rPr lang="zh-CN" altLang="en-US" dirty="0"/>
              <a:t>≥</a:t>
            </a:r>
            <a:r>
              <a:rPr lang="en-US" altLang="zh-CN" dirty="0"/>
              <a:t>2L R/M CC: </a:t>
            </a:r>
            <a:endParaRPr lang="en-US" altLang="zh-CN" dirty="0"/>
          </a:p>
          <a:p>
            <a:r>
              <a:rPr lang="en-US" altLang="zh-CN" dirty="0"/>
              <a:t>ORR up to 33% and 27.8%, respectively</a:t>
            </a:r>
            <a:endParaRPr lang="zh-CN" altLang="en-US" dirty="0"/>
          </a:p>
        </p:txBody>
      </p:sp>
      <p:sp>
        <p:nvSpPr>
          <p:cNvPr id="6" name="文本框 5"/>
          <p:cNvSpPr txBox="1"/>
          <p:nvPr/>
        </p:nvSpPr>
        <p:spPr>
          <a:xfrm>
            <a:off x="410838" y="1179513"/>
            <a:ext cx="5726112" cy="58477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defRPr/>
            </a:pPr>
            <a:r>
              <a:rPr kumimoji="0" lang="en-US" altLang="zh-CN" sz="1600" b="1" i="0" u="none" strike="noStrike" kern="1200" cap="none" spc="0" normalizeH="0" baseline="0" noProof="0" dirty="0" err="1">
                <a:ln>
                  <a:noFill/>
                </a:ln>
                <a:solidFill>
                  <a:srgbClr val="262626"/>
                </a:solidFill>
                <a:effectLst/>
                <a:uLnTx/>
                <a:uFillTx/>
                <a:latin typeface="Arial" panose="020B0604020202020204" pitchFamily="34" charset="0"/>
                <a:ea typeface="微软雅黑" panose="020B0503020204020204" charset="-122"/>
                <a:cs typeface="+mn-cs"/>
              </a:rPr>
              <a:t>Cadonilimab</a:t>
            </a:r>
            <a:r>
              <a:rPr kumimoji="0" lang="en-US" altLang="zh-CN" sz="16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 Monotherapy in ≥2L R/M CC </a:t>
            </a:r>
            <a:endParaRPr kumimoji="0" lang="en-US" altLang="zh-CN" sz="16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endParaRPr>
          </a:p>
          <a:p>
            <a:pPr marR="0" lvl="0" algn="ctr" defTabSz="914400" rtl="0" eaLnBrk="1" fontAlgn="auto" latinLnBrk="0" hangingPunct="1">
              <a:lnSpc>
                <a:spcPct val="100000"/>
              </a:lnSpc>
              <a:spcBef>
                <a:spcPts val="0"/>
              </a:spcBef>
              <a:spcAft>
                <a:spcPts val="0"/>
              </a:spcAft>
              <a:buClrTx/>
              <a:buSzTx/>
              <a:defRPr/>
            </a:pPr>
            <a:r>
              <a:rPr kumimoji="0" lang="en-US" altLang="zh-CN" sz="16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(NCT03852251)</a:t>
            </a:r>
            <a:endPar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pic>
        <p:nvPicPr>
          <p:cNvPr id="23" name="图片 22"/>
          <p:cNvPicPr>
            <a:picLocks noChangeAspect="1"/>
          </p:cNvPicPr>
          <p:nvPr/>
        </p:nvPicPr>
        <p:blipFill>
          <a:blip r:embed="rId1"/>
          <a:stretch>
            <a:fillRect/>
          </a:stretch>
        </p:blipFill>
        <p:spPr>
          <a:xfrm>
            <a:off x="12312390" y="3524074"/>
            <a:ext cx="2906085" cy="2607682"/>
          </a:xfrm>
          <a:prstGeom prst="rect">
            <a:avLst/>
          </a:prstGeom>
        </p:spPr>
      </p:pic>
      <p:pic>
        <p:nvPicPr>
          <p:cNvPr id="25" name="图片 24"/>
          <p:cNvPicPr>
            <a:picLocks noChangeAspect="1"/>
          </p:cNvPicPr>
          <p:nvPr/>
        </p:nvPicPr>
        <p:blipFill>
          <a:blip r:embed="rId2"/>
          <a:stretch>
            <a:fillRect/>
          </a:stretch>
        </p:blipFill>
        <p:spPr>
          <a:xfrm>
            <a:off x="313385" y="2146300"/>
            <a:ext cx="3607312" cy="3390899"/>
          </a:xfrm>
          <a:prstGeom prst="rect">
            <a:avLst/>
          </a:prstGeom>
        </p:spPr>
      </p:pic>
      <p:sp>
        <p:nvSpPr>
          <p:cNvPr id="19" name="文本框 18"/>
          <p:cNvSpPr txBox="1"/>
          <p:nvPr/>
        </p:nvSpPr>
        <p:spPr>
          <a:xfrm>
            <a:off x="568164" y="1810611"/>
            <a:ext cx="5411460" cy="30777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ORR in 100 eligible pts was 33.0% </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graphicFrame>
        <p:nvGraphicFramePr>
          <p:cNvPr id="18" name="表格 19"/>
          <p:cNvGraphicFramePr>
            <a:graphicFrameLocks noGrp="1"/>
          </p:cNvGraphicFramePr>
          <p:nvPr/>
        </p:nvGraphicFramePr>
        <p:xfrm>
          <a:off x="3946215" y="2353027"/>
          <a:ext cx="2058928" cy="3151280"/>
        </p:xfrm>
        <a:graphic>
          <a:graphicData uri="http://schemas.openxmlformats.org/drawingml/2006/table">
            <a:tbl>
              <a:tblPr firstRow="1" bandRow="1">
                <a:tableStyleId>{5C22544A-7EE6-4342-B048-85BDC9FD1C3A}</a:tableStyleId>
              </a:tblPr>
              <a:tblGrid>
                <a:gridCol w="1029464"/>
                <a:gridCol w="1029464"/>
              </a:tblGrid>
              <a:tr h="393910">
                <a:tc>
                  <a:txBody>
                    <a:bodyPr/>
                    <a:lstStyle/>
                    <a:p>
                      <a:pPr algn="ctr"/>
                      <a:r>
                        <a:rPr lang="en-US" altLang="zh-CN" sz="900" dirty="0">
                          <a:latin typeface="+mn-lt"/>
                        </a:rPr>
                        <a:t>Response</a:t>
                      </a:r>
                      <a:endParaRPr lang="zh-CN" altLang="en-US" sz="900" dirty="0">
                        <a:latin typeface="+mn-lt"/>
                      </a:endParaRPr>
                    </a:p>
                  </a:txBody>
                  <a:tcPr anchor="ctr">
                    <a:solidFill>
                      <a:srgbClr val="00857C"/>
                    </a:solidFill>
                  </a:tcPr>
                </a:tc>
                <a:tc>
                  <a:txBody>
                    <a:bodyPr/>
                    <a:lstStyle/>
                    <a:p>
                      <a:pPr algn="ctr"/>
                      <a:r>
                        <a:rPr lang="en-US" altLang="zh-CN" sz="900" dirty="0">
                          <a:latin typeface="+mn-lt"/>
                        </a:rPr>
                        <a:t>FAS-IRRC</a:t>
                      </a:r>
                      <a:r>
                        <a:rPr lang="en-US" altLang="zh-CN" sz="900" baseline="30000" dirty="0">
                          <a:latin typeface="+mn-lt"/>
                        </a:rPr>
                        <a:t>1</a:t>
                      </a:r>
                      <a:endParaRPr lang="en-US" altLang="zh-CN" sz="900" baseline="30000" dirty="0">
                        <a:latin typeface="+mn-lt"/>
                      </a:endParaRPr>
                    </a:p>
                    <a:p>
                      <a:pPr algn="ctr"/>
                      <a:r>
                        <a:rPr lang="en-US" altLang="zh-CN" sz="900" dirty="0">
                          <a:latin typeface="+mn-lt"/>
                        </a:rPr>
                        <a:t>(N=100)</a:t>
                      </a:r>
                      <a:endParaRPr lang="zh-CN" altLang="en-US" sz="900" dirty="0">
                        <a:latin typeface="+mn-lt"/>
                      </a:endParaRPr>
                    </a:p>
                  </a:txBody>
                  <a:tcPr anchor="ctr">
                    <a:solidFill>
                      <a:srgbClr val="00857C"/>
                    </a:solidFill>
                  </a:tcPr>
                </a:tc>
              </a:tr>
              <a:tr h="541626">
                <a:tc>
                  <a:txBody>
                    <a:bodyPr/>
                    <a:lstStyle/>
                    <a:p>
                      <a:pPr algn="ctr"/>
                      <a:r>
                        <a:rPr lang="pt-BR" altLang="zh-CN" sz="900" b="1" dirty="0">
                          <a:latin typeface="+mn-lt"/>
                        </a:rPr>
                        <a:t>ORR(CR+PR),n(%)</a:t>
                      </a:r>
                      <a:endParaRPr lang="pt-BR" altLang="zh-CN" sz="900" b="1" dirty="0">
                        <a:latin typeface="+mn-lt"/>
                      </a:endParaRPr>
                    </a:p>
                    <a:p>
                      <a:pPr algn="ctr"/>
                      <a:r>
                        <a:rPr lang="pt-BR" altLang="zh-CN" sz="900" b="1" dirty="0">
                          <a:latin typeface="+mn-lt"/>
                        </a:rPr>
                        <a:t>(95%CI)</a:t>
                      </a:r>
                      <a:endParaRPr lang="pt-BR" altLang="zh-CN" sz="900" b="1" dirty="0">
                        <a:latin typeface="+mn-lt"/>
                      </a:endParaRPr>
                    </a:p>
                  </a:txBody>
                  <a:tcPr>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b="1" dirty="0">
                          <a:latin typeface="+mn-lt"/>
                        </a:rPr>
                        <a:t>33(33.0)</a:t>
                      </a:r>
                      <a:endParaRPr lang="pt-BR" altLang="zh-CN" sz="900" b="1" dirty="0">
                        <a:latin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b="1" dirty="0">
                          <a:latin typeface="+mn-lt"/>
                        </a:rPr>
                        <a:t>(23.9,43.1)</a:t>
                      </a:r>
                      <a:endParaRPr lang="pt-BR" altLang="zh-CN" sz="900" b="1" dirty="0">
                        <a:latin typeface="+mn-lt"/>
                      </a:endParaRPr>
                    </a:p>
                  </a:txBody>
                  <a:tcPr>
                    <a:solidFill>
                      <a:srgbClr val="E2F5F0"/>
                    </a:solidFill>
                  </a:tcPr>
                </a:tc>
              </a:tr>
              <a:tr h="246194">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dirty="0">
                          <a:latin typeface="+mn-lt"/>
                        </a:rPr>
                        <a:t>CR,n(%)</a:t>
                      </a:r>
                      <a:endParaRPr lang="pt-BR" altLang="zh-CN" sz="900" dirty="0">
                        <a:latin typeface="+mn-lt"/>
                      </a:endParaRP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dirty="0">
                          <a:latin typeface="+mn-lt"/>
                        </a:rPr>
                        <a:t>12(12.0)</a:t>
                      </a:r>
                      <a:endParaRPr lang="pt-BR" altLang="zh-CN" sz="900" dirty="0">
                        <a:latin typeface="+mn-lt"/>
                      </a:endParaRPr>
                    </a:p>
                  </a:txBody>
                  <a:tcPr>
                    <a:solidFill>
                      <a:schemeClr val="bg1"/>
                    </a:solidFill>
                  </a:tcPr>
                </a:tc>
              </a:tr>
              <a:tr h="246194">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dirty="0">
                          <a:latin typeface="+mn-lt"/>
                        </a:rPr>
                        <a:t>PR,n (%)</a:t>
                      </a:r>
                      <a:endParaRPr lang="pt-BR" altLang="zh-CN" sz="900" dirty="0">
                        <a:latin typeface="+mn-lt"/>
                      </a:endParaRP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dirty="0">
                          <a:latin typeface="+mn-lt"/>
                        </a:rPr>
                        <a:t>21(21.0)</a:t>
                      </a:r>
                      <a:endParaRPr lang="pt-BR" altLang="zh-CN" sz="900" dirty="0">
                        <a:latin typeface="+mn-lt"/>
                      </a:endParaRPr>
                    </a:p>
                  </a:txBody>
                  <a:tcPr>
                    <a:solidFill>
                      <a:schemeClr val="bg1"/>
                    </a:solidFill>
                  </a:tcPr>
                </a:tc>
              </a:tr>
              <a:tr h="246194">
                <a:tc>
                  <a:txBody>
                    <a:bodyPr/>
                    <a:lstStyle/>
                    <a:p>
                      <a:pPr algn="ctr"/>
                      <a:r>
                        <a:rPr lang="pt-BR" altLang="zh-CN" sz="900" dirty="0">
                          <a:latin typeface="+mn-lt"/>
                        </a:rPr>
                        <a:t>SD,n (%)</a:t>
                      </a:r>
                      <a:endParaRPr lang="pt-BR" altLang="zh-CN" sz="900" dirty="0">
                        <a:latin typeface="+mn-lt"/>
                      </a:endParaRPr>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pt-BR" altLang="zh-CN" sz="900" dirty="0">
                          <a:latin typeface="+mn-lt"/>
                        </a:rPr>
                        <a:t>19 (19.0)</a:t>
                      </a:r>
                      <a:endParaRPr lang="zh-CN" altLang="en-US" sz="900" dirty="0">
                        <a:latin typeface="+mn-lt"/>
                      </a:endParaRPr>
                    </a:p>
                  </a:txBody>
                  <a:tcPr>
                    <a:solidFill>
                      <a:schemeClr val="bg1"/>
                    </a:solidFill>
                  </a:tcPr>
                </a:tc>
              </a:tr>
              <a:tr h="541626">
                <a:tc>
                  <a:txBody>
                    <a:bodyPr/>
                    <a:lstStyle/>
                    <a:p>
                      <a:pPr algn="ctr"/>
                      <a:r>
                        <a:rPr lang="en-US" altLang="zh-CN" sz="900" b="1" dirty="0">
                          <a:latin typeface="+mn-lt"/>
                        </a:rPr>
                        <a:t>DCR(CR+PR+SD),n(%)</a:t>
                      </a:r>
                      <a:endParaRPr lang="en-US" altLang="zh-CN" sz="900" b="1" dirty="0">
                        <a:latin typeface="+mn-lt"/>
                      </a:endParaRPr>
                    </a:p>
                    <a:p>
                      <a:pPr algn="ctr"/>
                      <a:r>
                        <a:rPr lang="en-US" altLang="zh-CN" sz="900" b="1" dirty="0">
                          <a:latin typeface="+mn-lt"/>
                        </a:rPr>
                        <a:t>(95%CI)</a:t>
                      </a:r>
                      <a:endParaRPr lang="en-US" altLang="zh-CN" sz="900" b="1" dirty="0">
                        <a:latin typeface="+mn-lt"/>
                      </a:endParaRPr>
                    </a:p>
                  </a:txBody>
                  <a:tcPr>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latin typeface="+mn-lt"/>
                        </a:rPr>
                        <a:t>52(52.0)</a:t>
                      </a:r>
                      <a:endParaRPr lang="en-US" altLang="zh-CN" sz="900" b="1" dirty="0">
                        <a:latin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latin typeface="+mn-lt"/>
                        </a:rPr>
                        <a:t>(41.8,62.1)</a:t>
                      </a:r>
                      <a:endParaRPr lang="en-US" altLang="zh-CN" sz="900" b="1" dirty="0">
                        <a:latin typeface="+mn-lt"/>
                      </a:endParaRPr>
                    </a:p>
                  </a:txBody>
                  <a:tcPr>
                    <a:solidFill>
                      <a:srgbClr val="E2F5F0"/>
                    </a:solidFill>
                  </a:tcPr>
                </a:tc>
              </a:tr>
              <a:tr h="39391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err="1">
                          <a:latin typeface="+mn-lt"/>
                        </a:rPr>
                        <a:t>mTTR</a:t>
                      </a:r>
                      <a:r>
                        <a:rPr lang="en-US" altLang="zh-CN" sz="900" b="1" dirty="0">
                          <a:latin typeface="+mn-lt"/>
                        </a:rPr>
                        <a:t>, </a:t>
                      </a:r>
                      <a:r>
                        <a:rPr lang="en-US" altLang="zh-CN" sz="900" b="1" dirty="0" err="1">
                          <a:latin typeface="+mn-lt"/>
                        </a:rPr>
                        <a:t>mos</a:t>
                      </a:r>
                      <a:endParaRPr lang="en-US" altLang="zh-CN" sz="900" b="1" dirty="0">
                        <a:latin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latin typeface="+mn-lt"/>
                        </a:rPr>
                        <a:t>(range)</a:t>
                      </a:r>
                      <a:endParaRPr lang="en-US" altLang="zh-CN" sz="900" b="1" dirty="0">
                        <a:latin typeface="+mn-lt"/>
                      </a:endParaRPr>
                    </a:p>
                  </a:txBody>
                  <a:tcPr>
                    <a:solidFill>
                      <a:srgbClr val="E2F5F0"/>
                    </a:solidFill>
                  </a:tcPr>
                </a:tc>
                <a:tc>
                  <a:txBody>
                    <a:bodyPr/>
                    <a:lstStyle/>
                    <a:p>
                      <a:pPr algn="ctr"/>
                      <a:r>
                        <a:rPr lang="en-US" altLang="zh-CN" sz="900" b="1" dirty="0">
                          <a:latin typeface="+mn-lt"/>
                        </a:rPr>
                        <a:t>1.84</a:t>
                      </a:r>
                      <a:endParaRPr lang="en-US" altLang="zh-CN" sz="900" b="1" dirty="0">
                        <a:latin typeface="+mn-lt"/>
                      </a:endParaRPr>
                    </a:p>
                    <a:p>
                      <a:pPr algn="ctr"/>
                      <a:r>
                        <a:rPr lang="en-US" altLang="zh-CN" sz="900" b="1" dirty="0">
                          <a:latin typeface="+mn-lt"/>
                        </a:rPr>
                        <a:t>(1.68,6.74)</a:t>
                      </a:r>
                      <a:endParaRPr lang="en-US" altLang="zh-CN" sz="900" b="1" dirty="0">
                        <a:latin typeface="+mn-lt"/>
                      </a:endParaRPr>
                    </a:p>
                  </a:txBody>
                  <a:tcPr>
                    <a:solidFill>
                      <a:srgbClr val="E2F5F0"/>
                    </a:solidFill>
                  </a:tcPr>
                </a:tc>
              </a:tr>
              <a:tr h="541626">
                <a:tc>
                  <a:txBody>
                    <a:bodyPr/>
                    <a:lstStyle/>
                    <a:p>
                      <a:pPr algn="ctr"/>
                      <a:r>
                        <a:rPr lang="en-US" altLang="zh-CN" sz="900" b="1" dirty="0">
                          <a:latin typeface="+mn-lt"/>
                        </a:rPr>
                        <a:t>Median </a:t>
                      </a:r>
                      <a:r>
                        <a:rPr lang="en-US" altLang="zh-CN" sz="900" b="1" dirty="0" err="1">
                          <a:latin typeface="+mn-lt"/>
                        </a:rPr>
                        <a:t>DoR</a:t>
                      </a:r>
                      <a:r>
                        <a:rPr lang="en-US" altLang="zh-CN" sz="900" b="1" dirty="0">
                          <a:latin typeface="+mn-lt"/>
                        </a:rPr>
                        <a:t>, </a:t>
                      </a:r>
                      <a:r>
                        <a:rPr lang="en-US" altLang="zh-CN" sz="900" b="1" dirty="0" err="1">
                          <a:latin typeface="+mn-lt"/>
                        </a:rPr>
                        <a:t>mos</a:t>
                      </a:r>
                      <a:endParaRPr lang="en-US" altLang="zh-CN" sz="900" b="1" dirty="0">
                        <a:latin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latin typeface="+mn-lt"/>
                        </a:rPr>
                        <a:t>(range)</a:t>
                      </a:r>
                      <a:endParaRPr lang="en-US" altLang="zh-CN" sz="900" b="1" dirty="0">
                        <a:latin typeface="+mn-lt"/>
                      </a:endParaRPr>
                    </a:p>
                  </a:txBody>
                  <a:tcPr>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latin typeface="+mn-lt"/>
                        </a:rPr>
                        <a:t>NR</a:t>
                      </a:r>
                      <a:r>
                        <a:rPr lang="en-US" altLang="zh-CN" sz="900" b="1" baseline="30000" dirty="0">
                          <a:latin typeface="+mn-lt"/>
                        </a:rPr>
                        <a:t>2</a:t>
                      </a:r>
                      <a:endParaRPr lang="en-US" altLang="zh-CN" sz="900" b="1" baseline="30000" dirty="0">
                        <a:latin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dirty="0">
                          <a:latin typeface="+mn-lt"/>
                        </a:rPr>
                        <a:t>(0.95+,16.43+)</a:t>
                      </a:r>
                      <a:r>
                        <a:rPr lang="en-US" altLang="zh-CN" sz="900" b="1" baseline="30000" dirty="0">
                          <a:latin typeface="+mn-lt"/>
                        </a:rPr>
                        <a:t>3</a:t>
                      </a:r>
                      <a:endParaRPr lang="zh-CN" altLang="en-US" sz="900" b="1" baseline="30000" dirty="0">
                        <a:latin typeface="+mn-lt"/>
                      </a:endParaRPr>
                    </a:p>
                  </a:txBody>
                  <a:tcPr>
                    <a:solidFill>
                      <a:srgbClr val="E2F5F0"/>
                    </a:solidFill>
                  </a:tcPr>
                </a:tc>
              </a:tr>
            </a:tbl>
          </a:graphicData>
        </a:graphic>
      </p:graphicFrame>
      <p:sp>
        <p:nvSpPr>
          <p:cNvPr id="8" name="矩形: 圆角 7"/>
          <p:cNvSpPr/>
          <p:nvPr/>
        </p:nvSpPr>
        <p:spPr>
          <a:xfrm>
            <a:off x="328940" y="1726746"/>
            <a:ext cx="5726112" cy="4448689"/>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sp>
        <p:nvSpPr>
          <p:cNvPr id="12" name="文本框 11"/>
          <p:cNvSpPr txBox="1"/>
          <p:nvPr/>
        </p:nvSpPr>
        <p:spPr>
          <a:xfrm>
            <a:off x="6218848" y="1179059"/>
            <a:ext cx="5726112" cy="58477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defRPr/>
            </a:pPr>
            <a:r>
              <a:rPr kumimoji="0" lang="en-US" altLang="zh-CN" sz="1600" b="1" i="0" u="none" strike="noStrike" kern="1200" cap="none" spc="0" normalizeH="0" baseline="0" noProof="0" dirty="0" err="1">
                <a:ln>
                  <a:noFill/>
                </a:ln>
                <a:solidFill>
                  <a:srgbClr val="262626"/>
                </a:solidFill>
                <a:effectLst/>
                <a:uLnTx/>
                <a:uFillTx/>
                <a:latin typeface="Arial" panose="020B0604020202020204" pitchFamily="34" charset="0"/>
                <a:ea typeface="微软雅黑" panose="020B0503020204020204" charset="-122"/>
                <a:cs typeface="+mn-cs"/>
              </a:rPr>
              <a:t>Zimberelimab</a:t>
            </a:r>
            <a:r>
              <a:rPr kumimoji="0" lang="en-US" altLang="zh-CN" sz="16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 Monotherapy in ≥2L PD-L1-positive R/M CC (</a:t>
            </a:r>
            <a:r>
              <a:rPr kumimoji="0" lang="en-US" altLang="zh-CN" sz="1600" b="1" i="0" u="none" strike="noStrike" kern="6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NCT03972722</a:t>
            </a:r>
            <a:r>
              <a:rPr kumimoji="0" lang="en-US" altLang="zh-CN" sz="16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a:t>
            </a:r>
            <a:endPar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grpSp>
        <p:nvGrpSpPr>
          <p:cNvPr id="42" name="组合 41"/>
          <p:cNvGrpSpPr/>
          <p:nvPr/>
        </p:nvGrpSpPr>
        <p:grpSpPr>
          <a:xfrm>
            <a:off x="6488713" y="2104578"/>
            <a:ext cx="5389902" cy="1883600"/>
            <a:chOff x="1364966" y="4004102"/>
            <a:chExt cx="2162615" cy="2147548"/>
          </a:xfrm>
        </p:grpSpPr>
        <p:sp>
          <p:nvSpPr>
            <p:cNvPr id="43" name="矩形: 圆角 42"/>
            <p:cNvSpPr/>
            <p:nvPr/>
          </p:nvSpPr>
          <p:spPr>
            <a:xfrm>
              <a:off x="1364967" y="4004102"/>
              <a:ext cx="2162614" cy="2147548"/>
            </a:xfrm>
            <a:prstGeom prst="roundRect">
              <a:avLst>
                <a:gd name="adj" fmla="val 1879"/>
              </a:avLst>
            </a:prstGeom>
            <a:noFill/>
            <a:ln w="9525" cap="flat" cmpd="sng" algn="ctr">
              <a:solidFill>
                <a:sysClr val="window" lastClr="FFFFFF">
                  <a:lumMod val="85000"/>
                </a:sysClr>
              </a:solidFill>
              <a:prstDash val="dash"/>
            </a:ln>
            <a:effectLst/>
          </p:spPr>
          <p:txBody>
            <a:bodyPr lIns="180000" tIns="360000" rIns="0" rtlCol="0" anchor="t"/>
            <a:lstStyle/>
            <a:p>
              <a:pPr marL="285750" indent="-285750">
                <a:buFont typeface="Arial" panose="020B0604020202020204" pitchFamily="34" charset="0"/>
                <a:buChar char="•"/>
              </a:pPr>
              <a:r>
                <a:rPr lang="en-US" altLang="zh-CN" sz="1200" kern="0" dirty="0">
                  <a:solidFill>
                    <a:srgbClr val="000000"/>
                  </a:solidFill>
                  <a:ea typeface="微软雅黑" panose="020B0503020204020204" charset="-122"/>
                  <a:cs typeface="Arial" panose="020B0604020202020204" pitchFamily="34" charset="0"/>
                </a:rPr>
                <a:t>The median follow-up of 11.5 months</a:t>
              </a:r>
              <a:endParaRPr lang="en-US" altLang="zh-CN" sz="1200" kern="0" dirty="0">
                <a:solidFill>
                  <a:srgbClr val="000000"/>
                </a:solidFill>
                <a:ea typeface="微软雅黑" panose="020B0503020204020204" charset="-122"/>
                <a:cs typeface="Arial" panose="020B0604020202020204" pitchFamily="34" charset="0"/>
              </a:endParaRPr>
            </a:p>
            <a:p>
              <a:pPr marL="285750" indent="-285750">
                <a:buFont typeface="Arial" panose="020B0604020202020204" pitchFamily="34" charset="0"/>
                <a:buChar char="•"/>
              </a:pPr>
              <a:r>
                <a:rPr lang="en-US" altLang="zh-CN" sz="1200" kern="0" dirty="0">
                  <a:solidFill>
                    <a:srgbClr val="000000"/>
                  </a:solidFill>
                  <a:ea typeface="微软雅黑" panose="020B0503020204020204" charset="-122"/>
                  <a:cs typeface="Arial" panose="020B0604020202020204" pitchFamily="34" charset="0"/>
                </a:rPr>
                <a:t>The </a:t>
              </a: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ORR was 27.8% </a:t>
              </a:r>
              <a:endPar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Median OS and </a:t>
              </a:r>
              <a:r>
                <a:rPr kumimoji="0" lang="en-US" altLang="zh-CN" sz="1200" b="0" i="0" u="none" strike="noStrike" kern="0" cap="none" spc="0" normalizeH="0" baseline="0" noProof="0" dirty="0" err="1">
                  <a:ln>
                    <a:noFill/>
                  </a:ln>
                  <a:solidFill>
                    <a:srgbClr val="000000"/>
                  </a:solidFill>
                  <a:effectLst/>
                  <a:uLnTx/>
                  <a:uFillTx/>
                  <a:ea typeface="微软雅黑" panose="020B0503020204020204" charset="-122"/>
                  <a:cs typeface="Arial" panose="020B0604020202020204" pitchFamily="34" charset="0"/>
                </a:rPr>
                <a:t>DoR</a:t>
              </a: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 were not reached during the study: 12-month OS rates were 54% and 6-month </a:t>
              </a:r>
              <a:r>
                <a:rPr kumimoji="0" lang="en-US" altLang="zh-CN" sz="1200" b="0" i="0" u="none" strike="noStrike" kern="0" cap="none" spc="0" normalizeH="0" baseline="0" noProof="0" dirty="0" err="1">
                  <a:ln>
                    <a:noFill/>
                  </a:ln>
                  <a:solidFill>
                    <a:srgbClr val="000000"/>
                  </a:solidFill>
                  <a:effectLst/>
                  <a:uLnTx/>
                  <a:uFillTx/>
                  <a:ea typeface="微软雅黑" panose="020B0503020204020204" charset="-122"/>
                  <a:cs typeface="Arial" panose="020B0604020202020204" pitchFamily="34" charset="0"/>
                </a:rPr>
                <a:t>DoR</a:t>
              </a: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 rates were 84% </a:t>
              </a:r>
              <a:endPar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Median PFS was 3.7 months and the 12-month PFS rate was 15% </a:t>
              </a:r>
              <a:endPar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TRAEs occurred in 78.1% of participants,</a:t>
              </a:r>
              <a:endPar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a:p>
              <a:pPr marL="285750" indent="-285750">
                <a:buFont typeface="Arial" panose="020B0604020202020204" pitchFamily="34" charset="0"/>
                <a:buChar char="•"/>
              </a:pP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Grade</a:t>
              </a:r>
              <a:r>
                <a:rPr kumimoji="0" lang="zh-CN" altLang="en-US"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a:t>
              </a: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rPr>
                <a:t>3 TRAEs occurred in 22.9% of participants.</a:t>
              </a:r>
              <a:endPar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endParaRPr>
            </a:p>
          </p:txBody>
        </p:sp>
        <p:sp>
          <p:nvSpPr>
            <p:cNvPr id="44" name="Rectangle 66"/>
            <p:cNvSpPr/>
            <p:nvPr/>
          </p:nvSpPr>
          <p:spPr>
            <a:xfrm>
              <a:off x="1364966" y="4017951"/>
              <a:ext cx="2162615" cy="311529"/>
            </a:xfrm>
            <a:prstGeom prst="rect">
              <a:avLst/>
            </a:prstGeom>
            <a:solidFill>
              <a:srgbClr val="177C77"/>
            </a:solidFill>
            <a:ln w="19050" cap="flat" cmpd="sng" algn="ctr">
              <a:solidFill>
                <a:srgbClr val="177C77"/>
              </a:solidFill>
              <a:prstDash val="solid"/>
              <a:miter lim="800000"/>
            </a:ln>
            <a:effectLst/>
          </p:spPr>
          <p:txBody>
            <a:bodyPr wrap="square" lIns="107944" tIns="71962" rIns="107944" bIns="71962" rtlCol="0" anchor="ctr">
              <a:spAutoFit/>
            </a:bodyPr>
            <a:lstStyle/>
            <a:p>
              <a:pPr algn="ctr" defTabSz="913765">
                <a:lnSpc>
                  <a:spcPct val="90000"/>
                </a:lnSpc>
                <a:defRPr/>
              </a:pPr>
              <a:r>
                <a:rPr lang="en-US" altLang="zh-CN" sz="1200" b="1" kern="0" dirty="0">
                  <a:solidFill>
                    <a:srgbClr val="FFFFFF"/>
                  </a:solidFill>
                  <a:latin typeface="Arial" panose="020B0604020202020204" pitchFamily="34" charset="0"/>
                  <a:ea typeface="微软雅黑" panose="020B0503020204020204" charset="-122"/>
                  <a:cs typeface="Arial" panose="020B0604020202020204" pitchFamily="34" charset="0"/>
                </a:rPr>
                <a:t>Results</a:t>
              </a:r>
              <a:endParaRPr lang="en-US" altLang="en-US" sz="1200" b="1" kern="0" dirty="0">
                <a:solidFill>
                  <a:srgbClr val="FFFFFF"/>
                </a:solidFill>
                <a:latin typeface="Arial" panose="020B0604020202020204" pitchFamily="34" charset="0"/>
                <a:ea typeface="微软雅黑" panose="020B0503020204020204" charset="-122"/>
                <a:cs typeface="Arial" panose="020B0604020202020204" pitchFamily="34" charset="0"/>
              </a:endParaRPr>
            </a:p>
          </p:txBody>
        </p:sp>
      </p:grpSp>
      <p:sp>
        <p:nvSpPr>
          <p:cNvPr id="45" name="矩形: 圆角 44"/>
          <p:cNvSpPr/>
          <p:nvPr/>
        </p:nvSpPr>
        <p:spPr>
          <a:xfrm>
            <a:off x="6438037" y="4163263"/>
            <a:ext cx="5440578" cy="1640637"/>
          </a:xfrm>
          <a:prstGeom prst="roundRect">
            <a:avLst>
              <a:gd name="adj" fmla="val 1968"/>
            </a:avLst>
          </a:prstGeom>
          <a:solidFill>
            <a:srgbClr val="00877C"/>
          </a:solidFill>
          <a:ln w="9525" cap="flat" cmpd="sng" algn="ctr">
            <a:noFill/>
            <a:prstDash val="solid"/>
          </a:ln>
          <a:effectLst/>
        </p:spPr>
        <p:txBody>
          <a:bodyPr rtlCol="0" anchor="ctr"/>
          <a:lstStyle/>
          <a:p>
            <a:pPr>
              <a:lnSpc>
                <a:spcPct val="120000"/>
              </a:lnSpc>
            </a:pPr>
            <a:r>
              <a:rPr lang="en-US" altLang="zh-CN" sz="1200" b="1" dirty="0">
                <a:solidFill>
                  <a:schemeClr val="bg1"/>
                </a:solidFill>
              </a:rPr>
              <a:t>Conclusions:</a:t>
            </a:r>
            <a:endParaRPr lang="en-US" altLang="zh-CN" sz="1200" b="1" dirty="0">
              <a:solidFill>
                <a:schemeClr val="bg1"/>
              </a:solidFill>
            </a:endParaRPr>
          </a:p>
          <a:p>
            <a:pPr>
              <a:lnSpc>
                <a:spcPct val="120000"/>
              </a:lnSpc>
            </a:pPr>
            <a:r>
              <a:rPr lang="en-US" altLang="zh-CN" sz="1200" dirty="0">
                <a:solidFill>
                  <a:schemeClr val="bg1"/>
                </a:solidFill>
              </a:rPr>
              <a:t>Zimberelimab monotherapy demonstrated durable antitumor activity and an acceptable safety profile in patients with recurrent or metastatic cervical cancer that had progressed after first- or subsequent-line platinum-containing standard chemotherapy. Further investigation of </a:t>
            </a:r>
            <a:r>
              <a:rPr lang="en-US" altLang="zh-CN" sz="1200" dirty="0" err="1">
                <a:solidFill>
                  <a:schemeClr val="bg1"/>
                </a:solidFill>
              </a:rPr>
              <a:t>zimberelimab</a:t>
            </a:r>
            <a:r>
              <a:rPr lang="en-US" altLang="zh-CN" sz="1200" dirty="0">
                <a:solidFill>
                  <a:schemeClr val="bg1"/>
                </a:solidFill>
              </a:rPr>
              <a:t> in patients with cervical cancer is warranted.</a:t>
            </a:r>
            <a:endParaRPr lang="zh-CN" altLang="en-US" sz="1200" dirty="0">
              <a:solidFill>
                <a:schemeClr val="bg1"/>
              </a:solidFill>
            </a:endParaRPr>
          </a:p>
        </p:txBody>
      </p:sp>
      <p:sp>
        <p:nvSpPr>
          <p:cNvPr id="46" name="矩形: 圆角 45"/>
          <p:cNvSpPr/>
          <p:nvPr/>
        </p:nvSpPr>
        <p:spPr>
          <a:xfrm>
            <a:off x="6218848" y="1763834"/>
            <a:ext cx="5726112" cy="4448689"/>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pic>
        <p:nvPicPr>
          <p:cNvPr id="3" name="图片 2"/>
          <p:cNvPicPr>
            <a:picLocks noChangeAspect="1"/>
          </p:cNvPicPr>
          <p:nvPr/>
        </p:nvPicPr>
        <p:blipFill>
          <a:blip r:embed="rId3"/>
          <a:stretch>
            <a:fillRect/>
          </a:stretch>
        </p:blipFill>
        <p:spPr>
          <a:xfrm>
            <a:off x="14182231" y="-2119305"/>
            <a:ext cx="5728286" cy="548581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fr-FR" altLang="zh-CN" dirty="0"/>
              <a:t>Xia L, et al. Nat Commun. 2022;13(1)_7581.</a:t>
            </a:r>
            <a:endParaRPr lang="zh-CN" altLang="en-US" dirty="0"/>
          </a:p>
        </p:txBody>
      </p:sp>
      <p:sp>
        <p:nvSpPr>
          <p:cNvPr id="5" name="内容占位符 4"/>
          <p:cNvSpPr>
            <a:spLocks noGrp="1"/>
          </p:cNvSpPr>
          <p:nvPr>
            <p:ph sz="quarter" idx="11"/>
          </p:nvPr>
        </p:nvSpPr>
        <p:spPr/>
        <p:txBody>
          <a:bodyPr/>
          <a:lstStyle/>
          <a:p>
            <a:r>
              <a:rPr lang="en-US" altLang="zh-CN" dirty="0"/>
              <a:t>Camrelizumab plus </a:t>
            </a:r>
            <a:r>
              <a:rPr lang="en-US" altLang="zh-CN" dirty="0" err="1"/>
              <a:t>famitinib</a:t>
            </a:r>
            <a:r>
              <a:rPr lang="en-US" altLang="zh-CN" dirty="0"/>
              <a:t> in </a:t>
            </a:r>
            <a:r>
              <a:rPr lang="zh-CN" altLang="en-US" dirty="0"/>
              <a:t>≥</a:t>
            </a:r>
            <a:r>
              <a:rPr lang="en-US" altLang="zh-CN" dirty="0"/>
              <a:t>2L R/M CC : ORR up to 39.4%</a:t>
            </a:r>
            <a:endParaRPr lang="zh-CN" altLang="en-US" dirty="0"/>
          </a:p>
        </p:txBody>
      </p:sp>
      <p:sp>
        <p:nvSpPr>
          <p:cNvPr id="17" name="文本框 16"/>
          <p:cNvSpPr txBox="1"/>
          <p:nvPr/>
        </p:nvSpPr>
        <p:spPr>
          <a:xfrm>
            <a:off x="326065" y="1047935"/>
            <a:ext cx="11284392" cy="107721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This phase 2 study assesses the efficacy and safety of </a:t>
            </a:r>
            <a:r>
              <a:rPr kumimoji="0" lang="en-US" altLang="zh-CN" sz="16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camrelizumab</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(an anti-PD-1 antibody) plus </a:t>
            </a:r>
            <a:r>
              <a:rPr kumimoji="0" lang="en-US" altLang="zh-CN" sz="16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famitinib</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(anti-angiogenic agent) in women with pretreated recurrent or metastatic cervical cancer</a:t>
            </a:r>
            <a:endPar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Eligible patients receive </a:t>
            </a:r>
            <a:r>
              <a:rPr kumimoji="0" lang="en-US" altLang="zh-CN" sz="16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camrelizumab</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200 mg intravenously on day 1 of each 3-week cycle plus </a:t>
            </a:r>
            <a:r>
              <a:rPr kumimoji="0" lang="en-US" altLang="zh-CN" sz="16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famitinib</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20 mg orally once daily</a:t>
            </a:r>
            <a:endParaRPr kumimoji="0" lang="zh-CN" altLang="en-US"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sp>
        <p:nvSpPr>
          <p:cNvPr id="19" name="文本框 18"/>
          <p:cNvSpPr txBox="1"/>
          <p:nvPr/>
        </p:nvSpPr>
        <p:spPr>
          <a:xfrm>
            <a:off x="0" y="6014744"/>
            <a:ext cx="12192000" cy="523220"/>
          </a:xfrm>
          <a:prstGeom prst="rect">
            <a:avLst/>
          </a:prstGeom>
          <a:solidFill>
            <a:schemeClr val="accent5">
              <a:lumMod val="40000"/>
              <a:lumOff val="6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The </a:t>
            </a:r>
            <a:r>
              <a:rPr kumimoji="0" lang="en-US" altLang="zh-CN" sz="14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camrelizumab</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with </a:t>
            </a:r>
            <a:r>
              <a:rPr kumimoji="0" lang="en-US" altLang="zh-CN" sz="14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famitinib</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combination appeared to show antitumor activity in </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≥2L R/M CC </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with an acceptable safety profile. </a:t>
            </a:r>
            <a:endPar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This combination may represent a treatment option for this population.</a:t>
            </a:r>
            <a:endParaRPr kumimoji="0" lang="zh-CN" altLang="en-US"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graphicFrame>
        <p:nvGraphicFramePr>
          <p:cNvPr id="3" name="object 12"/>
          <p:cNvGraphicFramePr>
            <a:graphicFrameLocks noGrp="1"/>
          </p:cNvGraphicFramePr>
          <p:nvPr/>
        </p:nvGraphicFramePr>
        <p:xfrm>
          <a:off x="581543" y="2163253"/>
          <a:ext cx="5574328" cy="3244680"/>
        </p:xfrm>
        <a:graphic>
          <a:graphicData uri="http://schemas.openxmlformats.org/drawingml/2006/table">
            <a:tbl>
              <a:tblPr firstRow="1" bandRow="1">
                <a:tableStyleId>{2D5ABB26-0587-4C30-8999-92F81FD0307C}</a:tableStyleId>
              </a:tblPr>
              <a:tblGrid>
                <a:gridCol w="3711662"/>
                <a:gridCol w="1862666"/>
              </a:tblGrid>
              <a:tr h="328342">
                <a:tc>
                  <a:txBody>
                    <a:bodyPr/>
                    <a:lstStyle/>
                    <a:p>
                      <a:pPr marL="50800">
                        <a:lnSpc>
                          <a:spcPct val="100000"/>
                        </a:lnSpc>
                      </a:pPr>
                      <a:endParaRPr sz="1050" dirty="0">
                        <a:solidFill>
                          <a:schemeClr val="bg1"/>
                        </a:solidFill>
                        <a:latin typeface="Arial" panose="020B0604020202020204"/>
                        <a:cs typeface="Arial" panose="020B0604020202020204"/>
                      </a:endParaRPr>
                    </a:p>
                  </a:txBody>
                  <a:tcPr marL="0" marR="0" marT="3175" marB="0" anchor="ctr">
                    <a:lnT w="6350">
                      <a:solidFill>
                        <a:srgbClr val="231F20"/>
                      </a:solidFill>
                      <a:prstDash val="solid"/>
                    </a:lnT>
                    <a:lnB w="6350">
                      <a:solidFill>
                        <a:srgbClr val="231F20"/>
                      </a:solidFill>
                      <a:prstDash val="solid"/>
                    </a:lnB>
                    <a:solidFill>
                      <a:srgbClr val="00857C"/>
                    </a:solidFill>
                  </a:tcPr>
                </a:tc>
                <a:tc>
                  <a:txBody>
                    <a:bodyPr/>
                    <a:lstStyle/>
                    <a:p>
                      <a:pPr marL="105410" marR="456565">
                        <a:lnSpc>
                          <a:spcPct val="100000"/>
                        </a:lnSpc>
                        <a:spcBef>
                          <a:spcPts val="155"/>
                        </a:spcBef>
                      </a:pPr>
                      <a:r>
                        <a:rPr lang="en-US" sz="1050" b="1" spc="-25" dirty="0">
                          <a:solidFill>
                            <a:schemeClr val="bg1"/>
                          </a:solidFill>
                          <a:latin typeface="Arial" panose="020B0604020202020204"/>
                          <a:cs typeface="Arial" panose="020B0604020202020204"/>
                        </a:rPr>
                        <a:t>P</a:t>
                      </a:r>
                      <a:r>
                        <a:rPr lang="en-US" sz="1050" b="1" dirty="0">
                          <a:solidFill>
                            <a:schemeClr val="bg1"/>
                          </a:solidFill>
                          <a:latin typeface="Arial" panose="020B0604020202020204"/>
                          <a:cs typeface="Arial" panose="020B0604020202020204"/>
                        </a:rPr>
                        <a:t>atients  </a:t>
                      </a:r>
                      <a:r>
                        <a:rPr lang="en-US" sz="1050" b="1" spc="5" dirty="0">
                          <a:solidFill>
                            <a:schemeClr val="bg1"/>
                          </a:solidFill>
                          <a:latin typeface="Arial" panose="020B0604020202020204"/>
                          <a:cs typeface="Arial" panose="020B0604020202020204"/>
                        </a:rPr>
                        <a:t>N=33</a:t>
                      </a:r>
                      <a:endParaRPr sz="1050" dirty="0">
                        <a:solidFill>
                          <a:schemeClr val="bg1"/>
                        </a:solidFill>
                        <a:latin typeface="Arial" panose="020B0604020202020204"/>
                        <a:cs typeface="Arial" panose="020B0604020202020204"/>
                      </a:endParaRPr>
                    </a:p>
                  </a:txBody>
                  <a:tcPr marL="0" marR="0" marT="19685" marB="0" anchor="ctr">
                    <a:lnT w="6350">
                      <a:solidFill>
                        <a:srgbClr val="231F20"/>
                      </a:solidFill>
                      <a:prstDash val="solid"/>
                    </a:lnT>
                    <a:lnB w="6350" cap="flat" cmpd="sng" algn="ctr">
                      <a:solidFill>
                        <a:srgbClr val="231F20"/>
                      </a:solidFill>
                      <a:prstDash val="solid"/>
                      <a:round/>
                      <a:headEnd type="none" w="med" len="med"/>
                      <a:tailEnd type="none" w="med" len="med"/>
                    </a:lnB>
                    <a:solidFill>
                      <a:srgbClr val="00857C"/>
                    </a:solidFill>
                  </a:tcPr>
                </a:tc>
              </a:tr>
              <a:tr h="384229">
                <a:tc gridSpan="2">
                  <a:txBody>
                    <a:bodyPr/>
                    <a:lstStyle/>
                    <a:p>
                      <a:pPr marL="50800">
                        <a:lnSpc>
                          <a:spcPct val="100000"/>
                        </a:lnSpc>
                        <a:spcBef>
                          <a:spcPts val="355"/>
                        </a:spcBef>
                      </a:pPr>
                      <a:r>
                        <a:rPr sz="1050" spc="5" dirty="0">
                          <a:solidFill>
                            <a:srgbClr val="231F20"/>
                          </a:solidFill>
                          <a:latin typeface="Arial" panose="020B0604020202020204"/>
                          <a:cs typeface="Arial" panose="020B0604020202020204"/>
                        </a:rPr>
                        <a:t>Best </a:t>
                      </a:r>
                      <a:r>
                        <a:rPr sz="1050" spc="-5" dirty="0">
                          <a:solidFill>
                            <a:srgbClr val="231F20"/>
                          </a:solidFill>
                          <a:latin typeface="Arial" panose="020B0604020202020204"/>
                          <a:cs typeface="Arial" panose="020B0604020202020204"/>
                        </a:rPr>
                        <a:t>overall response, n</a:t>
                      </a:r>
                      <a:r>
                        <a:rPr sz="1050" dirty="0">
                          <a:solidFill>
                            <a:srgbClr val="231F20"/>
                          </a:solidFill>
                          <a:latin typeface="Arial" panose="020B0604020202020204"/>
                          <a:cs typeface="Arial" panose="020B0604020202020204"/>
                        </a:rPr>
                        <a:t> </a:t>
                      </a:r>
                      <a:r>
                        <a:rPr lang="en-US" altLang="zh-CN" sz="1050" spc="-15" dirty="0">
                          <a:solidFill>
                            <a:srgbClr val="231F20"/>
                          </a:solidFill>
                          <a:latin typeface="Arial" panose="020B0604020202020204"/>
                          <a:cs typeface="Arial" panose="020B0604020202020204"/>
                        </a:rPr>
                        <a:t>(</a:t>
                      </a:r>
                      <a:r>
                        <a:rPr sz="1050" spc="-15" dirty="0">
                          <a:solidFill>
                            <a:srgbClr val="231F20"/>
                          </a:solidFill>
                          <a:latin typeface="Arial" panose="020B0604020202020204"/>
                          <a:cs typeface="Arial" panose="020B0604020202020204"/>
                        </a:rPr>
                        <a:t>%</a:t>
                      </a:r>
                      <a:r>
                        <a:rPr lang="en-US" altLang="zh-CN" sz="1050" spc="-15"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45085" marB="0" anchor="ctr">
                    <a:lnT w="6350">
                      <a:solidFill>
                        <a:srgbClr val="231F20"/>
                      </a:solidFill>
                      <a:prstDash val="solid"/>
                    </a:lnT>
                    <a:solidFill>
                      <a:srgbClr val="E2F5F0"/>
                    </a:solidFill>
                  </a:tcPr>
                </a:tc>
                <a:tc hMerge="1">
                  <a:tcPr marL="0" marR="0" marT="45085" marB="0" anchor="ctr">
                    <a:lnT w="6350" cap="flat" cmpd="sng" algn="ctr">
                      <a:solidFill>
                        <a:srgbClr val="231F20"/>
                      </a:solidFill>
                      <a:prstDash val="solid"/>
                      <a:round/>
                      <a:headEnd type="none" w="med" len="med"/>
                      <a:tailEnd type="none" w="med" len="med"/>
                    </a:lnT>
                    <a:solidFill>
                      <a:srgbClr val="E2F5F0"/>
                    </a:solidFill>
                  </a:tcPr>
                </a:tc>
              </a:tr>
              <a:tr h="328342">
                <a:tc>
                  <a:txBody>
                    <a:bodyPr/>
                    <a:lstStyle/>
                    <a:p>
                      <a:pPr marL="158750">
                        <a:lnSpc>
                          <a:spcPct val="100000"/>
                        </a:lnSpc>
                        <a:spcBef>
                          <a:spcPts val="155"/>
                        </a:spcBef>
                      </a:pPr>
                      <a:r>
                        <a:rPr sz="1050" spc="5" dirty="0">
                          <a:solidFill>
                            <a:srgbClr val="231F20"/>
                          </a:solidFill>
                          <a:latin typeface="Arial" panose="020B0604020202020204"/>
                          <a:cs typeface="Arial" panose="020B0604020202020204"/>
                        </a:rPr>
                        <a:t>Complete</a:t>
                      </a:r>
                      <a:r>
                        <a:rPr sz="1050" spc="-5" dirty="0">
                          <a:solidFill>
                            <a:srgbClr val="231F20"/>
                          </a:solidFill>
                          <a:latin typeface="Arial" panose="020B0604020202020204"/>
                          <a:cs typeface="Arial" panose="020B0604020202020204"/>
                        </a:rPr>
                        <a:t> response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mn-lt"/>
                          <a:cs typeface="Arial" panose="020B0604020202020204"/>
                        </a:rPr>
                        <a:t>1 </a:t>
                      </a:r>
                      <a:r>
                        <a:rPr lang="en-US" altLang="zh-CN" sz="1050" spc="-25" dirty="0">
                          <a:solidFill>
                            <a:srgbClr val="231F20"/>
                          </a:solidFill>
                          <a:latin typeface="+mn-lt"/>
                          <a:cs typeface="Arial" panose="020B0604020202020204"/>
                        </a:rPr>
                        <a:t>(3.0)</a:t>
                      </a:r>
                      <a:endParaRPr lang="en-US" altLang="zh-CN" sz="1050" dirty="0">
                        <a:latin typeface="+mn-lt"/>
                        <a:cs typeface="Arial" panose="020B0604020202020204"/>
                      </a:endParaRPr>
                    </a:p>
                  </a:txBody>
                  <a:tcPr marL="0" marR="0" marT="19685" marB="0" anchor="ctr">
                    <a:noFill/>
                  </a:tcPr>
                </a:tc>
              </a:tr>
              <a:tr h="328342">
                <a:tc>
                  <a:txBody>
                    <a:bodyPr/>
                    <a:lstStyle/>
                    <a:p>
                      <a:pPr marL="158750">
                        <a:lnSpc>
                          <a:spcPct val="100000"/>
                        </a:lnSpc>
                        <a:spcBef>
                          <a:spcPts val="155"/>
                        </a:spcBef>
                      </a:pPr>
                      <a:r>
                        <a:rPr sz="1050" spc="-5" dirty="0">
                          <a:solidFill>
                            <a:srgbClr val="231F20"/>
                          </a:solidFill>
                          <a:latin typeface="Arial" panose="020B0604020202020204"/>
                          <a:cs typeface="Arial" panose="020B0604020202020204"/>
                        </a:rPr>
                        <a:t>Partial response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Arial" panose="020B0604020202020204"/>
                          <a:cs typeface="Arial" panose="020B0604020202020204"/>
                        </a:rPr>
                        <a:t>12 </a:t>
                      </a:r>
                      <a:r>
                        <a:rPr lang="en-US" altLang="zh-CN" sz="1050" spc="-25" dirty="0">
                          <a:solidFill>
                            <a:srgbClr val="231F20"/>
                          </a:solidFill>
                          <a:latin typeface="Arial" panose="020B0604020202020204"/>
                          <a:cs typeface="Arial" panose="020B0604020202020204"/>
                        </a:rPr>
                        <a:t>(36.4)</a:t>
                      </a:r>
                      <a:endParaRPr sz="1050" dirty="0">
                        <a:latin typeface="Arial" panose="020B0604020202020204"/>
                        <a:cs typeface="Arial" panose="020B0604020202020204"/>
                      </a:endParaRPr>
                    </a:p>
                  </a:txBody>
                  <a:tcPr marL="0" marR="0" marT="19685" marB="0" anchor="ctr">
                    <a:noFill/>
                  </a:tcPr>
                </a:tc>
              </a:tr>
              <a:tr h="328342">
                <a:tc>
                  <a:txBody>
                    <a:bodyPr/>
                    <a:lstStyle/>
                    <a:p>
                      <a:pPr marL="158750">
                        <a:lnSpc>
                          <a:spcPct val="100000"/>
                        </a:lnSpc>
                        <a:spcBef>
                          <a:spcPts val="155"/>
                        </a:spcBef>
                      </a:pPr>
                      <a:r>
                        <a:rPr sz="1050" dirty="0">
                          <a:solidFill>
                            <a:srgbClr val="231F20"/>
                          </a:solidFill>
                          <a:latin typeface="Arial" panose="020B0604020202020204"/>
                          <a:cs typeface="Arial" panose="020B0604020202020204"/>
                        </a:rPr>
                        <a:t>Stable </a:t>
                      </a:r>
                      <a:r>
                        <a:rPr sz="1050" spc="-5" dirty="0">
                          <a:solidFill>
                            <a:srgbClr val="231F20"/>
                          </a:solidFill>
                          <a:latin typeface="Arial" panose="020B0604020202020204"/>
                          <a:cs typeface="Arial" panose="020B0604020202020204"/>
                        </a:rPr>
                        <a:t>disease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Arial" panose="020B0604020202020204"/>
                          <a:cs typeface="Arial" panose="020B0604020202020204"/>
                        </a:rPr>
                        <a:t>10 </a:t>
                      </a:r>
                      <a:r>
                        <a:rPr lang="en-US" altLang="zh-CN" sz="1050" spc="-25" dirty="0">
                          <a:solidFill>
                            <a:srgbClr val="231F20"/>
                          </a:solidFill>
                          <a:latin typeface="Arial" panose="020B0604020202020204"/>
                          <a:cs typeface="Arial" panose="020B0604020202020204"/>
                        </a:rPr>
                        <a:t>(30.3)</a:t>
                      </a:r>
                      <a:endParaRPr sz="1050" dirty="0">
                        <a:latin typeface="Arial" panose="020B0604020202020204"/>
                        <a:cs typeface="Arial" panose="020B0604020202020204"/>
                      </a:endParaRPr>
                    </a:p>
                  </a:txBody>
                  <a:tcPr marL="0" marR="0" marT="19685" marB="0" anchor="ctr">
                    <a:noFill/>
                  </a:tcPr>
                </a:tc>
              </a:tr>
              <a:tr h="328342">
                <a:tc>
                  <a:txBody>
                    <a:bodyPr/>
                    <a:lstStyle/>
                    <a:p>
                      <a:pPr marL="158750">
                        <a:lnSpc>
                          <a:spcPct val="100000"/>
                        </a:lnSpc>
                        <a:spcBef>
                          <a:spcPts val="155"/>
                        </a:spcBef>
                      </a:pPr>
                      <a:r>
                        <a:rPr sz="1050" spc="-10" dirty="0">
                          <a:solidFill>
                            <a:srgbClr val="231F20"/>
                          </a:solidFill>
                          <a:latin typeface="Arial" panose="020B0604020202020204"/>
                          <a:cs typeface="Arial" panose="020B0604020202020204"/>
                        </a:rPr>
                        <a:t>Progressive</a:t>
                      </a:r>
                      <a:r>
                        <a:rPr sz="1050" spc="-5" dirty="0">
                          <a:solidFill>
                            <a:srgbClr val="231F20"/>
                          </a:solidFill>
                          <a:latin typeface="Arial" panose="020B0604020202020204"/>
                          <a:cs typeface="Arial" panose="020B0604020202020204"/>
                        </a:rPr>
                        <a:t> </a:t>
                      </a:r>
                      <a:r>
                        <a:rPr sz="1050" spc="-5" dirty="0" err="1">
                          <a:solidFill>
                            <a:srgbClr val="231F20"/>
                          </a:solidFill>
                          <a:latin typeface="Arial" panose="020B0604020202020204"/>
                          <a:cs typeface="Arial" panose="020B0604020202020204"/>
                        </a:rPr>
                        <a:t>disease</a:t>
                      </a:r>
                      <a:r>
                        <a:rPr lang="en-US" sz="1050" spc="-5" baseline="30000" dirty="0" err="1">
                          <a:solidFill>
                            <a:srgbClr val="231F20"/>
                          </a:solidFill>
                          <a:latin typeface="Arial" panose="020B0604020202020204"/>
                          <a:cs typeface="Arial" panose="020B0604020202020204"/>
                        </a:rPr>
                        <a:t>a</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Arial" panose="020B0604020202020204"/>
                          <a:cs typeface="Arial" panose="020B0604020202020204"/>
                        </a:rPr>
                        <a:t>7 </a:t>
                      </a:r>
                      <a:r>
                        <a:rPr lang="en-US" altLang="zh-CN" sz="1050" spc="-25" dirty="0">
                          <a:solidFill>
                            <a:srgbClr val="231F20"/>
                          </a:solidFill>
                          <a:latin typeface="Arial" panose="020B0604020202020204"/>
                          <a:cs typeface="Arial" panose="020B0604020202020204"/>
                        </a:rPr>
                        <a:t>(21.2)</a:t>
                      </a:r>
                      <a:endParaRPr sz="1050" dirty="0">
                        <a:latin typeface="Arial" panose="020B0604020202020204"/>
                        <a:cs typeface="Arial" panose="020B0604020202020204"/>
                      </a:endParaRPr>
                    </a:p>
                  </a:txBody>
                  <a:tcPr marL="0" marR="0" marT="19685" marB="0" anchor="ctr">
                    <a:noFill/>
                  </a:tcPr>
                </a:tc>
              </a:tr>
              <a:tr h="328342">
                <a:tc>
                  <a:txBody>
                    <a:bodyPr/>
                    <a:lstStyle/>
                    <a:p>
                      <a:pPr marL="158750">
                        <a:lnSpc>
                          <a:spcPct val="100000"/>
                        </a:lnSpc>
                        <a:spcBef>
                          <a:spcPts val="155"/>
                        </a:spcBef>
                      </a:pPr>
                      <a:r>
                        <a:rPr sz="1050" spc="15" dirty="0">
                          <a:solidFill>
                            <a:srgbClr val="231F20"/>
                          </a:solidFill>
                          <a:latin typeface="Arial" panose="020B0604020202020204"/>
                          <a:cs typeface="Arial" panose="020B0604020202020204"/>
                        </a:rPr>
                        <a:t>Not</a:t>
                      </a:r>
                      <a:r>
                        <a:rPr sz="1050" spc="-5" dirty="0">
                          <a:solidFill>
                            <a:srgbClr val="231F20"/>
                          </a:solidFill>
                          <a:latin typeface="Arial" panose="020B0604020202020204"/>
                          <a:cs typeface="Arial" panose="020B0604020202020204"/>
                        </a:rPr>
                        <a:t> </a:t>
                      </a:r>
                      <a:r>
                        <a:rPr sz="1050" spc="-5" dirty="0" err="1">
                          <a:solidFill>
                            <a:srgbClr val="231F20"/>
                          </a:solidFill>
                          <a:latin typeface="Arial" panose="020B0604020202020204"/>
                          <a:cs typeface="Arial" panose="020B0604020202020204"/>
                        </a:rPr>
                        <a:t>evaluable</a:t>
                      </a:r>
                      <a:r>
                        <a:rPr lang="en-US" sz="1050" spc="-5" baseline="30000" dirty="0" err="1">
                          <a:solidFill>
                            <a:srgbClr val="231F20"/>
                          </a:solidFill>
                          <a:latin typeface="Arial" panose="020B0604020202020204"/>
                          <a:cs typeface="Arial" panose="020B0604020202020204"/>
                        </a:rPr>
                        <a:t>b</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dirty="0">
                          <a:solidFill>
                            <a:srgbClr val="231F20"/>
                          </a:solidFill>
                          <a:latin typeface="Arial" panose="020B0604020202020204"/>
                          <a:cs typeface="Arial" panose="020B0604020202020204"/>
                        </a:rPr>
                        <a:t>3 (9.1)</a:t>
                      </a:r>
                      <a:endParaRPr sz="1050" dirty="0">
                        <a:latin typeface="Arial" panose="020B0604020202020204"/>
                        <a:cs typeface="Arial" panose="020B0604020202020204"/>
                      </a:endParaRPr>
                    </a:p>
                  </a:txBody>
                  <a:tcPr marL="0" marR="0" marT="19685" marB="0" anchor="ctr">
                    <a:noFill/>
                  </a:tcPr>
                </a:tc>
              </a:tr>
              <a:tr h="328342">
                <a:tc>
                  <a:txBody>
                    <a:bodyPr/>
                    <a:lstStyle/>
                    <a:p>
                      <a:pPr marL="50800">
                        <a:lnSpc>
                          <a:spcPct val="100000"/>
                        </a:lnSpc>
                        <a:spcBef>
                          <a:spcPts val="155"/>
                        </a:spcBef>
                      </a:pPr>
                      <a:r>
                        <a:rPr lang="en-US" sz="1050" spc="-20" dirty="0">
                          <a:solidFill>
                            <a:srgbClr val="231F20"/>
                          </a:solidFill>
                          <a:latin typeface="+mn-lt"/>
                          <a:cs typeface="Arial" panose="020B0604020202020204"/>
                        </a:rPr>
                        <a:t>Objective response</a:t>
                      </a:r>
                      <a:endParaRPr sz="1050" dirty="0">
                        <a:latin typeface="Arial" panose="020B0604020202020204"/>
                        <a:cs typeface="Arial" panose="020B0604020202020204"/>
                      </a:endParaRPr>
                    </a:p>
                  </a:txBody>
                  <a:tcPr marL="0" marR="0" marT="19685" marB="0" anchor="ctr">
                    <a:solidFill>
                      <a:srgbClr val="E2F5F0"/>
                    </a:solidFill>
                  </a:tcPr>
                </a:tc>
                <a:tc>
                  <a:txBody>
                    <a:bodyPr/>
                    <a:lstStyle/>
                    <a:p>
                      <a:pPr marL="0" algn="ctr">
                        <a:lnSpc>
                          <a:spcPct val="100000"/>
                        </a:lnSpc>
                        <a:spcBef>
                          <a:spcPts val="0"/>
                        </a:spcBef>
                      </a:pPr>
                      <a:r>
                        <a:rPr lang="en-US" sz="1050" spc="-5" dirty="0">
                          <a:solidFill>
                            <a:srgbClr val="231F20"/>
                          </a:solidFill>
                          <a:latin typeface="+mn-lt"/>
                          <a:cs typeface="Arial" panose="020B0604020202020204"/>
                        </a:rPr>
                        <a:t> 39.4% (22.9-57.9)</a:t>
                      </a:r>
                      <a:endParaRPr sz="1050" dirty="0">
                        <a:latin typeface="Arial" panose="020B0604020202020204"/>
                        <a:cs typeface="Arial" panose="020B0604020202020204"/>
                      </a:endParaRPr>
                    </a:p>
                  </a:txBody>
                  <a:tcPr marL="0" marR="0" marT="19685" marB="0" anchor="ctr">
                    <a:solidFill>
                      <a:srgbClr val="E2F5F0"/>
                    </a:solidFill>
                  </a:tcPr>
                </a:tc>
              </a:tr>
              <a:tr h="328342">
                <a:tc>
                  <a:txBody>
                    <a:bodyPr/>
                    <a:lstStyle/>
                    <a:p>
                      <a:pPr marL="50165">
                        <a:lnSpc>
                          <a:spcPct val="100000"/>
                        </a:lnSpc>
                        <a:spcBef>
                          <a:spcPts val="155"/>
                        </a:spcBef>
                      </a:pPr>
                      <a:r>
                        <a:rPr lang="en-US" sz="1050" spc="-15" dirty="0">
                          <a:solidFill>
                            <a:srgbClr val="231F20"/>
                          </a:solidFill>
                          <a:latin typeface="+mn-lt"/>
                          <a:cs typeface="Arial" panose="020B0604020202020204"/>
                        </a:rPr>
                        <a:t>Disease control</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spc="-5" dirty="0">
                          <a:solidFill>
                            <a:srgbClr val="231F20"/>
                          </a:solidFill>
                          <a:latin typeface="+mn-lt"/>
                          <a:cs typeface="Arial" panose="020B0604020202020204"/>
                        </a:rPr>
                        <a:t> 69.7% (51.3–84.4)</a:t>
                      </a:r>
                      <a:endParaRPr sz="1050" dirty="0">
                        <a:latin typeface="Arial" panose="020B0604020202020204"/>
                        <a:cs typeface="Arial" panose="020B0604020202020204"/>
                      </a:endParaRPr>
                    </a:p>
                  </a:txBody>
                  <a:tcPr marL="0" marR="0" marT="19685" marB="0" anchor="ctr">
                    <a:noFill/>
                  </a:tcPr>
                </a:tc>
              </a:tr>
              <a:tr h="233715">
                <a:tc>
                  <a:txBody>
                    <a:bodyPr/>
                    <a:lstStyle/>
                    <a:p>
                      <a:pPr marL="50165" algn="l" defTabSz="914400" rtl="0" eaLnBrk="1" latinLnBrk="0" hangingPunct="1">
                        <a:lnSpc>
                          <a:spcPct val="100000"/>
                        </a:lnSpc>
                        <a:spcBef>
                          <a:spcPts val="155"/>
                        </a:spcBef>
                      </a:pPr>
                      <a:r>
                        <a:rPr lang="en-US" sz="1050" kern="1200" spc="-15" dirty="0">
                          <a:solidFill>
                            <a:srgbClr val="231F20"/>
                          </a:solidFill>
                          <a:latin typeface="+mn-lt"/>
                          <a:ea typeface="+mn-ea"/>
                          <a:cs typeface="Arial" panose="020B0604020202020204"/>
                        </a:rPr>
                        <a:t>Time to response, months</a:t>
                      </a:r>
                      <a:endParaRPr sz="1050" kern="1200" spc="-15" dirty="0">
                        <a:solidFill>
                          <a:srgbClr val="231F20"/>
                        </a:solidFill>
                        <a:latin typeface="+mn-lt"/>
                        <a:ea typeface="+mn-ea"/>
                        <a:cs typeface="Arial" panose="020B0604020202020204"/>
                      </a:endParaRPr>
                    </a:p>
                  </a:txBody>
                  <a:tcPr marL="0" marR="0" marT="6985" marB="0" anchor="ctr">
                    <a:lnB w="12700" cap="flat" cmpd="sng" algn="ctr">
                      <a:solidFill>
                        <a:srgbClr val="00857C"/>
                      </a:solidFill>
                      <a:prstDash val="solid"/>
                      <a:round/>
                      <a:headEnd type="none" w="med" len="med"/>
                      <a:tailEnd type="none" w="med" len="med"/>
                    </a:lnB>
                    <a:noFill/>
                  </a:tcPr>
                </a:tc>
                <a:tc>
                  <a:txBody>
                    <a:bodyPr/>
                    <a:lstStyle/>
                    <a:p>
                      <a:pPr marL="0" algn="ctr">
                        <a:lnSpc>
                          <a:spcPct val="100000"/>
                        </a:lnSpc>
                        <a:spcBef>
                          <a:spcPts val="0"/>
                        </a:spcBef>
                      </a:pPr>
                      <a:r>
                        <a:rPr lang="en-US" sz="1050" spc="-5" dirty="0">
                          <a:solidFill>
                            <a:srgbClr val="231F20"/>
                          </a:solidFill>
                          <a:latin typeface="+mn-lt"/>
                          <a:cs typeface="Arial" panose="020B0604020202020204"/>
                        </a:rPr>
                        <a:t>2.2 (2.1-4.1)</a:t>
                      </a:r>
                      <a:endParaRPr sz="1050" dirty="0">
                        <a:latin typeface="Arial" panose="020B0604020202020204"/>
                        <a:cs typeface="Arial" panose="020B0604020202020204"/>
                      </a:endParaRPr>
                    </a:p>
                  </a:txBody>
                  <a:tcPr marL="0" marR="0" marT="6985" marB="0" anchor="ctr">
                    <a:lnB w="12700" cap="flat" cmpd="sng" algn="ctr">
                      <a:solidFill>
                        <a:srgbClr val="00857C"/>
                      </a:solidFill>
                      <a:prstDash val="solid"/>
                      <a:round/>
                      <a:headEnd type="none" w="med" len="med"/>
                      <a:tailEnd type="none" w="med" len="med"/>
                    </a:lnB>
                    <a:noFill/>
                  </a:tcPr>
                </a:tc>
              </a:tr>
            </a:tbl>
          </a:graphicData>
        </a:graphic>
      </p:graphicFrame>
      <p:sp>
        <p:nvSpPr>
          <p:cNvPr id="2" name="矩形 1"/>
          <p:cNvSpPr/>
          <p:nvPr/>
        </p:nvSpPr>
        <p:spPr>
          <a:xfrm>
            <a:off x="6313612" y="2163253"/>
            <a:ext cx="5296845" cy="3662482"/>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pic>
        <p:nvPicPr>
          <p:cNvPr id="8" name="图片 7"/>
          <p:cNvPicPr>
            <a:picLocks noChangeAspect="1"/>
          </p:cNvPicPr>
          <p:nvPr/>
        </p:nvPicPr>
        <p:blipFill>
          <a:blip r:embed="rId1"/>
          <a:stretch>
            <a:fillRect/>
          </a:stretch>
        </p:blipFill>
        <p:spPr>
          <a:xfrm>
            <a:off x="12619431" y="368985"/>
            <a:ext cx="4216617" cy="3365673"/>
          </a:xfrm>
          <a:prstGeom prst="rect">
            <a:avLst/>
          </a:prstGeom>
        </p:spPr>
      </p:pic>
      <p:sp>
        <p:nvSpPr>
          <p:cNvPr id="13" name="文本框 12"/>
          <p:cNvSpPr txBox="1"/>
          <p:nvPr/>
        </p:nvSpPr>
        <p:spPr>
          <a:xfrm>
            <a:off x="483806" y="5417015"/>
            <a:ext cx="5829806" cy="507831"/>
          </a:xfrm>
          <a:prstGeom prst="rect">
            <a:avLst/>
          </a:prstGeom>
          <a:noFill/>
        </p:spPr>
        <p:txBody>
          <a:bodyPr wrap="square">
            <a:spAutoFit/>
          </a:bodyPr>
          <a:lstStyle/>
          <a:p>
            <a:r>
              <a:rPr lang="en-US" altLang="zh-CN" sz="900" baseline="30000" dirty="0" err="1"/>
              <a:t>a</a:t>
            </a:r>
            <a:r>
              <a:rPr lang="en-US" altLang="zh-CN" sz="900" dirty="0" err="1"/>
              <a:t>The</a:t>
            </a:r>
            <a:r>
              <a:rPr lang="en-US" altLang="zh-CN" sz="900" dirty="0"/>
              <a:t> target lesion of one patient had not been measured at post-baseline but a new lesion appeared during treatment, so the overall response was determined as progressive disease. </a:t>
            </a:r>
            <a:endParaRPr lang="en-US" altLang="zh-CN" sz="900" dirty="0"/>
          </a:p>
          <a:p>
            <a:r>
              <a:rPr lang="en-US" altLang="zh-CN" sz="900" baseline="30000" dirty="0" err="1"/>
              <a:t>b</a:t>
            </a:r>
            <a:r>
              <a:rPr lang="en-US" altLang="zh-CN" sz="900" dirty="0" err="1"/>
              <a:t>“Not</a:t>
            </a:r>
            <a:r>
              <a:rPr lang="en-US" altLang="zh-CN" sz="900" dirty="0"/>
              <a:t> evaluable” indicates patients who did not undergo post-baseline tumor response evaluation.</a:t>
            </a:r>
            <a:endParaRPr lang="zh-CN" altLang="en-US" sz="900" dirty="0"/>
          </a:p>
        </p:txBody>
      </p:sp>
      <p:pic>
        <p:nvPicPr>
          <p:cNvPr id="15" name="图片 14"/>
          <p:cNvPicPr>
            <a:picLocks noChangeAspect="1"/>
          </p:cNvPicPr>
          <p:nvPr/>
        </p:nvPicPr>
        <p:blipFill>
          <a:blip r:embed="rId2"/>
          <a:stretch>
            <a:fillRect/>
          </a:stretch>
        </p:blipFill>
        <p:spPr>
          <a:xfrm>
            <a:off x="6471353" y="2645576"/>
            <a:ext cx="4957011" cy="3152639"/>
          </a:xfrm>
          <a:prstGeom prst="rect">
            <a:avLst/>
          </a:prstGeom>
        </p:spPr>
      </p:pic>
      <p:sp>
        <p:nvSpPr>
          <p:cNvPr id="21" name="文本框 20"/>
          <p:cNvSpPr txBox="1"/>
          <p:nvPr/>
        </p:nvSpPr>
        <p:spPr>
          <a:xfrm>
            <a:off x="6313612" y="2137745"/>
            <a:ext cx="5454587" cy="507831"/>
          </a:xfrm>
          <a:prstGeom prst="rect">
            <a:avLst/>
          </a:prstGeom>
          <a:noFill/>
        </p:spPr>
        <p:txBody>
          <a:bodyPr wrap="square">
            <a:spAutoFit/>
          </a:bodyPr>
          <a:lstStyle/>
          <a:p>
            <a:r>
              <a:rPr lang="en-US" altLang="zh-CN" sz="900" b="1" dirty="0"/>
              <a:t>Tumor responses after </a:t>
            </a:r>
            <a:r>
              <a:rPr lang="en-US" altLang="zh-CN" sz="900" b="1" dirty="0" err="1"/>
              <a:t>camrelizumab</a:t>
            </a:r>
            <a:r>
              <a:rPr lang="en-US" altLang="zh-CN" sz="900" b="1" dirty="0"/>
              <a:t> plus </a:t>
            </a:r>
            <a:r>
              <a:rPr lang="en-US" altLang="zh-CN" sz="900" b="1" dirty="0" err="1"/>
              <a:t>famitinib</a:t>
            </a:r>
            <a:r>
              <a:rPr lang="en-US" altLang="zh-CN" sz="900" b="1" dirty="0"/>
              <a:t> treatment. </a:t>
            </a:r>
            <a:endParaRPr lang="en-US" altLang="zh-CN" sz="900" b="1" dirty="0"/>
          </a:p>
          <a:p>
            <a:pPr marL="212090" indent="-140335">
              <a:buAutoNum type="alphaLcPeriod"/>
            </a:pPr>
            <a:r>
              <a:rPr lang="en-US" altLang="zh-CN" sz="900" dirty="0"/>
              <a:t>Waterfall plot demonstrating the best percentage change from baseline in target tumor lesion size. </a:t>
            </a:r>
            <a:endParaRPr lang="en-US" altLang="zh-CN" sz="900" dirty="0"/>
          </a:p>
          <a:p>
            <a:pPr marL="212090" indent="-140335">
              <a:buAutoNum type="alphaLcPeriod"/>
            </a:pPr>
            <a:r>
              <a:rPr lang="en-US" altLang="zh-CN" sz="900" dirty="0"/>
              <a:t>Spider plot presenting the percentage change from baseline in target tumor lesion size over time.</a:t>
            </a:r>
            <a:endParaRPr lang="zh-CN" alt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zh-CN" altLang="en-US" dirty="0"/>
              <a:t>中国妇科肿瘤临床实践指南第</a:t>
            </a:r>
            <a:r>
              <a:rPr lang="en-US" altLang="zh-CN" dirty="0"/>
              <a:t>7</a:t>
            </a:r>
            <a:r>
              <a:rPr lang="zh-CN" altLang="en-US" dirty="0"/>
              <a:t>版 </a:t>
            </a:r>
            <a:r>
              <a:rPr lang="en-US" altLang="zh-CN" dirty="0"/>
              <a:t>(2023)</a:t>
            </a:r>
            <a:endParaRPr lang="zh-CN" altLang="en-US" dirty="0"/>
          </a:p>
        </p:txBody>
      </p:sp>
      <p:sp>
        <p:nvSpPr>
          <p:cNvPr id="5" name="内容占位符 4"/>
          <p:cNvSpPr>
            <a:spLocks noGrp="1"/>
          </p:cNvSpPr>
          <p:nvPr>
            <p:ph sz="quarter" idx="11"/>
          </p:nvPr>
        </p:nvSpPr>
        <p:spPr/>
        <p:txBody>
          <a:bodyPr/>
          <a:lstStyle/>
          <a:p>
            <a:r>
              <a:rPr lang="en-US" altLang="zh-CN" dirty="0"/>
              <a:t>Recommendations of Chinese Guideline on IO for CC</a:t>
            </a:r>
            <a:endParaRPr lang="zh-CN" altLang="en-US" dirty="0"/>
          </a:p>
        </p:txBody>
      </p:sp>
      <p:graphicFrame>
        <p:nvGraphicFramePr>
          <p:cNvPr id="2" name="表格 2"/>
          <p:cNvGraphicFramePr>
            <a:graphicFrameLocks noGrp="1"/>
          </p:cNvGraphicFramePr>
          <p:nvPr/>
        </p:nvGraphicFramePr>
        <p:xfrm>
          <a:off x="929640" y="1394209"/>
          <a:ext cx="10154672" cy="4555654"/>
        </p:xfrm>
        <a:graphic>
          <a:graphicData uri="http://schemas.openxmlformats.org/drawingml/2006/table">
            <a:tbl>
              <a:tblPr firstRow="1" bandRow="1">
                <a:tableStyleId>{5C22544A-7EE6-4342-B048-85BDC9FD1C3A}</a:tableStyleId>
              </a:tblPr>
              <a:tblGrid>
                <a:gridCol w="2792045"/>
                <a:gridCol w="5371349"/>
                <a:gridCol w="1991278"/>
              </a:tblGrid>
              <a:tr h="397823">
                <a:tc>
                  <a:txBody>
                    <a:bodyPr/>
                    <a:lstStyle/>
                    <a:p>
                      <a:r>
                        <a:rPr lang="en-US" altLang="zh-CN" sz="1400" dirty="0"/>
                        <a:t>Disease Phase</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Regimens</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Recommendations</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r>
              <a:tr h="568894">
                <a:tc rowSpan="3">
                  <a:txBody>
                    <a:bodyPr/>
                    <a:lstStyle/>
                    <a:p>
                      <a:r>
                        <a:rPr lang="en-US" altLang="zh-CN" sz="1400" dirty="0"/>
                        <a:t>1L R/M CC</a:t>
                      </a:r>
                      <a:endParaRPr lang="en-US" altLang="zh-CN" sz="1400" dirty="0"/>
                    </a:p>
                  </a:txBody>
                  <a:tcPr anchor="ctr">
                    <a:lnL w="12700" cmpd="sng">
                      <a:noFill/>
                    </a:lnL>
                    <a:lnR w="12700" cmpd="sng">
                      <a:noFill/>
                    </a:lnR>
                    <a:lnT w="381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400" dirty="0"/>
                        <a:t>Pembrolizumab + cisplatin/carboplatin + paclitaxel ± bevacizumab (optional for PD-L1</a:t>
                      </a:r>
                      <a:r>
                        <a:rPr lang="zh-CN" altLang="en-US" sz="1400" dirty="0"/>
                        <a:t> </a:t>
                      </a:r>
                      <a:r>
                        <a:rPr lang="en-US" altLang="zh-CN" sz="1400" dirty="0"/>
                        <a:t>positive)</a:t>
                      </a:r>
                      <a:endParaRPr lang="zh-CN" altLang="en-US" sz="1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altLang="zh-CN" sz="1400" dirty="0"/>
                        <a:t>I</a:t>
                      </a:r>
                      <a:endParaRPr lang="zh-CN" altLang="en-US" sz="1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kern="1200" dirty="0">
                          <a:solidFill>
                            <a:schemeClr val="dk1"/>
                          </a:solidFill>
                          <a:effectLst/>
                          <a:latin typeface="+mn-lt"/>
                          <a:ea typeface="+mn-ea"/>
                          <a:cs typeface="+mn-cs"/>
                        </a:rPr>
                        <a:t>Cadonilimab + chemotherapy</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a:t>III</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a:t>Toripalimab + concurrent chemoradiotherapy/chemotherapy</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III</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r>
              <a:tr h="406353">
                <a:tc rowSpan="7">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kern="1200" dirty="0">
                          <a:solidFill>
                            <a:schemeClr val="dk1"/>
                          </a:solidFill>
                          <a:effectLst/>
                          <a:latin typeface="+mn-lt"/>
                          <a:ea typeface="+mn-ea"/>
                          <a:cs typeface="+mn-cs"/>
                        </a:rPr>
                        <a:t>≥2L </a:t>
                      </a:r>
                      <a:r>
                        <a:rPr lang="en-US" altLang="zh-CN" sz="1400" dirty="0"/>
                        <a:t>R/M CC</a:t>
                      </a:r>
                      <a:endParaRPr lang="en-US" altLang="zh-CN" sz="1400" dirty="0"/>
                    </a:p>
                  </a:txBody>
                  <a:tcPr anchor="ctr">
                    <a:lnL w="12700" cmpd="sng">
                      <a:noFill/>
                    </a:lnL>
                    <a:lnR w="12700" cmpd="sng">
                      <a:noFill/>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400" dirty="0"/>
                        <a:t>Pembrolizumab </a:t>
                      </a:r>
                      <a:r>
                        <a:rPr lang="en-US" altLang="zh-CN" sz="1400" kern="1200" dirty="0">
                          <a:solidFill>
                            <a:schemeClr val="dk1"/>
                          </a:solidFill>
                          <a:effectLst/>
                          <a:latin typeface="+mn-lt"/>
                          <a:ea typeface="+mn-ea"/>
                          <a:cs typeface="+mn-cs"/>
                        </a:rPr>
                        <a:t>(</a:t>
                      </a:r>
                      <a:r>
                        <a:rPr lang="en-US" altLang="zh-CN" sz="1400" dirty="0"/>
                        <a:t>optional for </a:t>
                      </a:r>
                      <a:r>
                        <a:rPr lang="en-US" altLang="zh-CN" sz="1400" kern="1200" dirty="0">
                          <a:solidFill>
                            <a:schemeClr val="dk1"/>
                          </a:solidFill>
                          <a:effectLst/>
                          <a:latin typeface="+mn-lt"/>
                          <a:ea typeface="+mn-ea"/>
                          <a:cs typeface="+mn-cs"/>
                        </a:rPr>
                        <a:t>PD-L1 </a:t>
                      </a:r>
                      <a:r>
                        <a:rPr lang="en-US" altLang="zh-CN" sz="1400" dirty="0"/>
                        <a:t>positive or </a:t>
                      </a:r>
                      <a:r>
                        <a:rPr lang="en-US" altLang="zh-CN" sz="1400" kern="1200" dirty="0">
                          <a:solidFill>
                            <a:schemeClr val="dk1"/>
                          </a:solidFill>
                          <a:effectLst/>
                          <a:latin typeface="+mn-lt"/>
                          <a:ea typeface="+mn-ea"/>
                          <a:cs typeface="+mn-cs"/>
                        </a:rPr>
                        <a:t>MSI-H/</a:t>
                      </a:r>
                      <a:r>
                        <a:rPr lang="en-US" altLang="zh-CN" sz="1400" kern="1200" dirty="0" err="1">
                          <a:solidFill>
                            <a:schemeClr val="dk1"/>
                          </a:solidFill>
                          <a:effectLst/>
                          <a:latin typeface="+mn-lt"/>
                          <a:ea typeface="+mn-ea"/>
                          <a:cs typeface="+mn-cs"/>
                        </a:rPr>
                        <a:t>dMMR</a:t>
                      </a:r>
                      <a:r>
                        <a:rPr lang="en-US" altLang="zh-CN" sz="1400" kern="1200" dirty="0">
                          <a:solidFill>
                            <a:schemeClr val="dk1"/>
                          </a:solidFill>
                          <a:effectLst/>
                          <a:latin typeface="+mn-lt"/>
                          <a:ea typeface="+mn-ea"/>
                          <a:cs typeface="+mn-cs"/>
                        </a:rPr>
                        <a:t>)</a:t>
                      </a:r>
                      <a:endParaRPr lang="zh-CN" altLang="en-US" sz="1400" dirty="0"/>
                    </a:p>
                  </a:txBody>
                  <a:tcPr anchor="ctr">
                    <a:lnL w="12700" cmpd="sng">
                      <a:noFill/>
                    </a:lnL>
                    <a:lnR w="12700" cmpd="sng">
                      <a:noFill/>
                    </a:lnR>
                    <a:lnT w="12700" cap="flat" cmpd="sng" algn="ctr">
                      <a:solidFill>
                        <a:srgbClr val="00877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IIA</a:t>
                      </a:r>
                      <a:endParaRPr lang="zh-CN" altLang="en-US" sz="1400" dirty="0"/>
                    </a:p>
                  </a:txBody>
                  <a:tcPr anchor="ctr">
                    <a:lnL w="12700" cmpd="sng">
                      <a:noFill/>
                    </a:lnL>
                    <a:lnR w="12700" cmpd="sng">
                      <a:noFill/>
                    </a:lnR>
                    <a:lnT w="12700" cap="flat" cmpd="sng" algn="ctr">
                      <a:solidFill>
                        <a:srgbClr val="00877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kern="1200" dirty="0">
                          <a:solidFill>
                            <a:schemeClr val="dk1"/>
                          </a:solidFill>
                          <a:effectLst/>
                          <a:latin typeface="+mn-lt"/>
                          <a:ea typeface="+mn-ea"/>
                          <a:cs typeface="+mn-cs"/>
                        </a:rPr>
                        <a:t>Cadonilimab</a:t>
                      </a:r>
                      <a:endParaRPr lang="en-US" altLang="zh-CN" sz="1400" kern="1200" dirty="0">
                        <a:solidFill>
                          <a:schemeClr val="dk1"/>
                        </a:solidFill>
                        <a:effectLst/>
                        <a:latin typeface="+mn-lt"/>
                        <a:ea typeface="+mn-ea"/>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IIA</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a:t>Camrelizumab + </a:t>
                      </a:r>
                      <a:r>
                        <a:rPr lang="en-US" altLang="zh-CN" sz="1400" dirty="0" err="1"/>
                        <a:t>apatinib</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III</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kern="1200" dirty="0" err="1">
                          <a:solidFill>
                            <a:schemeClr val="dk1"/>
                          </a:solidFill>
                          <a:effectLst/>
                          <a:latin typeface="+mn-lt"/>
                          <a:ea typeface="+mn-ea"/>
                          <a:cs typeface="+mn-cs"/>
                        </a:rPr>
                        <a:t>Serplulimab</a:t>
                      </a:r>
                      <a:r>
                        <a:rPr lang="en-US" altLang="zh-CN" sz="1400" kern="1200" dirty="0">
                          <a:solidFill>
                            <a:schemeClr val="dk1"/>
                          </a:solidFill>
                          <a:effectLst/>
                          <a:latin typeface="+mn-lt"/>
                          <a:ea typeface="+mn-ea"/>
                          <a:cs typeface="+mn-cs"/>
                        </a:rPr>
                        <a:t> + albumin paclitaxel</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III</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kern="1200" dirty="0">
                          <a:solidFill>
                            <a:schemeClr val="dk1"/>
                          </a:solidFill>
                          <a:effectLst/>
                          <a:latin typeface="+mn-lt"/>
                          <a:ea typeface="+mn-ea"/>
                          <a:cs typeface="+mn-cs"/>
                        </a:rPr>
                        <a:t>Tislelizumab + </a:t>
                      </a:r>
                      <a:r>
                        <a:rPr lang="en-US" altLang="zh-CN" sz="1400" dirty="0" err="1"/>
                        <a:t>anlotinib</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III</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kern="1200" dirty="0" err="1">
                          <a:solidFill>
                            <a:schemeClr val="dk1"/>
                          </a:solidFill>
                          <a:effectLst/>
                          <a:latin typeface="+mn-lt"/>
                          <a:ea typeface="+mn-ea"/>
                          <a:cs typeface="+mn-cs"/>
                        </a:rPr>
                        <a:t>Sintilimab</a:t>
                      </a:r>
                      <a:r>
                        <a:rPr lang="en-US" altLang="zh-CN" sz="1400" kern="1200" dirty="0">
                          <a:solidFill>
                            <a:schemeClr val="dk1"/>
                          </a:solidFill>
                          <a:effectLst/>
                          <a:latin typeface="+mn-lt"/>
                          <a:ea typeface="+mn-ea"/>
                          <a:cs typeface="+mn-cs"/>
                        </a:rPr>
                        <a:t> + </a:t>
                      </a:r>
                      <a:r>
                        <a:rPr lang="en-US" altLang="zh-CN" sz="1400" dirty="0" err="1"/>
                        <a:t>anlotinib</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III</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97823">
                <a:tc vMerge="1">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Zimberelimab (optional for PD-L1</a:t>
                      </a:r>
                      <a:r>
                        <a:rPr lang="zh-CN" altLang="en-US" sz="1400" dirty="0"/>
                        <a:t> </a:t>
                      </a:r>
                      <a:r>
                        <a:rPr lang="en-US" altLang="zh-CN" sz="1400" dirty="0"/>
                        <a:t>positive)</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IIA</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6" name="图片 5"/>
          <p:cNvPicPr>
            <a:picLocks noChangeAspect="1"/>
          </p:cNvPicPr>
          <p:nvPr/>
        </p:nvPicPr>
        <p:blipFill>
          <a:blip r:embed="rId1"/>
          <a:stretch>
            <a:fillRect/>
          </a:stretch>
        </p:blipFill>
        <p:spPr>
          <a:xfrm>
            <a:off x="12348495" y="596028"/>
            <a:ext cx="6841373" cy="2512931"/>
          </a:xfrm>
          <a:prstGeom prst="rect">
            <a:avLst/>
          </a:prstGeom>
        </p:spPr>
      </p:pic>
      <p:pic>
        <p:nvPicPr>
          <p:cNvPr id="7" name="图片 6"/>
          <p:cNvPicPr>
            <a:picLocks noChangeAspect="1"/>
          </p:cNvPicPr>
          <p:nvPr/>
        </p:nvPicPr>
        <p:blipFill>
          <a:blip r:embed="rId2"/>
          <a:stretch>
            <a:fillRect/>
          </a:stretch>
        </p:blipFill>
        <p:spPr>
          <a:xfrm>
            <a:off x="12734693" y="3429000"/>
            <a:ext cx="5470897" cy="295224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502169" y="3041968"/>
            <a:ext cx="1893219" cy="966788"/>
          </a:xfrm>
        </p:spPr>
        <p:txBody>
          <a:bodyPr/>
          <a:lstStyle/>
          <a:p>
            <a:r>
              <a:rPr lang="en-US" altLang="zh-CN" dirty="0"/>
              <a:t>Contents</a:t>
            </a:r>
            <a:endParaRPr lang="zh-CN" altLang="en-US" dirty="0"/>
          </a:p>
        </p:txBody>
      </p:sp>
      <p:sp>
        <p:nvSpPr>
          <p:cNvPr id="6" name="文本框 5"/>
          <p:cNvSpPr txBox="1"/>
          <p:nvPr/>
        </p:nvSpPr>
        <p:spPr>
          <a:xfrm>
            <a:off x="2896629" y="2061470"/>
            <a:ext cx="7657071" cy="3170099"/>
          </a:xfrm>
          <a:prstGeom prst="rect">
            <a:avLst/>
          </a:prstGeom>
          <a:noFill/>
        </p:spPr>
        <p:txBody>
          <a:bodyPr wrap="square">
            <a:spAutoFit/>
          </a:bodyPr>
          <a:lstStyle/>
          <a:p>
            <a:pPr marL="342900" indent="-342900" algn="l">
              <a:buFont typeface="Wingdings" panose="05000000000000000000" pitchFamily="2" charset="2"/>
              <a:buChar char="Ø"/>
            </a:pPr>
            <a:r>
              <a:rPr lang="en-US" altLang="zh-CN" sz="2000" dirty="0">
                <a:solidFill>
                  <a:srgbClr val="D9D9D9"/>
                </a:solidFill>
              </a:rPr>
              <a:t>Cervical Cancer: Breakthrough in all lines</a:t>
            </a:r>
            <a:endParaRPr lang="en-US" altLang="zh-CN" sz="2000" b="0" i="0" dirty="0">
              <a:solidFill>
                <a:srgbClr val="D9D9D9"/>
              </a:solidFill>
              <a:effectLst/>
            </a:endParaRPr>
          </a:p>
          <a:p>
            <a:pPr marL="742950" lvl="1" indent="-285750">
              <a:buFont typeface="Arial" panose="020B0604020202020204" pitchFamily="34" charset="0"/>
              <a:buChar char="•"/>
            </a:pPr>
            <a:r>
              <a:rPr lang="en-US" altLang="zh-CN" sz="2000" dirty="0">
                <a:solidFill>
                  <a:srgbClr val="D9D9D9"/>
                </a:solidFill>
              </a:rPr>
              <a:t>LACC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1L CC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≥2L CC</a:t>
            </a:r>
            <a:endParaRPr lang="en-US" altLang="zh-CN" sz="2000" dirty="0">
              <a:solidFill>
                <a:srgbClr val="D9D9D9"/>
              </a:solidFill>
            </a:endParaRPr>
          </a:p>
          <a:p>
            <a:pPr marL="342900" lvl="1" indent="-342900">
              <a:buFont typeface="Wingdings" panose="05000000000000000000" pitchFamily="2" charset="2"/>
              <a:buChar char="Ø"/>
            </a:pPr>
            <a:r>
              <a:rPr lang="en-US" altLang="zh-CN" sz="2000" dirty="0"/>
              <a:t>Endometrial Cancer: Precision and IO combinations</a:t>
            </a:r>
            <a:endParaRPr lang="en-US" altLang="zh-CN" sz="2000" dirty="0"/>
          </a:p>
          <a:p>
            <a:pPr marL="742950" lvl="1" indent="-285750">
              <a:buFont typeface="Arial" panose="020B0604020202020204" pitchFamily="34" charset="0"/>
              <a:buChar char="•"/>
            </a:pPr>
            <a:r>
              <a:rPr lang="en-US" altLang="zh-CN" sz="2000" dirty="0"/>
              <a:t>Newly diagnosed EC</a:t>
            </a:r>
            <a:endParaRPr lang="en-US" altLang="zh-CN" sz="2000" dirty="0"/>
          </a:p>
          <a:p>
            <a:pPr marL="742950" lvl="1" indent="-285750">
              <a:buFont typeface="Arial" panose="020B0604020202020204" pitchFamily="34" charset="0"/>
              <a:buChar char="•"/>
            </a:pPr>
            <a:r>
              <a:rPr lang="en-US" altLang="zh-CN" sz="2000" dirty="0"/>
              <a:t>FPST(following prior systemic therapy) EC</a:t>
            </a:r>
            <a:endParaRPr lang="en-US" altLang="zh-CN" sz="2000" dirty="0"/>
          </a:p>
          <a:p>
            <a:pPr marL="342900" lvl="1" indent="-342900">
              <a:buFont typeface="Wingdings" panose="05000000000000000000" pitchFamily="2" charset="2"/>
              <a:buChar char="Ø"/>
            </a:pPr>
            <a:r>
              <a:rPr lang="en-US" altLang="zh-CN" sz="2000" dirty="0">
                <a:solidFill>
                  <a:srgbClr val="D9D9D9"/>
                </a:solidFill>
              </a:rPr>
              <a:t>Ovarian Cancer: IO combinations</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1L maintenance OC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PROC</a:t>
            </a:r>
            <a:endParaRPr lang="en-US" altLang="zh-CN" sz="2000" dirty="0">
              <a:solidFill>
                <a:srgbClr val="D9D9D9"/>
              </a:solidFill>
            </a:endParaRPr>
          </a:p>
        </p:txBody>
      </p:sp>
      <p:sp>
        <p:nvSpPr>
          <p:cNvPr id="32" name="îśļiďê"/>
          <p:cNvSpPr/>
          <p:nvPr/>
        </p:nvSpPr>
        <p:spPr>
          <a:xfrm>
            <a:off x="132932" y="4259728"/>
            <a:ext cx="1061157" cy="1830697"/>
          </a:xfrm>
          <a:prstGeom prst="parallelogram">
            <a:avLst>
              <a:gd name="adj" fmla="val 43349"/>
            </a:avLst>
          </a:prstGeom>
          <a:solidFill>
            <a:srgbClr val="00877C"/>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3" name="ïślîḋê"/>
          <p:cNvSpPr/>
          <p:nvPr/>
        </p:nvSpPr>
        <p:spPr>
          <a:xfrm>
            <a:off x="838378" y="4259728"/>
            <a:ext cx="1061157" cy="1830697"/>
          </a:xfrm>
          <a:prstGeom prst="parallelogram">
            <a:avLst>
              <a:gd name="adj" fmla="val 43349"/>
            </a:avLst>
          </a:prstGeom>
          <a:solidFill>
            <a:sysClr val="window" lastClr="FFFFFF">
              <a:lumMod val="95000"/>
            </a:sysClr>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4" name="îṩļïḑé"/>
          <p:cNvSpPr/>
          <p:nvPr/>
        </p:nvSpPr>
        <p:spPr>
          <a:xfrm>
            <a:off x="831639" y="905088"/>
            <a:ext cx="1062508" cy="1944157"/>
          </a:xfrm>
          <a:prstGeom prst="parallelogram">
            <a:avLst>
              <a:gd name="adj" fmla="val 43349"/>
            </a:avLst>
          </a:prstGeom>
          <a:solidFill>
            <a:srgbClr val="00877C"/>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5" name="iŝľîďe"/>
          <p:cNvSpPr/>
          <p:nvPr/>
        </p:nvSpPr>
        <p:spPr>
          <a:xfrm>
            <a:off x="1535735" y="905088"/>
            <a:ext cx="1062508" cy="1944157"/>
          </a:xfrm>
          <a:prstGeom prst="parallelogram">
            <a:avLst>
              <a:gd name="adj" fmla="val 43349"/>
            </a:avLst>
          </a:prstGeom>
          <a:solidFill>
            <a:sysClr val="window" lastClr="FFFFFF">
              <a:lumMod val="95000"/>
            </a:sysClr>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ea"/>
              <a:sym typeface="+mn-lt"/>
            </a:endParaRPr>
          </a:p>
        </p:txBody>
      </p:sp>
      <p:sp>
        <p:nvSpPr>
          <p:cNvPr id="2" name="文本占位符 1"/>
          <p:cNvSpPr>
            <a:spLocks noGrp="1"/>
          </p:cNvSpPr>
          <p:nvPr>
            <p:ph type="body" sz="quarter" idx="10"/>
          </p:nvPr>
        </p:nvSpPr>
        <p:spPr>
          <a:xfrm>
            <a:off x="255588" y="6432550"/>
            <a:ext cx="4316412" cy="319088"/>
          </a:xfrm>
        </p:spPr>
        <p:txBody>
          <a:bodyPr/>
          <a:lstStyle/>
          <a:p>
            <a:pPr marL="0" indent="0">
              <a:buNone/>
            </a:pPr>
            <a:r>
              <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LACC, locally advanced cervical cancer</a:t>
            </a:r>
            <a:endPar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255588" y="212725"/>
            <a:ext cx="11482756" cy="966788"/>
          </a:xfrm>
        </p:spPr>
        <p:txBody>
          <a:bodyPr/>
          <a:lstStyle/>
          <a:p>
            <a:r>
              <a:rPr lang="en-US" altLang="zh-CN" dirty="0"/>
              <a:t>IO landscape in EC in China</a:t>
            </a:r>
            <a:endParaRPr lang="zh-CN" altLang="en-US" dirty="0"/>
          </a:p>
        </p:txBody>
      </p:sp>
      <p:graphicFrame>
        <p:nvGraphicFramePr>
          <p:cNvPr id="2" name="表格 5"/>
          <p:cNvGraphicFramePr>
            <a:graphicFrameLocks noGrp="1"/>
          </p:cNvGraphicFramePr>
          <p:nvPr/>
        </p:nvGraphicFramePr>
        <p:xfrm>
          <a:off x="362211" y="1066445"/>
          <a:ext cx="11723165" cy="4663440"/>
        </p:xfrm>
        <a:graphic>
          <a:graphicData uri="http://schemas.openxmlformats.org/drawingml/2006/table">
            <a:tbl>
              <a:tblPr firstRow="1" bandRow="1">
                <a:tableStyleId>{5C22544A-7EE6-4342-B048-85BDC9FD1C3A}</a:tableStyleId>
              </a:tblPr>
              <a:tblGrid>
                <a:gridCol w="1944052"/>
                <a:gridCol w="2595346"/>
                <a:gridCol w="2498651"/>
                <a:gridCol w="2126512"/>
                <a:gridCol w="2558604"/>
              </a:tblGrid>
              <a:tr h="457951">
                <a:tc>
                  <a:txBody>
                    <a:bodyPr/>
                    <a:lstStyle/>
                    <a:p>
                      <a:r>
                        <a:rPr lang="en-US" altLang="zh-CN" sz="1400" dirty="0"/>
                        <a:t>Drug</a:t>
                      </a:r>
                      <a:endParaRPr lang="zh-CN" altLang="en-US" sz="1400" dirty="0"/>
                    </a:p>
                  </a:txBody>
                  <a:tcPr anchor="ctr">
                    <a:lnL w="19050" cap="flat" cmpd="sng" algn="ctr">
                      <a:solidFill>
                        <a:srgbClr val="AAD7D3"/>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dirty="0"/>
                        <a:t>Newly diagnosed, adjuvant</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dirty="0"/>
                        <a:t>Newly diagnosed, 1L</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dirty="0"/>
                        <a:t>FPST, MSI-H/</a:t>
                      </a:r>
                      <a:r>
                        <a:rPr lang="en-US" altLang="zh-CN" sz="1600" dirty="0" err="1"/>
                        <a:t>dMMR</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a:t>FPST, MSS/pMMR</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r>
              <a:tr h="1253339">
                <a:tc>
                  <a:txBody>
                    <a:bodyPr/>
                    <a:lstStyle/>
                    <a:p>
                      <a:r>
                        <a:rPr lang="en-US" altLang="zh-CN" sz="1600" b="1" dirty="0"/>
                        <a:t>Pembrolizumab</a:t>
                      </a:r>
                      <a:endParaRPr lang="zh-CN" altLang="en-US"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a:t>
                      </a:r>
                      <a:r>
                        <a:rPr lang="en-US" altLang="zh-CN" sz="1400" b="0" kern="1200" dirty="0">
                          <a:solidFill>
                            <a:schemeClr val="tx1"/>
                          </a:solidFill>
                          <a:latin typeface="+mn-lt"/>
                          <a:ea typeface="微软雅黑" panose="020B0503020204020204" charset="-122"/>
                          <a:cs typeface="+mn-cs"/>
                        </a:rPr>
                        <a:t>Ph3 KEYNOTE-B21 (</a:t>
                      </a:r>
                      <a:r>
                        <a:rPr lang="en-US" altLang="zh-CN" sz="1400" b="0" kern="1200" dirty="0" err="1">
                          <a:solidFill>
                            <a:schemeClr val="tx1"/>
                          </a:solidFill>
                          <a:latin typeface="+mn-lt"/>
                          <a:ea typeface="微软雅黑" panose="020B0503020204020204" charset="-122"/>
                          <a:cs typeface="+mn-cs"/>
                        </a:rPr>
                        <a:t>Pembro+Chemo</a:t>
                      </a:r>
                      <a:r>
                        <a:rPr lang="en-US" altLang="zh-CN" sz="1400" b="0" kern="1200" dirty="0">
                          <a:solidFill>
                            <a:schemeClr val="tx1"/>
                          </a:solidFill>
                          <a:latin typeface="+mn-lt"/>
                          <a:ea typeface="微软雅黑" panose="020B0503020204020204" charset="-122"/>
                          <a:cs typeface="+mn-cs"/>
                        </a:rPr>
                        <a:t>)</a:t>
                      </a:r>
                      <a:endParaRPr lang="zh-CN" altLang="en-US" sz="1400" b="0" kern="1200" dirty="0">
                        <a:solidFill>
                          <a:schemeClr val="tx1"/>
                        </a:solidFill>
                        <a:latin typeface="+mn-lt"/>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0" kern="1200" dirty="0">
                          <a:solidFill>
                            <a:schemeClr val="tx1"/>
                          </a:solidFill>
                          <a:latin typeface="+mn-lt"/>
                          <a:ea typeface="微软雅黑" panose="020B0503020204020204" charset="-122"/>
                          <a:sym typeface="Invention" panose="020B0503020008020204" pitchFamily="34" charset="0"/>
                        </a:rPr>
                        <a:t>Ph3 NRG-GY018 (</a:t>
                      </a:r>
                      <a:r>
                        <a:rPr lang="en-US" altLang="zh-CN" sz="1400" b="0" kern="1200" dirty="0" err="1">
                          <a:solidFill>
                            <a:schemeClr val="tx1"/>
                          </a:solidFill>
                          <a:latin typeface="+mn-lt"/>
                          <a:ea typeface="微软雅黑" panose="020B0503020204020204" charset="-122"/>
                          <a:sym typeface="Invention" panose="020B0503020008020204" pitchFamily="34" charset="0"/>
                        </a:rPr>
                        <a:t>CRT±Pembro</a:t>
                      </a:r>
                      <a:r>
                        <a:rPr lang="en-US" altLang="zh-CN" sz="1400" b="0" kern="1200" dirty="0">
                          <a:solidFill>
                            <a:schemeClr val="tx1"/>
                          </a:solidFill>
                          <a:latin typeface="+mn-lt"/>
                          <a:ea typeface="微软雅黑" panose="020B0503020204020204" charset="-122"/>
                          <a:sym typeface="Invention" panose="020B0503020008020204" pitchFamily="34" charset="0"/>
                        </a:rPr>
                        <a:t>)</a:t>
                      </a:r>
                      <a:endParaRPr lang="en-US" altLang="zh-CN" sz="1400" b="0" kern="1200" dirty="0">
                        <a:solidFill>
                          <a:schemeClr val="tx1"/>
                        </a:solidFill>
                        <a:latin typeface="+mn-lt"/>
                        <a:ea typeface="微软雅黑" panose="020B0503020204020204" charset="-122"/>
                        <a:sym typeface="Invention" panose="020B0503020008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Ph3 KEYNOTE-C93 (</a:t>
                      </a:r>
                      <a:r>
                        <a:rPr lang="en-US" altLang="zh-CN" sz="1400" b="0" kern="1200" dirty="0" err="1">
                          <a:solidFill>
                            <a:schemeClr val="tx1"/>
                          </a:solidFill>
                          <a:latin typeface="+mn-lt"/>
                          <a:ea typeface="微软雅黑" panose="020B0503020204020204" charset="-122"/>
                          <a:cs typeface="Invention"/>
                          <a:sym typeface="Invention" panose="020B0503020008020204" pitchFamily="34" charset="0"/>
                        </a:rPr>
                        <a:t>Pembro</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Ph3 LEAP-001 (</a:t>
                      </a:r>
                      <a:r>
                        <a:rPr lang="en-US" altLang="zh-CN" sz="1400" b="0" kern="1200" dirty="0" err="1">
                          <a:solidFill>
                            <a:schemeClr val="tx1"/>
                          </a:solidFill>
                          <a:latin typeface="+mn-lt"/>
                          <a:ea typeface="微软雅黑" panose="020B0503020204020204" charset="-122"/>
                          <a:cs typeface="Invention"/>
                          <a:sym typeface="Invention" panose="020B0503020008020204" pitchFamily="34" charset="0"/>
                        </a:rPr>
                        <a:t>Pembro+Lenva</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0" kern="1200" dirty="0">
                          <a:solidFill>
                            <a:schemeClr val="tx1"/>
                          </a:solidFill>
                          <a:latin typeface="+mn-lt"/>
                          <a:ea typeface="微软雅黑" panose="020B0503020204020204" charset="-122"/>
                          <a:sym typeface="Invention" panose="020B0503020008020204" pitchFamily="34" charset="0"/>
                        </a:rPr>
                        <a:t>Ph2 KEYNOTE-158 (</a:t>
                      </a:r>
                      <a:r>
                        <a:rPr lang="en-US" altLang="zh-CN" sz="14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Pembro</a:t>
                      </a:r>
                      <a:r>
                        <a:rPr lang="en-US" altLang="zh-CN" sz="14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alone</a:t>
                      </a:r>
                      <a:r>
                        <a:rPr lang="en-US" altLang="zh-CN" sz="1400" b="0" kern="1200" dirty="0">
                          <a:solidFill>
                            <a:schemeClr val="tx1"/>
                          </a:solidFill>
                          <a:latin typeface="+mn-lt"/>
                          <a:ea typeface="微软雅黑" panose="020B0503020204020204" charset="-122"/>
                          <a:sym typeface="Invention" panose="020B0503020008020204" pitchFamily="34" charset="0"/>
                        </a:rPr>
                        <a: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dirty="0"/>
                        <a:t>Ph3 KEYNOTE-775 (</a:t>
                      </a:r>
                      <a:r>
                        <a:rPr lang="en-US" altLang="zh-CN" sz="1400" dirty="0" err="1"/>
                        <a:t>Lenva+Pembro</a:t>
                      </a:r>
                      <a:r>
                        <a:rPr lang="en-US" altLang="zh-CN" sz="1400" dirty="0"/>
                        <a: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r>
              <a:tr h="578464">
                <a:tc>
                  <a:txBody>
                    <a:bodyPr/>
                    <a:lstStyle/>
                    <a:p>
                      <a:r>
                        <a:rPr lang="en-US" altLang="zh-CN" sz="1600" b="1" dirty="0"/>
                        <a:t>Tislelizumab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a:t>
                      </a:r>
                      <a:r>
                        <a:rPr lang="en-US" altLang="zh-CN" sz="1400" dirty="0"/>
                        <a:t>Ph1b/2 NCT04577963 (</a:t>
                      </a:r>
                      <a:r>
                        <a:rPr lang="en-US" altLang="zh-CN" sz="1400" dirty="0" err="1"/>
                        <a:t>Fruquintinib+Tislelizumab</a:t>
                      </a:r>
                      <a:r>
                        <a:rPr lang="en-US" altLang="zh-CN" sz="1400" dirty="0"/>
                        <a:t>)</a:t>
                      </a:r>
                      <a:endParaRPr lang="en-US" altLang="zh-CN"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dirty="0"/>
                        <a:t>Ph2 </a:t>
                      </a:r>
                      <a:r>
                        <a:rPr lang="en-US" altLang="zh-CN" sz="1400" b="0" kern="1200" dirty="0">
                          <a:solidFill>
                            <a:schemeClr val="tx1"/>
                          </a:solidFill>
                          <a:latin typeface="+mn-lt"/>
                          <a:ea typeface="微软雅黑" panose="020B0503020204020204" charset="-122"/>
                          <a:sym typeface="Invention" panose="020B0503020008020204" pitchFamily="34" charset="0"/>
                        </a:rPr>
                        <a:t>NCT03736889 (</a:t>
                      </a:r>
                      <a:r>
                        <a:rPr lang="en-US" altLang="zh-CN" sz="14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Tislelizumab alone</a:t>
                      </a:r>
                      <a:r>
                        <a:rPr lang="en-US" altLang="zh-CN" sz="1400" b="0" kern="1200" dirty="0">
                          <a:solidFill>
                            <a:schemeClr val="tx1"/>
                          </a:solidFill>
                          <a:latin typeface="+mn-lt"/>
                          <a:ea typeface="微软雅黑" panose="020B0503020204020204" charset="-122"/>
                          <a:sym typeface="Invention" panose="020B0503020008020204" pitchFamily="34" charset="0"/>
                        </a:rPr>
                        <a: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mn-lt"/>
                          <a:ea typeface="+mn-ea"/>
                          <a:cs typeface="+mn-cs"/>
                        </a:rPr>
                        <a:t>-</a:t>
                      </a:r>
                      <a:endParaRPr kumimoji="0" lang="zh-CN" altLang="en-US" sz="1400" b="0" i="0" u="none" strike="noStrike" kern="1200" cap="none" spc="0" normalizeH="0" baseline="0" noProof="0" dirty="0">
                        <a:ln>
                          <a:noFill/>
                        </a:ln>
                        <a:solidFill>
                          <a:prstClr val="black"/>
                        </a:solidFill>
                        <a:effectLst/>
                        <a:uLnTx/>
                        <a:uFillTx/>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578464">
                <a:tc>
                  <a:txBody>
                    <a:bodyPr/>
                    <a:lstStyle/>
                    <a:p>
                      <a:r>
                        <a:rPr lang="en-US" altLang="zh-CN" sz="1600" b="1" dirty="0" err="1"/>
                        <a:t>Sintilimab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a:t>
                      </a:r>
                      <a:r>
                        <a:rPr lang="en-US" altLang="zh-CN" sz="1400" dirty="0"/>
                        <a:t>Ph1b/2 NCT03903705 (</a:t>
                      </a:r>
                      <a:r>
                        <a:rPr lang="en-US" altLang="zh-CN" sz="1400" dirty="0" err="1"/>
                        <a:t>Fruquintinib+Sintilimab</a:t>
                      </a:r>
                      <a:r>
                        <a:rPr lang="en-US" altLang="zh-CN" sz="1400" dirty="0"/>
                        <a:t>)</a:t>
                      </a:r>
                      <a:endParaRPr lang="en-US" altLang="zh-CN"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grid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dirty="0"/>
                        <a:t>Ph2(</a:t>
                      </a:r>
                      <a:r>
                        <a:rPr lang="en-US" altLang="zh-CN" sz="14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Sintilimab</a:t>
                      </a:r>
                      <a:r>
                        <a:rPr lang="en-US" altLang="zh-CN" sz="14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 </a:t>
                      </a:r>
                      <a:r>
                        <a:rPr lang="en-US" altLang="zh-CN" sz="14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Anlotinib</a:t>
                      </a:r>
                      <a:r>
                        <a:rPr lang="en-US" altLang="zh-CN" sz="1400" dirty="0"/>
                        <a:t>)</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hMerge="1">
                  <a:tcPr/>
                </a:tc>
              </a:tr>
              <a:tr h="409746">
                <a:tc>
                  <a:txBody>
                    <a:bodyPr/>
                    <a:lstStyle/>
                    <a:p>
                      <a:r>
                        <a:rPr lang="en-US" altLang="zh-CN" sz="1600" b="1" dirty="0" err="1"/>
                        <a:t>Serplulimab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dirty="0"/>
                        <a:t>Ph2 NCT03941574 (</a:t>
                      </a:r>
                      <a:r>
                        <a:rPr lang="en-US" altLang="zh-CN" sz="14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Serplulimab</a:t>
                      </a:r>
                      <a:r>
                        <a:rPr lang="en-US" altLang="zh-CN" sz="14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alone</a:t>
                      </a:r>
                      <a:r>
                        <a:rPr lang="en-US" altLang="zh-CN" sz="1400" dirty="0"/>
                        <a:t>)</a:t>
                      </a:r>
                      <a:endParaRPr lang="en-US" altLang="zh-CN"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mn-lt"/>
                          <a:ea typeface="+mn-ea"/>
                          <a:cs typeface="+mn-cs"/>
                        </a:rPr>
                        <a:t>-</a:t>
                      </a:r>
                      <a:endParaRPr kumimoji="0" lang="zh-CN" altLang="en-US" sz="1400" b="0" i="0" u="none" strike="noStrike" kern="1200" cap="none" spc="0" normalizeH="0" baseline="0" noProof="0" dirty="0">
                        <a:ln>
                          <a:noFill/>
                        </a:ln>
                        <a:solidFill>
                          <a:prstClr val="black"/>
                        </a:solidFill>
                        <a:effectLst/>
                        <a:uLnTx/>
                        <a:uFillTx/>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578464">
                <a:tc>
                  <a:txBody>
                    <a:bodyPr/>
                    <a:lstStyle/>
                    <a:p>
                      <a:r>
                        <a:rPr lang="en-US" altLang="zh-CN" sz="1600" b="1" dirty="0" err="1"/>
                        <a:t>Envafolimab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 </a:t>
                      </a:r>
                      <a:r>
                        <a:rPr lang="en-US" altLang="zh-CN" sz="1400" dirty="0"/>
                        <a:t>Ph2 NCT05112991 (</a:t>
                      </a:r>
                      <a:r>
                        <a:rPr lang="en-US" altLang="zh-CN" sz="1400" dirty="0" err="1"/>
                        <a:t>Envafolimab±Lenva</a:t>
                      </a:r>
                      <a:r>
                        <a:rPr lang="en-US" altLang="zh-CN" sz="1400" dirty="0"/>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r>
            </a:tbl>
          </a:graphicData>
        </a:graphic>
      </p:graphicFrame>
      <p:sp>
        <p:nvSpPr>
          <p:cNvPr id="8" name="文本占位符 7"/>
          <p:cNvSpPr>
            <a:spLocks noGrp="1"/>
          </p:cNvSpPr>
          <p:nvPr>
            <p:ph type="body" sz="quarter" idx="10"/>
          </p:nvPr>
        </p:nvSpPr>
        <p:spPr>
          <a:xfrm>
            <a:off x="255588" y="6443330"/>
            <a:ext cx="11936412" cy="308308"/>
          </a:xfrm>
        </p:spPr>
        <p:txBody>
          <a:bodyPr numCol="3"/>
          <a:lstStyle/>
          <a:p>
            <a:pPr marL="0" indent="0">
              <a:buNone/>
            </a:pPr>
            <a:r>
              <a:rPr lang="en-US" altLang="zh-CN" dirty="0"/>
              <a:t>FPST(following prior systemic therapy)</a:t>
            </a:r>
            <a:endParaRPr lang="en-US" altLang="zh-CN" dirty="0"/>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Ramez N. Eskander, et al. 2023 SGO Oral 264</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O'Malley DM, et al. J Clin Oncol. 2022;40(7)_752-761</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Makker V, et al. J Clin Oncol. 2023;41(16):2904-2910</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2022 SGO 127</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2023 ASCO Abstract 5598</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2022 ASCO Abs 2592.</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lang="en-US" altLang="zh-CN" dirty="0" err="1"/>
              <a:t>Slomovitz</a:t>
            </a:r>
            <a:r>
              <a:rPr lang="en-US" altLang="zh-CN" dirty="0"/>
              <a:t> et. Presented at 2022 ASCO.</a:t>
            </a:r>
            <a:endParaRPr lang="en-US" altLang="zh-CN" dirty="0"/>
          </a:p>
          <a:p>
            <a:r>
              <a:rPr lang="en-US" altLang="zh-CN" dirty="0"/>
              <a:t>Marth C et al. Int J </a:t>
            </a:r>
            <a:r>
              <a:rPr lang="en-US" altLang="zh-CN" dirty="0" err="1"/>
              <a:t>Gynecol</a:t>
            </a:r>
            <a:r>
              <a:rPr lang="en-US" altLang="zh-CN" dirty="0"/>
              <a:t> Cancer. 2022 Jan;32(1):93-100. </a:t>
            </a:r>
            <a:r>
              <a:rPr lang="en-US" altLang="zh-CN" dirty="0" err="1"/>
              <a:t>Epub</a:t>
            </a:r>
            <a:r>
              <a:rPr lang="en-US" altLang="zh-CN" dirty="0"/>
              <a:t> 2021 Nov 19.</a:t>
            </a:r>
            <a:endParaRPr lang="en-US" altLang="zh-CN" dirty="0"/>
          </a:p>
          <a:p>
            <a:r>
              <a:rPr lang="en-US" altLang="zh-CN" dirty="0"/>
              <a:t>clinicaltrials.gov/ct2/show/NCT04634877. Accessed 26 January 2021.</a:t>
            </a:r>
            <a:endParaRPr lang="en-US" altLang="zh-CN" dirty="0"/>
          </a:p>
          <a:p>
            <a:r>
              <a:rPr lang="en-US" altLang="zh-CN" dirty="0">
                <a:hlinkClick r:id="rId1"/>
              </a:rPr>
              <a:t>https://classic.clinicaltrials.gov/ct2/show/NCT05112991</a:t>
            </a:r>
            <a:endParaRPr lang="en-US" altLang="zh-CN" dirty="0"/>
          </a:p>
          <a:p>
            <a:r>
              <a:rPr lang="en-US" altLang="zh-CN" dirty="0">
                <a:hlinkClick r:id="rId2"/>
              </a:rPr>
              <a:t>https://classic.clinicaltrials.gov/ct2/show/NCT04577963</a:t>
            </a:r>
            <a:endParaRPr lang="en-US" altLang="zh-CN" dirty="0"/>
          </a:p>
          <a:p>
            <a:r>
              <a:rPr lang="en-US" altLang="zh-CN" dirty="0">
                <a:hlinkClick r:id="rId3"/>
              </a:rPr>
              <a:t>https://classic.clinicaltrials.gov/ct2/show/NCT03903705</a:t>
            </a:r>
            <a:endParaRPr lang="en-US" altLang="zh-C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占位符 8"/>
          <p:cNvSpPr>
            <a:spLocks noGrp="1"/>
          </p:cNvSpPr>
          <p:nvPr>
            <p:ph type="body" sz="quarter" idx="10"/>
          </p:nvPr>
        </p:nvSpPr>
        <p:spPr>
          <a:xfrm>
            <a:off x="255588" y="6708774"/>
            <a:ext cx="11936412" cy="45719"/>
          </a:xfrm>
        </p:spPr>
        <p:txBody>
          <a:bodyPr numCol="3"/>
          <a:lstStyle/>
          <a:p>
            <a:pPr marL="0" indent="0">
              <a:buNone/>
            </a:pPr>
            <a:r>
              <a:rPr lang="en-US" altLang="zh-CN" dirty="0"/>
              <a:t>EC, endometrial cancer</a:t>
            </a:r>
            <a:endParaRPr lang="en-US" altLang="zh-CN" dirty="0"/>
          </a:p>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Ramez N. Eskander, et al. 2023 SGO Oral 264</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a:p>
            <a:r>
              <a:rPr lang="da-DK" altLang="zh-CN" sz="900" dirty="0"/>
              <a:t>O'Malley DM, et al. J Clin Oncol. 2022;40(7)_752-761</a:t>
            </a:r>
            <a:endParaRPr lang="es-ES" altLang="zh-CN" sz="900" dirty="0">
              <a:latin typeface="Arial" panose="020B0604020202020204" pitchFamily="34" charset="0"/>
              <a:ea typeface="微软雅黑" panose="020B0503020204020204" charset="-122"/>
              <a:cs typeface="Arial" panose="020B0604020202020204" pitchFamily="34" charset="0"/>
              <a:sym typeface="Calibri" panose="020F0502020204030204" pitchFamily="34" charset="0"/>
            </a:endParaRPr>
          </a:p>
          <a:p>
            <a:r>
              <a:rPr lang="nl-NL" altLang="zh-CN" dirty="0"/>
              <a:t>Makker V, et al. J Clin Oncol. 2023;41(16):2904-2910</a:t>
            </a:r>
            <a:endParaRPr lang="zh-CN" altLang="en-US" dirty="0"/>
          </a:p>
          <a:p>
            <a:r>
              <a:rPr lang="en-US" altLang="zh-CN" dirty="0"/>
              <a:t>2022 SGO 127</a:t>
            </a:r>
            <a:endParaRPr lang="en-US" altLang="zh-CN" dirty="0"/>
          </a:p>
          <a:p>
            <a:r>
              <a:rPr lang="en-US" altLang="zh-CN" dirty="0"/>
              <a:t>2023 ASCO Abstract 5598</a:t>
            </a:r>
            <a:endParaRPr lang="zh-CN" altLang="en-US" dirty="0"/>
          </a:p>
          <a:p>
            <a:r>
              <a:rPr lang="en-US" altLang="zh-CN" dirty="0"/>
              <a:t>2022 ASCO Abs 2592.</a:t>
            </a:r>
            <a:endParaRPr lang="en-US" altLang="zh-CN" dirty="0"/>
          </a:p>
        </p:txBody>
      </p:sp>
      <p:sp>
        <p:nvSpPr>
          <p:cNvPr id="5" name="内容占位符 4"/>
          <p:cNvSpPr>
            <a:spLocks noGrp="1"/>
          </p:cNvSpPr>
          <p:nvPr>
            <p:ph sz="quarter" idx="11"/>
          </p:nvPr>
        </p:nvSpPr>
        <p:spPr>
          <a:xfrm>
            <a:off x="255588" y="212725"/>
            <a:ext cx="11610347" cy="966788"/>
          </a:xfrm>
        </p:spPr>
        <p:txBody>
          <a:bodyPr/>
          <a:lstStyle/>
          <a:p>
            <a:r>
              <a:rPr lang="en-US" altLang="zh-CN" dirty="0"/>
              <a:t>IO trials with results in EC</a:t>
            </a:r>
            <a:endParaRPr lang="zh-CN" altLang="en-US" dirty="0"/>
          </a:p>
        </p:txBody>
      </p:sp>
      <p:graphicFrame>
        <p:nvGraphicFramePr>
          <p:cNvPr id="2" name="object 5"/>
          <p:cNvGraphicFramePr>
            <a:graphicFrameLocks noGrp="1"/>
          </p:cNvGraphicFramePr>
          <p:nvPr/>
        </p:nvGraphicFramePr>
        <p:xfrm>
          <a:off x="399257" y="1051392"/>
          <a:ext cx="11467306" cy="5255813"/>
        </p:xfrm>
        <a:graphic>
          <a:graphicData uri="http://schemas.openxmlformats.org/drawingml/2006/table">
            <a:tbl>
              <a:tblPr firstRow="1" bandRow="1"/>
              <a:tblGrid>
                <a:gridCol w="1228602"/>
                <a:gridCol w="1840772"/>
                <a:gridCol w="1768532"/>
                <a:gridCol w="1866900"/>
                <a:gridCol w="1549400"/>
                <a:gridCol w="1514979"/>
                <a:gridCol w="1698121"/>
              </a:tblGrid>
              <a:tr h="510429">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lnSpc>
                          <a:spcPct val="100000"/>
                        </a:lnSpc>
                      </a:pPr>
                      <a:r>
                        <a:rPr lang="en-US" sz="1800" b="1" kern="1200" spc="-10" dirty="0">
                          <a:solidFill>
                            <a:srgbClr val="FFFFFF"/>
                          </a:solidFill>
                          <a:latin typeface="+mn-lt"/>
                          <a:ea typeface="微软雅黑" panose="020B0503020204020204" charset="-122"/>
                          <a:cs typeface="+mn-cs"/>
                          <a:sym typeface="Invention" panose="020B0503020008020204" pitchFamily="34" charset="0"/>
                        </a:rPr>
                        <a:t>Drugs</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gridSpan="3">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algn="ctr" defTabSz="914400" rtl="0" eaLnBrk="1" latinLnBrk="0" hangingPunct="1">
                        <a:lnSpc>
                          <a:spcPct val="100000"/>
                        </a:lnSpc>
                        <a:spcBef>
                          <a:spcPts val="10"/>
                        </a:spcBef>
                      </a:pPr>
                      <a:r>
                        <a:rPr sz="1800" b="1" kern="1200" spc="-10" dirty="0">
                          <a:solidFill>
                            <a:srgbClr val="FFFFFF"/>
                          </a:solidFill>
                          <a:latin typeface="+mn-lt"/>
                          <a:ea typeface="微软雅黑" panose="020B0503020204020204" charset="-122"/>
                          <a:cs typeface="+mn-cs"/>
                          <a:sym typeface="Invention" panose="020B0503020008020204" pitchFamily="34" charset="0"/>
                        </a:rPr>
                        <a:t>Pembrolizumab</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hMerge="1">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hMerge="1">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4826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Tislelizumab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10"/>
                        </a:spcBef>
                      </a:pPr>
                      <a:r>
                        <a:rPr lang="en-US" altLang="zh-CN" sz="1800" b="1" kern="1200" spc="-10" dirty="0" err="1">
                          <a:solidFill>
                            <a:srgbClr val="FFFFFF"/>
                          </a:solidFill>
                          <a:latin typeface="+mn-lt"/>
                          <a:ea typeface="微软雅黑" panose="020B0503020204020204" charset="-122"/>
                          <a:cs typeface="+mn-cs"/>
                          <a:sym typeface="Invention" panose="020B0503020008020204" pitchFamily="34" charset="0"/>
                        </a:rPr>
                        <a:t>Sintilimab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p>
                      <a:pPr marL="0" marR="48260" algn="ctr" defTabSz="914400" rtl="0" eaLnBrk="1" latinLnBrk="0" hangingPunct="1">
                        <a:lnSpc>
                          <a:spcPct val="100000"/>
                        </a:lnSpc>
                        <a:spcBef>
                          <a:spcPts val="10"/>
                        </a:spcBef>
                      </a:pPr>
                      <a:r>
                        <a:rPr lang="en-US" altLang="zh-CN" sz="1800" b="1" kern="1200" spc="-10" dirty="0" err="1">
                          <a:solidFill>
                            <a:srgbClr val="FFFFFF"/>
                          </a:solidFill>
                          <a:latin typeface="+mn-lt"/>
                          <a:ea typeface="微软雅黑" panose="020B0503020204020204" charset="-122"/>
                          <a:cs typeface="+mn-cs"/>
                          <a:sym typeface="Invention" panose="020B0503020008020204" pitchFamily="34" charset="0"/>
                        </a:rPr>
                        <a:t>Serplulimab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r>
              <a:tr h="75566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gn="l" defTabSz="914400" rtl="0" eaLnBrk="1" latinLnBrk="0" hangingPunct="1">
                        <a:lnSpc>
                          <a:spcPct val="100000"/>
                        </a:lnSpc>
                        <a:spcBef>
                          <a:spcPts val="445"/>
                        </a:spcBef>
                      </a:pPr>
                      <a:r>
                        <a:rPr lang="en-US"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rPr>
                        <a:t>Company</a:t>
                      </a:r>
                      <a:endParaRPr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a:lnSpc>
                          <a:spcPct val="100000"/>
                        </a:lnSpc>
                        <a:spcBef>
                          <a:spcPts val="10"/>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r>
              <a:tr h="448528">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MoA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gridSpan="3">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hMerge="1">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hMerge="1">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r>
              <a:tr h="533670">
                <a:tc>
                  <a:txBody>
                    <a:body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Patients</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1L Advanced EC</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MSI-H/</a:t>
                      </a:r>
                      <a:r>
                        <a:rPr lang="en-US" altLang="zh-CN" sz="16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dMMR</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advanced EC</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MSS/pMMR advanced EC</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MSI-H/</a:t>
                      </a:r>
                      <a:r>
                        <a:rPr lang="en-US" altLang="zh-CN" sz="16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dMMR</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advanced </a:t>
                      </a:r>
                      <a:r>
                        <a:rPr lang="en-US" altLang="zh-CN" sz="1600" dirty="0"/>
                        <a:t>solid tumors</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EC</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MSI-H/</a:t>
                      </a:r>
                      <a:r>
                        <a:rPr lang="en-US" altLang="zh-CN" sz="16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dMMR</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r>
                        <a:rPr lang="en-US" altLang="zh-CN" sz="1600" dirty="0"/>
                        <a:t>solid tumors</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3367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Treatment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Chemoradiotherapy </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Pembrolizumab</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Pembrolizumab alone</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Lenvatinib + Pembrolizumab </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Tislelizumab alone</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Sintilimab</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 </a:t>
                      </a:r>
                      <a:r>
                        <a:rPr lang="en-US" altLang="zh-CN" sz="1600" b="0" kern="120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Anlotinib</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Serplulimab</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445"/>
                        </a:spcBef>
                      </a:pPr>
                      <a:r>
                        <a:rPr lang="en-US" sz="1600" b="1" kern="1200" baseline="0" dirty="0">
                          <a:solidFill>
                            <a:schemeClr val="tx1"/>
                          </a:solidFill>
                          <a:latin typeface="+mn-lt"/>
                          <a:ea typeface="微软雅黑" panose="020B0503020204020204" charset="-122"/>
                          <a:sym typeface="Invention" panose="020B0503020008020204" pitchFamily="34" charset="0"/>
                        </a:rPr>
                        <a:t>Study</a:t>
                      </a:r>
                      <a:endParaRPr sz="1600" b="1" kern="1200" baseline="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NRG-GY018</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KEYNOTE 158</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KEYNOTE-775</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NCT03736889</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NCT03941574</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a:t>
                      </a:r>
                      <a:r>
                        <a:rPr lang="en-US" altLang="zh-CN"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hase</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Approval in China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6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Invention"/>
                          <a:sym typeface="Invention" panose="020B0503020008020204" pitchFamily="34" charset="0"/>
                        </a:rPr>
                        <a:t>-</a:t>
                      </a:r>
                      <a:endPar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Invention"/>
                          <a:sym typeface="Invention" panose="020B0503020008020204" pitchFamily="34" charset="0"/>
                        </a:rPr>
                        <a:t>-</a:t>
                      </a:r>
                      <a:endPar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zh-CN" altLang="en-US" sz="2400" b="1" i="0" u="none" strike="noStrike" kern="1200" cap="none" spc="0" normalizeH="0" baseline="0" noProof="0" dirty="0">
                          <a:ln>
                            <a:noFill/>
                          </a:ln>
                          <a:solidFill>
                            <a:srgbClr val="00877C"/>
                          </a:solidFill>
                          <a:effectLst/>
                          <a:uLnTx/>
                          <a:uFillTx/>
                          <a:latin typeface="+mn-lt"/>
                          <a:ea typeface="微软雅黑" panose="020B0503020204020204" charset="-122"/>
                          <a:cs typeface="Invention"/>
                          <a:sym typeface="Invention" panose="020B0503020008020204" pitchFamily="34" charset="0"/>
                        </a:rPr>
                        <a:t>√</a:t>
                      </a:r>
                      <a:endParaRPr kumimoji="0" lang="en-US" altLang="zh-CN" sz="2400" b="1" i="0" u="none" strike="noStrike" kern="1200" cap="none" spc="0" normalizeH="0" baseline="0" noProof="0" dirty="0">
                        <a:ln>
                          <a:noFill/>
                        </a:ln>
                        <a:solidFill>
                          <a:srgbClr val="00877C"/>
                        </a:solidFill>
                        <a:effectLst/>
                        <a:uLnTx/>
                        <a:uFillTx/>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zh-CN" altLang="en-US" sz="2400" b="1" i="0" u="none" strike="noStrike" kern="1200" cap="none" spc="0" normalizeH="0" baseline="0" noProof="0" dirty="0">
                          <a:ln>
                            <a:noFill/>
                          </a:ln>
                          <a:solidFill>
                            <a:srgbClr val="00877C"/>
                          </a:solidFill>
                          <a:effectLst/>
                          <a:uLnTx/>
                          <a:uFillTx/>
                          <a:latin typeface="+mn-lt"/>
                          <a:ea typeface="微软雅黑" panose="020B0503020204020204" charset="-122"/>
                          <a:cs typeface="Invention"/>
                          <a:sym typeface="Invention" panose="020B0503020008020204" pitchFamily="34" charset="0"/>
                        </a:rPr>
                        <a:t>√</a:t>
                      </a:r>
                      <a:endParaRPr kumimoji="0" lang="en-US" altLang="zh-CN" sz="2400" b="1" i="0" u="none" strike="noStrike" kern="1200" cap="none" spc="0" normalizeH="0" baseline="0" noProof="0" dirty="0">
                        <a:ln>
                          <a:noFill/>
                        </a:ln>
                        <a:solidFill>
                          <a:srgbClr val="00877C"/>
                        </a:solidFill>
                        <a:effectLst/>
                        <a:uLnTx/>
                        <a:uFillTx/>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Primary Endpoint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12700" cap="flat" cmpd="sng" algn="ctr">
                      <a:solidFill>
                        <a:srgbClr val="6ECEB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PFS;OS</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bl>
          </a:graphicData>
        </a:graphic>
      </p:graphicFrame>
      <p:pic>
        <p:nvPicPr>
          <p:cNvPr id="7" name="Picture 6"/>
          <p:cNvPicPr>
            <a:picLocks noChangeAspect="1"/>
          </p:cNvPicPr>
          <p:nvPr/>
        </p:nvPicPr>
        <p:blipFill>
          <a:blip r:embed="rId1"/>
          <a:stretch>
            <a:fillRect/>
          </a:stretch>
        </p:blipFill>
        <p:spPr>
          <a:xfrm>
            <a:off x="3858404" y="1780160"/>
            <a:ext cx="939228" cy="351385"/>
          </a:xfrm>
          <a:prstGeom prst="rect">
            <a:avLst/>
          </a:prstGeom>
        </p:spPr>
      </p:pic>
      <p:pic>
        <p:nvPicPr>
          <p:cNvPr id="10" name="Picture 9"/>
          <p:cNvPicPr>
            <a:picLocks noChangeAspect="1"/>
          </p:cNvPicPr>
          <p:nvPr/>
        </p:nvPicPr>
        <p:blipFill>
          <a:blip r:embed="rId2"/>
          <a:stretch>
            <a:fillRect/>
          </a:stretch>
        </p:blipFill>
        <p:spPr>
          <a:xfrm>
            <a:off x="10291540" y="1786585"/>
            <a:ext cx="1298121" cy="389125"/>
          </a:xfrm>
          <a:prstGeom prst="rect">
            <a:avLst/>
          </a:prstGeom>
        </p:spPr>
      </p:pic>
      <p:pic>
        <p:nvPicPr>
          <p:cNvPr id="8" name="Picture 5"/>
          <p:cNvPicPr>
            <a:picLocks noChangeAspect="1"/>
          </p:cNvPicPr>
          <p:nvPr/>
        </p:nvPicPr>
        <p:blipFill>
          <a:blip r:embed="rId3"/>
          <a:stretch>
            <a:fillRect/>
          </a:stretch>
        </p:blipFill>
        <p:spPr>
          <a:xfrm>
            <a:off x="7394369" y="1791716"/>
            <a:ext cx="974725" cy="328275"/>
          </a:xfrm>
          <a:prstGeom prst="rect">
            <a:avLst/>
          </a:prstGeom>
        </p:spPr>
      </p:pic>
      <p:pic>
        <p:nvPicPr>
          <p:cNvPr id="4" name="图片 3"/>
          <p:cNvPicPr>
            <a:picLocks noChangeAspect="1"/>
          </p:cNvPicPr>
          <p:nvPr/>
        </p:nvPicPr>
        <p:blipFill>
          <a:blip r:embed="rId4"/>
          <a:stretch>
            <a:fillRect/>
          </a:stretch>
        </p:blipFill>
        <p:spPr>
          <a:xfrm>
            <a:off x="8716517" y="1693855"/>
            <a:ext cx="1298121" cy="50927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561750" y="14244"/>
            <a:ext cx="10515600" cy="1325563"/>
          </a:xfrm>
          <a:prstGeom prst="rect">
            <a:avLst/>
          </a:prstGeom>
        </p:spPr>
        <p:txBody>
          <a:bodyPr vert="horz" lIns="91440" tIns="45720" rIns="91440" bIns="45720" rtlCol="0" anchor="ctr">
            <a:normAutofit/>
          </a:bodyPr>
          <a:lstStyle>
            <a:defPPr>
              <a:defRPr lang="zh-CN"/>
            </a:defPPr>
            <a:lvl1pPr>
              <a:lnSpc>
                <a:spcPct val="90000"/>
              </a:lnSpc>
              <a:spcBef>
                <a:spcPct val="0"/>
              </a:spcBef>
              <a:buNone/>
              <a:defRPr sz="2400" b="1">
                <a:solidFill>
                  <a:srgbClr val="014040"/>
                </a:solidFill>
                <a:latin typeface="Arial" panose="020B0604020202020204" pitchFamily="34" charset="0"/>
                <a:ea typeface="微软雅黑" panose="020B0503020204020204"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endParaRPr kumimoji="0" lang="zh-CN" altLang="en-US" sz="2400" b="1" i="0" u="none" strike="noStrike" kern="120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sp>
        <p:nvSpPr>
          <p:cNvPr id="2" name="文本框 39"/>
          <p:cNvSpPr txBox="1"/>
          <p:nvPr/>
        </p:nvSpPr>
        <p:spPr>
          <a:xfrm>
            <a:off x="309895" y="950521"/>
            <a:ext cx="11438977" cy="478536"/>
          </a:xfrm>
          <a:prstGeom prst="roundRect">
            <a:avLst/>
          </a:prstGeom>
          <a:solidFill>
            <a:srgbClr val="014040"/>
          </a:solidFill>
          <a:ln w="19050">
            <a:solidFill>
              <a:srgbClr val="008080"/>
            </a:solidFill>
          </a:ln>
          <a:effectLst>
            <a:outerShdw blurRad="50800" dist="38100" dir="2700000" sx="101000" sy="101000" algn="tl" rotWithShape="0">
              <a:srgbClr val="014040">
                <a:lumMod val="10000"/>
                <a:lumOff val="90000"/>
                <a:alpha val="45000"/>
              </a:srgbClr>
            </a:outerShdw>
          </a:effectLst>
        </p:spPr>
        <p:txBody>
          <a:bodyPr wrap="square" anchor="ctr" anchorCtr="0">
            <a:noAutofit/>
          </a:bodyPr>
          <a:lstStyle>
            <a:defPPr>
              <a:defRPr lang="zh-CN"/>
            </a:defPPr>
            <a:lvl1pPr marR="0" lvl="0" indent="0" algn="ctr" fontAlgn="auto">
              <a:spcBef>
                <a:spcPts val="0"/>
              </a:spcBef>
              <a:spcAft>
                <a:spcPts val="0"/>
              </a:spcAft>
              <a:buClrTx/>
              <a:buSzTx/>
              <a:buFontTx/>
              <a:buNone/>
              <a:defRPr kumimoji="0" sz="1400" b="1" i="0" u="none" strike="noStrike" cap="none" spc="0" normalizeH="0" baseline="0">
                <a:ln>
                  <a:noFill/>
                </a:ln>
                <a:solidFill>
                  <a:schemeClr val="bg1"/>
                </a:solidFill>
                <a:effectLst/>
                <a:uLnTx/>
                <a:uFillTx/>
                <a:latin typeface="Arial" panose="020B0604020202020204" pitchFamily="34" charset="0"/>
                <a:ea typeface="微软雅黑" panose="020B0503020204020204" charset="-122"/>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sym typeface="Arial" panose="020B0604020202020204" pitchFamily="34" charset="0"/>
              </a:rPr>
              <a:t>NRG-GY018</a:t>
            </a:r>
            <a:r>
              <a:rPr kumimoji="0" lang="zh-CN" altLang="en-US"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sym typeface="Arial" panose="020B0604020202020204" pitchFamily="34" charset="0"/>
              </a:rPr>
              <a:t>：</a:t>
            </a:r>
            <a:r>
              <a:rPr kumimoji="0" lang="en-US" altLang="zh-CN"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sym typeface="Arial" panose="020B0604020202020204" pitchFamily="34" charset="0"/>
              </a:rPr>
              <a:t>Pembrolizumab + chemotherapy for 1L treatment of advanced EC met primary endpoint</a:t>
            </a:r>
            <a:endParaRPr kumimoji="0" lang="en-US" altLang="zh-CN"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sym typeface="Arial" panose="020B0604020202020204" pitchFamily="34" charset="0"/>
            </a:endParaRPr>
          </a:p>
        </p:txBody>
      </p:sp>
      <p:grpSp>
        <p:nvGrpSpPr>
          <p:cNvPr id="3" name="组合 2"/>
          <p:cNvGrpSpPr/>
          <p:nvPr/>
        </p:nvGrpSpPr>
        <p:grpSpPr>
          <a:xfrm>
            <a:off x="1114650" y="963191"/>
            <a:ext cx="465866" cy="465866"/>
            <a:chOff x="417365" y="1520689"/>
            <a:chExt cx="646076" cy="646076"/>
          </a:xfrm>
        </p:grpSpPr>
        <p:sp>
          <p:nvSpPr>
            <p:cNvPr id="5" name="矩形: 圆角 4"/>
            <p:cNvSpPr/>
            <p:nvPr/>
          </p:nvSpPr>
          <p:spPr>
            <a:xfrm>
              <a:off x="417365" y="1520689"/>
              <a:ext cx="646076" cy="646076"/>
            </a:xfrm>
            <a:prstGeom prst="roundRect">
              <a:avLst/>
            </a:prstGeom>
            <a:solidFill>
              <a:srgbClr val="00857C"/>
            </a:solidFill>
            <a:ln w="762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6" name="science-microscope_73792"/>
            <p:cNvSpPr/>
            <p:nvPr/>
          </p:nvSpPr>
          <p:spPr>
            <a:xfrm>
              <a:off x="599540" y="1620675"/>
              <a:ext cx="281726" cy="425384"/>
            </a:xfrm>
            <a:custGeom>
              <a:avLst/>
              <a:gdLst>
                <a:gd name="T0" fmla="*/ 1575 w 1900"/>
                <a:gd name="T1" fmla="*/ 2560 h 2873"/>
                <a:gd name="T2" fmla="*/ 1529 w 1900"/>
                <a:gd name="T3" fmla="*/ 2167 h 2873"/>
                <a:gd name="T4" fmla="*/ 1585 w 1900"/>
                <a:gd name="T5" fmla="*/ 674 h 2873"/>
                <a:gd name="T6" fmla="*/ 1497 w 1900"/>
                <a:gd name="T7" fmla="*/ 548 h 2873"/>
                <a:gd name="T8" fmla="*/ 1466 w 1900"/>
                <a:gd name="T9" fmla="*/ 502 h 2873"/>
                <a:gd name="T10" fmla="*/ 1650 w 1900"/>
                <a:gd name="T11" fmla="*/ 340 h 2873"/>
                <a:gd name="T12" fmla="*/ 1743 w 1900"/>
                <a:gd name="T13" fmla="*/ 325 h 2873"/>
                <a:gd name="T14" fmla="*/ 1435 w 1900"/>
                <a:gd name="T15" fmla="*/ 22 h 2873"/>
                <a:gd name="T16" fmla="*/ 1357 w 1900"/>
                <a:gd name="T17" fmla="*/ 130 h 2873"/>
                <a:gd name="T18" fmla="*/ 1254 w 1900"/>
                <a:gd name="T19" fmla="*/ 350 h 2873"/>
                <a:gd name="T20" fmla="*/ 1153 w 1900"/>
                <a:gd name="T21" fmla="*/ 360 h 2873"/>
                <a:gd name="T22" fmla="*/ 740 w 1900"/>
                <a:gd name="T23" fmla="*/ 1049 h 2873"/>
                <a:gd name="T24" fmla="*/ 666 w 1900"/>
                <a:gd name="T25" fmla="*/ 1216 h 2873"/>
                <a:gd name="T26" fmla="*/ 357 w 1900"/>
                <a:gd name="T27" fmla="*/ 1085 h 2873"/>
                <a:gd name="T28" fmla="*/ 394 w 1900"/>
                <a:gd name="T29" fmla="*/ 1191 h 2873"/>
                <a:gd name="T30" fmla="*/ 377 w 1900"/>
                <a:gd name="T31" fmla="*/ 1348 h 2873"/>
                <a:gd name="T32" fmla="*/ 469 w 1900"/>
                <a:gd name="T33" fmla="*/ 1325 h 2873"/>
                <a:gd name="T34" fmla="*/ 588 w 1900"/>
                <a:gd name="T35" fmla="*/ 1325 h 2873"/>
                <a:gd name="T36" fmla="*/ 552 w 1900"/>
                <a:gd name="T37" fmla="*/ 1408 h 2873"/>
                <a:gd name="T38" fmla="*/ 637 w 1900"/>
                <a:gd name="T39" fmla="*/ 1493 h 2873"/>
                <a:gd name="T40" fmla="*/ 730 w 1900"/>
                <a:gd name="T41" fmla="*/ 1478 h 2873"/>
                <a:gd name="T42" fmla="*/ 955 w 1900"/>
                <a:gd name="T43" fmla="*/ 1577 h 2873"/>
                <a:gd name="T44" fmla="*/ 1048 w 1900"/>
                <a:gd name="T45" fmla="*/ 1559 h 2873"/>
                <a:gd name="T46" fmla="*/ 834 w 1900"/>
                <a:gd name="T47" fmla="*/ 1332 h 2873"/>
                <a:gd name="T48" fmla="*/ 964 w 1900"/>
                <a:gd name="T49" fmla="*/ 1210 h 2873"/>
                <a:gd name="T50" fmla="*/ 1013 w 1900"/>
                <a:gd name="T51" fmla="*/ 1221 h 2873"/>
                <a:gd name="T52" fmla="*/ 1409 w 1900"/>
                <a:gd name="T53" fmla="*/ 704 h 2873"/>
                <a:gd name="T54" fmla="*/ 1452 w 1900"/>
                <a:gd name="T55" fmla="*/ 2058 h 2873"/>
                <a:gd name="T56" fmla="*/ 1359 w 1900"/>
                <a:gd name="T57" fmla="*/ 2108 h 2873"/>
                <a:gd name="T58" fmla="*/ 309 w 1900"/>
                <a:gd name="T59" fmla="*/ 1594 h 2873"/>
                <a:gd name="T60" fmla="*/ 230 w 1900"/>
                <a:gd name="T61" fmla="*/ 1701 h 2873"/>
                <a:gd name="T62" fmla="*/ 904 w 1900"/>
                <a:gd name="T63" fmla="*/ 2560 h 2873"/>
                <a:gd name="T64" fmla="*/ 0 w 1900"/>
                <a:gd name="T65" fmla="*/ 2627 h 2873"/>
                <a:gd name="T66" fmla="*/ 67 w 1900"/>
                <a:gd name="T67" fmla="*/ 2873 h 2873"/>
                <a:gd name="T68" fmla="*/ 1864 w 1900"/>
                <a:gd name="T69" fmla="*/ 2807 h 2873"/>
                <a:gd name="T70" fmla="*/ 1797 w 1900"/>
                <a:gd name="T71" fmla="*/ 2560 h 2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00" h="2873">
                  <a:moveTo>
                    <a:pt x="1797" y="2560"/>
                  </a:moveTo>
                  <a:lnTo>
                    <a:pt x="1575" y="2560"/>
                  </a:lnTo>
                  <a:lnTo>
                    <a:pt x="1448" y="2223"/>
                  </a:lnTo>
                  <a:cubicBezTo>
                    <a:pt x="1475" y="2206"/>
                    <a:pt x="1502" y="2187"/>
                    <a:pt x="1529" y="2167"/>
                  </a:cubicBezTo>
                  <a:cubicBezTo>
                    <a:pt x="1772" y="1983"/>
                    <a:pt x="1900" y="1725"/>
                    <a:pt x="1900" y="1421"/>
                  </a:cubicBezTo>
                  <a:cubicBezTo>
                    <a:pt x="1900" y="1040"/>
                    <a:pt x="1729" y="804"/>
                    <a:pt x="1585" y="674"/>
                  </a:cubicBezTo>
                  <a:cubicBezTo>
                    <a:pt x="1552" y="644"/>
                    <a:pt x="1518" y="618"/>
                    <a:pt x="1486" y="595"/>
                  </a:cubicBezTo>
                  <a:cubicBezTo>
                    <a:pt x="1496" y="582"/>
                    <a:pt x="1499" y="565"/>
                    <a:pt x="1497" y="548"/>
                  </a:cubicBezTo>
                  <a:cubicBezTo>
                    <a:pt x="1494" y="531"/>
                    <a:pt x="1484" y="515"/>
                    <a:pt x="1470" y="505"/>
                  </a:cubicBezTo>
                  <a:lnTo>
                    <a:pt x="1466" y="502"/>
                  </a:lnTo>
                  <a:lnTo>
                    <a:pt x="1605" y="308"/>
                  </a:lnTo>
                  <a:lnTo>
                    <a:pt x="1650" y="340"/>
                  </a:lnTo>
                  <a:cubicBezTo>
                    <a:pt x="1662" y="349"/>
                    <a:pt x="1675" y="353"/>
                    <a:pt x="1689" y="353"/>
                  </a:cubicBezTo>
                  <a:cubicBezTo>
                    <a:pt x="1710" y="353"/>
                    <a:pt x="1730" y="343"/>
                    <a:pt x="1743" y="325"/>
                  </a:cubicBezTo>
                  <a:cubicBezTo>
                    <a:pt x="1765" y="295"/>
                    <a:pt x="1758" y="254"/>
                    <a:pt x="1728" y="232"/>
                  </a:cubicBezTo>
                  <a:lnTo>
                    <a:pt x="1435" y="22"/>
                  </a:lnTo>
                  <a:cubicBezTo>
                    <a:pt x="1405" y="0"/>
                    <a:pt x="1363" y="7"/>
                    <a:pt x="1342" y="37"/>
                  </a:cubicBezTo>
                  <a:cubicBezTo>
                    <a:pt x="1320" y="67"/>
                    <a:pt x="1327" y="108"/>
                    <a:pt x="1357" y="130"/>
                  </a:cubicBezTo>
                  <a:lnTo>
                    <a:pt x="1393" y="156"/>
                  </a:lnTo>
                  <a:lnTo>
                    <a:pt x="1254" y="350"/>
                  </a:lnTo>
                  <a:lnTo>
                    <a:pt x="1246" y="345"/>
                  </a:lnTo>
                  <a:cubicBezTo>
                    <a:pt x="1216" y="323"/>
                    <a:pt x="1175" y="330"/>
                    <a:pt x="1153" y="360"/>
                  </a:cubicBezTo>
                  <a:lnTo>
                    <a:pt x="725" y="956"/>
                  </a:lnTo>
                  <a:cubicBezTo>
                    <a:pt x="704" y="986"/>
                    <a:pt x="710" y="1028"/>
                    <a:pt x="740" y="1049"/>
                  </a:cubicBezTo>
                  <a:lnTo>
                    <a:pt x="770" y="1071"/>
                  </a:lnTo>
                  <a:lnTo>
                    <a:pt x="666" y="1216"/>
                  </a:lnTo>
                  <a:lnTo>
                    <a:pt x="449" y="1068"/>
                  </a:lnTo>
                  <a:cubicBezTo>
                    <a:pt x="419" y="1047"/>
                    <a:pt x="378" y="1054"/>
                    <a:pt x="357" y="1085"/>
                  </a:cubicBezTo>
                  <a:cubicBezTo>
                    <a:pt x="336" y="1115"/>
                    <a:pt x="344" y="1157"/>
                    <a:pt x="374" y="1177"/>
                  </a:cubicBezTo>
                  <a:lnTo>
                    <a:pt x="394" y="1191"/>
                  </a:lnTo>
                  <a:lnTo>
                    <a:pt x="355" y="1256"/>
                  </a:lnTo>
                  <a:cubicBezTo>
                    <a:pt x="336" y="1287"/>
                    <a:pt x="346" y="1328"/>
                    <a:pt x="377" y="1348"/>
                  </a:cubicBezTo>
                  <a:cubicBezTo>
                    <a:pt x="388" y="1354"/>
                    <a:pt x="400" y="1357"/>
                    <a:pt x="412" y="1357"/>
                  </a:cubicBezTo>
                  <a:cubicBezTo>
                    <a:pt x="434" y="1357"/>
                    <a:pt x="456" y="1346"/>
                    <a:pt x="469" y="1325"/>
                  </a:cubicBezTo>
                  <a:lnTo>
                    <a:pt x="504" y="1267"/>
                  </a:lnTo>
                  <a:lnTo>
                    <a:pt x="588" y="1325"/>
                  </a:lnTo>
                  <a:lnTo>
                    <a:pt x="564" y="1358"/>
                  </a:lnTo>
                  <a:cubicBezTo>
                    <a:pt x="554" y="1373"/>
                    <a:pt x="549" y="1390"/>
                    <a:pt x="552" y="1408"/>
                  </a:cubicBezTo>
                  <a:cubicBezTo>
                    <a:pt x="555" y="1425"/>
                    <a:pt x="565" y="1441"/>
                    <a:pt x="579" y="1451"/>
                  </a:cubicBezTo>
                  <a:lnTo>
                    <a:pt x="637" y="1493"/>
                  </a:lnTo>
                  <a:cubicBezTo>
                    <a:pt x="649" y="1501"/>
                    <a:pt x="662" y="1505"/>
                    <a:pt x="676" y="1505"/>
                  </a:cubicBezTo>
                  <a:cubicBezTo>
                    <a:pt x="697" y="1505"/>
                    <a:pt x="717" y="1496"/>
                    <a:pt x="730" y="1478"/>
                  </a:cubicBezTo>
                  <a:lnTo>
                    <a:pt x="757" y="1440"/>
                  </a:lnTo>
                  <a:lnTo>
                    <a:pt x="955" y="1577"/>
                  </a:lnTo>
                  <a:cubicBezTo>
                    <a:pt x="967" y="1585"/>
                    <a:pt x="980" y="1588"/>
                    <a:pt x="993" y="1588"/>
                  </a:cubicBezTo>
                  <a:cubicBezTo>
                    <a:pt x="1014" y="1588"/>
                    <a:pt x="1035" y="1578"/>
                    <a:pt x="1048" y="1559"/>
                  </a:cubicBezTo>
                  <a:cubicBezTo>
                    <a:pt x="1069" y="1529"/>
                    <a:pt x="1061" y="1488"/>
                    <a:pt x="1031" y="1467"/>
                  </a:cubicBezTo>
                  <a:lnTo>
                    <a:pt x="834" y="1332"/>
                  </a:lnTo>
                  <a:lnTo>
                    <a:pt x="936" y="1190"/>
                  </a:lnTo>
                  <a:lnTo>
                    <a:pt x="964" y="1210"/>
                  </a:lnTo>
                  <a:cubicBezTo>
                    <a:pt x="975" y="1218"/>
                    <a:pt x="989" y="1222"/>
                    <a:pt x="1003" y="1222"/>
                  </a:cubicBezTo>
                  <a:cubicBezTo>
                    <a:pt x="1006" y="1222"/>
                    <a:pt x="1010" y="1222"/>
                    <a:pt x="1013" y="1221"/>
                  </a:cubicBezTo>
                  <a:cubicBezTo>
                    <a:pt x="1031" y="1218"/>
                    <a:pt x="1046" y="1209"/>
                    <a:pt x="1057" y="1194"/>
                  </a:cubicBezTo>
                  <a:lnTo>
                    <a:pt x="1409" y="704"/>
                  </a:lnTo>
                  <a:cubicBezTo>
                    <a:pt x="1565" y="814"/>
                    <a:pt x="1767" y="1032"/>
                    <a:pt x="1767" y="1421"/>
                  </a:cubicBezTo>
                  <a:cubicBezTo>
                    <a:pt x="1767" y="1684"/>
                    <a:pt x="1661" y="1898"/>
                    <a:pt x="1452" y="2058"/>
                  </a:cubicBezTo>
                  <a:cubicBezTo>
                    <a:pt x="1427" y="2077"/>
                    <a:pt x="1401" y="2095"/>
                    <a:pt x="1376" y="2111"/>
                  </a:cubicBezTo>
                  <a:cubicBezTo>
                    <a:pt x="1370" y="2109"/>
                    <a:pt x="1365" y="2108"/>
                    <a:pt x="1359" y="2108"/>
                  </a:cubicBezTo>
                  <a:lnTo>
                    <a:pt x="1011" y="2108"/>
                  </a:lnTo>
                  <a:lnTo>
                    <a:pt x="309" y="1594"/>
                  </a:lnTo>
                  <a:cubicBezTo>
                    <a:pt x="279" y="1572"/>
                    <a:pt x="237" y="1578"/>
                    <a:pt x="216" y="1608"/>
                  </a:cubicBezTo>
                  <a:cubicBezTo>
                    <a:pt x="194" y="1638"/>
                    <a:pt x="200" y="1680"/>
                    <a:pt x="230" y="1701"/>
                  </a:cubicBezTo>
                  <a:lnTo>
                    <a:pt x="904" y="2196"/>
                  </a:lnTo>
                  <a:lnTo>
                    <a:pt x="904" y="2560"/>
                  </a:lnTo>
                  <a:lnTo>
                    <a:pt x="67" y="2560"/>
                  </a:lnTo>
                  <a:cubicBezTo>
                    <a:pt x="30" y="2560"/>
                    <a:pt x="0" y="2590"/>
                    <a:pt x="0" y="2627"/>
                  </a:cubicBezTo>
                  <a:lnTo>
                    <a:pt x="0" y="2807"/>
                  </a:lnTo>
                  <a:cubicBezTo>
                    <a:pt x="0" y="2844"/>
                    <a:pt x="30" y="2873"/>
                    <a:pt x="67" y="2873"/>
                  </a:cubicBezTo>
                  <a:lnTo>
                    <a:pt x="1797" y="2873"/>
                  </a:lnTo>
                  <a:cubicBezTo>
                    <a:pt x="1834" y="2873"/>
                    <a:pt x="1864" y="2844"/>
                    <a:pt x="1864" y="2807"/>
                  </a:cubicBezTo>
                  <a:lnTo>
                    <a:pt x="1864" y="2627"/>
                  </a:lnTo>
                  <a:cubicBezTo>
                    <a:pt x="1864" y="2590"/>
                    <a:pt x="1834" y="2560"/>
                    <a:pt x="1797" y="2560"/>
                  </a:cubicBez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grpSp>
      <p:pic>
        <p:nvPicPr>
          <p:cNvPr id="14" name="图片 13"/>
          <p:cNvPicPr>
            <a:picLocks noChangeAspect="1"/>
          </p:cNvPicPr>
          <p:nvPr/>
        </p:nvPicPr>
        <p:blipFill>
          <a:blip r:embed="rId1">
            <a:clrChange>
              <a:clrFrom>
                <a:srgbClr val="FFFFFF"/>
              </a:clrFrom>
              <a:clrTo>
                <a:srgbClr val="FFFFFF">
                  <a:alpha val="0"/>
                </a:srgbClr>
              </a:clrTo>
            </a:clrChange>
          </a:blip>
          <a:stretch>
            <a:fillRect/>
          </a:stretch>
        </p:blipFill>
        <p:spPr>
          <a:xfrm>
            <a:off x="12623673" y="1275660"/>
            <a:ext cx="6098058" cy="1817522"/>
          </a:xfrm>
          <a:prstGeom prst="rect">
            <a:avLst/>
          </a:prstGeom>
        </p:spPr>
      </p:pic>
      <p:pic>
        <p:nvPicPr>
          <p:cNvPr id="20" name="图片 19"/>
          <p:cNvPicPr>
            <a:picLocks noChangeAspect="1"/>
          </p:cNvPicPr>
          <p:nvPr/>
        </p:nvPicPr>
        <p:blipFill>
          <a:blip r:embed="rId2"/>
          <a:stretch>
            <a:fillRect/>
          </a:stretch>
        </p:blipFill>
        <p:spPr>
          <a:xfrm>
            <a:off x="899956" y="4153887"/>
            <a:ext cx="4707626" cy="2477257"/>
          </a:xfrm>
          <a:prstGeom prst="rect">
            <a:avLst/>
          </a:prstGeom>
        </p:spPr>
      </p:pic>
      <p:pic>
        <p:nvPicPr>
          <p:cNvPr id="26" name="图片 25"/>
          <p:cNvPicPr>
            <a:picLocks noChangeAspect="1"/>
          </p:cNvPicPr>
          <p:nvPr/>
        </p:nvPicPr>
        <p:blipFill rotWithShape="1">
          <a:blip r:embed="rId3"/>
          <a:srcRect t="4240"/>
          <a:stretch>
            <a:fillRect/>
          </a:stretch>
        </p:blipFill>
        <p:spPr>
          <a:xfrm>
            <a:off x="6345365" y="4189285"/>
            <a:ext cx="4812613" cy="2408902"/>
          </a:xfrm>
          <a:prstGeom prst="rect">
            <a:avLst/>
          </a:prstGeom>
        </p:spPr>
      </p:pic>
      <p:grpSp>
        <p:nvGrpSpPr>
          <p:cNvPr id="74" name="组合 73"/>
          <p:cNvGrpSpPr/>
          <p:nvPr/>
        </p:nvGrpSpPr>
        <p:grpSpPr>
          <a:xfrm>
            <a:off x="309894" y="1492382"/>
            <a:ext cx="11761476" cy="2412889"/>
            <a:chOff x="309894" y="1492382"/>
            <a:chExt cx="11761476" cy="2056838"/>
          </a:xfrm>
        </p:grpSpPr>
        <p:sp>
          <p:nvSpPr>
            <p:cNvPr id="67" name="矩形: 圆角 66"/>
            <p:cNvSpPr/>
            <p:nvPr/>
          </p:nvSpPr>
          <p:spPr>
            <a:xfrm>
              <a:off x="9698867" y="1492382"/>
              <a:ext cx="2372503" cy="2052146"/>
            </a:xfrm>
            <a:prstGeom prst="roundRect">
              <a:avLst>
                <a:gd name="adj" fmla="val 1006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18" name="文本框 17"/>
            <p:cNvSpPr txBox="1"/>
            <p:nvPr/>
          </p:nvSpPr>
          <p:spPr>
            <a:xfrm>
              <a:off x="9698863" y="1611108"/>
              <a:ext cx="2342113" cy="1805423"/>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0"/>
                </a:spcAft>
                <a:buClrTx/>
                <a:buSzTx/>
                <a:buFontTx/>
                <a:buNone/>
                <a:defRPr/>
              </a:pPr>
              <a:r>
                <a:rPr kumimoji="0" lang="en-US" altLang="zh-CN" sz="10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Endpoints </a:t>
              </a:r>
              <a:endParaRPr kumimoji="0" lang="en-US" altLang="zh-CN" sz="1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71450" marR="0" lvl="0" indent="-171450" algn="just" defTabSz="914400" rtl="0" eaLnBrk="1" fontAlgn="auto" latinLnBrk="0" hangingPunct="1">
                <a:lnSpc>
                  <a:spcPct val="100000"/>
                </a:lnSpc>
                <a:spcBef>
                  <a:spcPts val="600"/>
                </a:spcBef>
                <a:spcAft>
                  <a:spcPts val="0"/>
                </a:spcAft>
                <a:buClrTx/>
                <a:buSzTx/>
                <a:buFont typeface="Arial" panose="020B0604020202020204" pitchFamily="34" charset="0"/>
                <a:buChar char="•"/>
                <a:defRPr/>
              </a:pPr>
              <a:r>
                <a:rPr kumimoji="0" lang="en-US" altLang="zh-CN" sz="10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Primary: </a:t>
              </a:r>
              <a:r>
                <a:rPr kumimoji="0" lang="en-US" altLang="zh-CN" sz="10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PFS per RECIST v1.1 by investigator in pMMR and </a:t>
              </a:r>
              <a:r>
                <a:rPr kumimoji="0" lang="en-US" altLang="zh-CN" sz="10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dMMR</a:t>
              </a:r>
              <a:r>
                <a:rPr kumimoji="0" lang="en-US" altLang="zh-CN" sz="10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 populations </a:t>
              </a:r>
              <a:endParaRPr kumimoji="0" lang="en-US" altLang="zh-CN" sz="1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71450" marR="0" lvl="0" indent="-171450" algn="just" defTabSz="914400" rtl="0" eaLnBrk="1" fontAlgn="auto" latinLnBrk="0" hangingPunct="1">
                <a:lnSpc>
                  <a:spcPct val="100000"/>
                </a:lnSpc>
                <a:spcBef>
                  <a:spcPts val="600"/>
                </a:spcBef>
                <a:spcAft>
                  <a:spcPts val="0"/>
                </a:spcAft>
                <a:buClrTx/>
                <a:buSzTx/>
                <a:buFont typeface="Arial" panose="020B0604020202020204" pitchFamily="34" charset="0"/>
                <a:buChar char="•"/>
                <a:defRPr/>
              </a:pPr>
              <a:r>
                <a:rPr kumimoji="0" lang="en-US" altLang="zh-CN" sz="10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Secondary: </a:t>
              </a:r>
              <a:r>
                <a:rPr kumimoji="0" lang="en-US" altLang="zh-CN" sz="10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Safety, ORR/DOR per RECIST v1.1 by BICR or investigator by treatment arm and MMR IHC status, OS in pMMR and </a:t>
              </a:r>
              <a:r>
                <a:rPr kumimoji="0" lang="en-US" altLang="zh-CN" sz="10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dMMR</a:t>
              </a:r>
              <a:r>
                <a:rPr kumimoji="0" lang="en-US" altLang="zh-CN" sz="10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 populations, PRO/QoL in pMMR population, and concordance of institutional vs central MMR IHC testing results </a:t>
              </a: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grpSp>
          <p:nvGrpSpPr>
            <p:cNvPr id="12" name="组合 11"/>
            <p:cNvGrpSpPr/>
            <p:nvPr/>
          </p:nvGrpSpPr>
          <p:grpSpPr>
            <a:xfrm>
              <a:off x="309894" y="1509783"/>
              <a:ext cx="2738612" cy="2034746"/>
              <a:chOff x="-1254083" y="3709568"/>
              <a:chExt cx="2630498" cy="2347006"/>
            </a:xfrm>
          </p:grpSpPr>
          <p:sp>
            <p:nvSpPr>
              <p:cNvPr id="7" name="矩形: 圆角 6"/>
              <p:cNvSpPr/>
              <p:nvPr/>
            </p:nvSpPr>
            <p:spPr>
              <a:xfrm>
                <a:off x="-1254083" y="3709568"/>
                <a:ext cx="2630498" cy="2347006"/>
              </a:xfrm>
              <a:prstGeom prst="roundRect">
                <a:avLst>
                  <a:gd name="adj" fmla="val 9114"/>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8" name="object 2"/>
              <p:cNvSpPr txBox="1"/>
              <p:nvPr/>
            </p:nvSpPr>
            <p:spPr>
              <a:xfrm>
                <a:off x="-1083996" y="3852439"/>
                <a:ext cx="1897193" cy="201172"/>
              </a:xfrm>
              <a:prstGeom prst="rect">
                <a:avLst/>
              </a:prstGeom>
            </p:spPr>
            <p:txBody>
              <a:bodyPr vert="horz" wrap="square" lIns="0" tIns="12700" rIns="0" bIns="0" rtlCol="0">
                <a:spAutoFit/>
              </a:bodyPr>
              <a:lstStyle>
                <a:lvl1pPr>
                  <a:defRPr sz="1400" b="1" i="0">
                    <a:solidFill>
                      <a:schemeClr val="tx1"/>
                    </a:solidFill>
                    <a:latin typeface="Arial" panose="020B0604020202020204"/>
                    <a:ea typeface="+mj-ea"/>
                    <a:cs typeface="Arial" panose="020B0604020202020204"/>
                  </a:defRPr>
                </a:lvl1p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lang="en-US" sz="105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K</a:t>
                </a:r>
                <a:r>
                  <a:rPr kumimoji="0" lang="en-US" altLang="zh-CN" sz="105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ey </a:t>
                </a:r>
                <a:r>
                  <a:rPr kumimoji="0" lang="en-US" sz="105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eligibility</a:t>
                </a:r>
                <a:r>
                  <a:rPr kumimoji="0" lang="en-US" sz="1050" b="1" i="0" u="none" strike="noStrike" kern="0" cap="none" spc="-30"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sz="105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criteria</a:t>
                </a:r>
                <a:endParaRPr kumimoji="0" lang="en-US" sz="105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10" name="object 3"/>
              <p:cNvSpPr txBox="1"/>
              <p:nvPr/>
            </p:nvSpPr>
            <p:spPr>
              <a:xfrm>
                <a:off x="-1083997" y="4121078"/>
                <a:ext cx="2375401" cy="1673869"/>
              </a:xfrm>
              <a:prstGeom prst="rect">
                <a:avLst/>
              </a:prstGeom>
            </p:spPr>
            <p:txBody>
              <a:bodyPr vert="horz" wrap="square" lIns="0" tIns="12700" rIns="0" bIns="0" rtlCol="0">
                <a:spAutoFit/>
              </a:bodyPr>
              <a:lstStyle/>
              <a:p>
                <a:pPr marL="131445" marR="52705" lvl="0" indent="-119380" algn="l" defTabSz="914400" rtl="0" eaLnBrk="1" fontAlgn="auto" latinLnBrk="0" hangingPunct="1">
                  <a:lnSpc>
                    <a:spcPct val="100000"/>
                  </a:lnSpc>
                  <a:spcBef>
                    <a:spcPts val="300"/>
                  </a:spcBef>
                  <a:spcAft>
                    <a:spcPts val="0"/>
                  </a:spcAft>
                  <a:buClrTx/>
                  <a:buSzTx/>
                  <a:buFont typeface="Arial" panose="020B0604020202020204"/>
                  <a:buChar char="•"/>
                  <a:tabLst>
                    <a:tab pos="132080" algn="l"/>
                  </a:tabLst>
                  <a:defRPr/>
                </a:pP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Measurable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stage III/IVA or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measurable/ non-measurable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stage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IVB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or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recurrent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endometrial</a:t>
                </a:r>
                <a:r>
                  <a:rPr kumimoji="0" lang="en-US" altLang="zh-CN" sz="1050" b="0" i="0" u="none" strike="noStrike" kern="12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cancer</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31445" marR="460375" lvl="0" indent="-119380" algn="l" defTabSz="914400" rtl="0" eaLnBrk="1" fontAlgn="auto" latinLnBrk="0" hangingPunct="1">
                  <a:lnSpc>
                    <a:spcPct val="100000"/>
                  </a:lnSpc>
                  <a:spcBef>
                    <a:spcPts val="300"/>
                  </a:spcBef>
                  <a:spcAft>
                    <a:spcPts val="0"/>
                  </a:spcAft>
                  <a:buClrTx/>
                  <a:buSzTx/>
                  <a:buFont typeface="Arial" panose="020B0604020202020204"/>
                  <a:buChar char="•"/>
                  <a:tabLst>
                    <a:tab pos="132080" algn="l"/>
                  </a:tabLst>
                  <a:defRPr/>
                </a:pP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Pathology report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showing results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of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institutional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MMR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IHC</a:t>
                </a:r>
                <a:r>
                  <a:rPr kumimoji="0" lang="en-US" altLang="zh-CN" sz="1050" b="0" i="0" u="none" strike="noStrike" kern="1200" cap="none" spc="5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testing</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31445" marR="0" lvl="0" indent="-119380" algn="l" defTabSz="914400" rtl="0" eaLnBrk="1" fontAlgn="auto" latinLnBrk="0" hangingPunct="1">
                  <a:lnSpc>
                    <a:spcPct val="100000"/>
                  </a:lnSpc>
                  <a:spcBef>
                    <a:spcPts val="300"/>
                  </a:spcBef>
                  <a:spcAft>
                    <a:spcPts val="0"/>
                  </a:spcAft>
                  <a:buClrTx/>
                  <a:buSzTx/>
                  <a:buFont typeface="Arial" panose="020B0604020202020204"/>
                  <a:buChar char="•"/>
                  <a:tabLst>
                    <a:tab pos="132080" algn="l"/>
                  </a:tabLst>
                  <a:defRPr/>
                </a:pP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ECOG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PS 0, 1, or</a:t>
                </a:r>
                <a:r>
                  <a:rPr kumimoji="0" lang="en-US" altLang="zh-CN" sz="1050" b="0" i="0" u="none" strike="noStrike" kern="1200" cap="none" spc="14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2</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31445" marR="0" lvl="0" indent="-119380" algn="l" defTabSz="914400" rtl="0" eaLnBrk="1" fontAlgn="auto" latinLnBrk="0" hangingPunct="1">
                  <a:lnSpc>
                    <a:spcPct val="100000"/>
                  </a:lnSpc>
                  <a:spcBef>
                    <a:spcPts val="300"/>
                  </a:spcBef>
                  <a:spcAft>
                    <a:spcPts val="0"/>
                  </a:spcAft>
                  <a:buClrTx/>
                  <a:buSzTx/>
                  <a:buFont typeface="Arial" panose="020B0604020202020204"/>
                  <a:buChar char="•"/>
                  <a:tabLst>
                    <a:tab pos="132080" algn="l"/>
                  </a:tabLst>
                  <a:defRPr/>
                </a:pP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No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prior chemo </a:t>
                </a:r>
                <a:r>
                  <a:rPr kumimoji="0" lang="en-US" altLang="zh-CN" sz="1050" b="0" i="0" u="none" strike="noStrike" kern="12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except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prior</a:t>
                </a:r>
                <a:r>
                  <a:rPr kumimoji="0" lang="en-US" altLang="zh-CN" sz="1050" b="0" i="0" u="none" strike="noStrike" kern="1200" cap="none" spc="8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adjuvant</a:t>
                </a:r>
                <a:r>
                  <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chemo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if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completed </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≥12 </a:t>
                </a:r>
                <a:r>
                  <a:rPr kumimoji="0" lang="en-US" altLang="zh-CN" sz="1050" b="0" i="0" u="none" strike="noStrike" kern="1200" cap="none" spc="15" normalizeH="0" baseline="0" noProof="0" dirty="0" err="1">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mo</a:t>
                </a:r>
                <a:r>
                  <a:rPr kumimoji="0" lang="en-US" altLang="zh-CN" sz="105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before</a:t>
                </a:r>
                <a:r>
                  <a:rPr kumimoji="0" lang="en-US" altLang="zh-CN" sz="1050" b="0" i="0" u="none" strike="noStrike" kern="1200" cap="none" spc="1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study</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grpSp>
        <p:sp>
          <p:nvSpPr>
            <p:cNvPr id="13" name="椭圆 12"/>
            <p:cNvSpPr/>
            <p:nvPr/>
          </p:nvSpPr>
          <p:spPr>
            <a:xfrm>
              <a:off x="3739750" y="2284784"/>
              <a:ext cx="553732" cy="478536"/>
            </a:xfrm>
            <a:prstGeom prst="ellipse">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R</a:t>
              </a:r>
              <a:endParaRPr kumimoji="0" lang="en-US" altLang="zh-CN" sz="10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1:1</a:t>
              </a:r>
              <a:endParaRPr kumimoji="0" lang="zh-CN" altLang="en-US" sz="10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15" name="直接箭头连接符 14"/>
            <p:cNvCxnSpPr>
              <a:stCxn id="7" idx="3"/>
              <a:endCxn id="13" idx="2"/>
            </p:cNvCxnSpPr>
            <p:nvPr/>
          </p:nvCxnSpPr>
          <p:spPr>
            <a:xfrm flipV="1">
              <a:off x="3048506" y="2524052"/>
              <a:ext cx="691244" cy="31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object 18"/>
            <p:cNvSpPr txBox="1"/>
            <p:nvPr/>
          </p:nvSpPr>
          <p:spPr>
            <a:xfrm>
              <a:off x="3470094" y="1844737"/>
              <a:ext cx="1128657" cy="405019"/>
            </a:xfrm>
            <a:prstGeom prst="rect">
              <a:avLst/>
            </a:prstGeom>
          </p:spPr>
          <p:txBody>
            <a:bodyPr vert="horz" wrap="square" lIns="0" tIns="13335" rIns="0" bIns="0" rtlCol="0">
              <a:spAutoFit/>
            </a:bodyPr>
            <a:lstStyle/>
            <a:p>
              <a:pPr marL="635" marR="0" lvl="0" indent="0" algn="ctr" defTabSz="914400" rtl="0" eaLnBrk="1" fontAlgn="auto" latinLnBrk="0" hangingPunct="1">
                <a:lnSpc>
                  <a:spcPct val="100000"/>
                </a:lnSpc>
                <a:spcBef>
                  <a:spcPts val="105"/>
                </a:spcBef>
                <a:spcAft>
                  <a:spcPts val="0"/>
                </a:spcAft>
                <a:buClrTx/>
                <a:buSzTx/>
                <a:buFontTx/>
                <a:buNone/>
                <a:defRPr/>
              </a:pPr>
              <a:r>
                <a:rPr kumimoji="0" sz="10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N =</a:t>
              </a:r>
              <a:r>
                <a:rPr kumimoji="0" sz="1000" b="0" i="0" u="none" strike="noStrike" kern="1200" cap="none" spc="7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10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816</a:t>
              </a:r>
              <a:endParaRPr kumimoji="0" sz="10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t>
              </a:r>
              <a:r>
                <a:rPr kumimoji="0" sz="10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591</a:t>
              </a:r>
              <a:r>
                <a:rPr kumimoji="0" sz="1000" b="0" i="0" u="none" strike="noStrike" kern="1200" cap="none" spc="-3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1000" b="0" i="0" u="none" strike="noStrike" kern="1200" cap="none" spc="2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pMMR,</a:t>
              </a:r>
              <a:endParaRPr kumimoji="0" sz="10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0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225</a:t>
              </a:r>
              <a:r>
                <a:rPr kumimoji="0" sz="1000" b="0" i="0" u="none" strike="noStrike" kern="1200" cap="none" spc="-4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1000" b="0" i="0" u="none" strike="noStrike" kern="1200" cap="none" spc="25" normalizeH="0" baseline="0" noProof="0" dirty="0" err="1">
                  <a:ln>
                    <a:noFill/>
                  </a:ln>
                  <a:solidFill>
                    <a:prstClr val="black"/>
                  </a:solidFill>
                  <a:effectLst/>
                  <a:uLnTx/>
                  <a:uFillTx/>
                  <a:latin typeface="Arial" panose="020B0604020202020204"/>
                  <a:ea typeface="微软雅黑" panose="020B0503020204020204" charset="-122"/>
                  <a:cs typeface="Calibri" panose="020F0502020204030204"/>
                </a:rPr>
                <a:t>dMMR</a:t>
              </a:r>
              <a:r>
                <a:rPr kumimoji="0" lang="en-US" altLang="zh-CN" sz="1000" b="0" i="0" u="none" strike="noStrike" kern="1200" cap="none" spc="2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t>
              </a:r>
              <a:endParaRPr kumimoji="0" sz="10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p:txBody>
        </p:sp>
        <p:sp>
          <p:nvSpPr>
            <p:cNvPr id="27" name="object 6"/>
            <p:cNvSpPr txBox="1"/>
            <p:nvPr/>
          </p:nvSpPr>
          <p:spPr>
            <a:xfrm>
              <a:off x="3069794" y="2822927"/>
              <a:ext cx="1956558" cy="529094"/>
            </a:xfrm>
            <a:prstGeom prst="rect">
              <a:avLst/>
            </a:prstGeom>
          </p:spPr>
          <p:txBody>
            <a:bodyPr vert="horz" wrap="square" lIns="0" tIns="6604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sz="900" b="1" i="0" u="none" strike="noStrike" kern="1200" cap="none" spc="1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Stratification</a:t>
              </a:r>
              <a:r>
                <a:rPr kumimoji="0" sz="900" b="1" i="0" u="none" strike="noStrike" kern="1200" cap="none" spc="10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9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Factors</a:t>
              </a:r>
              <a:endParaRPr kumimoji="0"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a:p>
              <a:pPr marL="131445" marR="0" lvl="0" indent="-119380" algn="l" defTabSz="914400" rtl="0" eaLnBrk="1" fontAlgn="auto" latinLnBrk="0" hangingPunct="1">
                <a:lnSpc>
                  <a:spcPct val="100000"/>
                </a:lnSpc>
                <a:spcBef>
                  <a:spcPts val="0"/>
                </a:spcBef>
                <a:spcAft>
                  <a:spcPts val="0"/>
                </a:spcAft>
                <a:buClrTx/>
                <a:buSzTx/>
                <a:buFont typeface="Arial" panose="020B0604020202020204"/>
                <a:buChar char="•"/>
                <a:tabLst>
                  <a:tab pos="132080" algn="l"/>
                </a:tabLst>
                <a:defRPr/>
              </a:pPr>
              <a:r>
                <a:rPr kumimoji="0" sz="900" b="0" i="0" u="none" strike="noStrike" kern="1200" cap="none" spc="2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dMMR </a:t>
              </a:r>
              <a:r>
                <a:rPr kumimoji="0" sz="9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vs</a:t>
              </a:r>
              <a:r>
                <a:rPr kumimoji="0" sz="900" b="0" i="0" u="none" strike="noStrike" kern="1200" cap="none" spc="6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900" b="0" i="0" u="none" strike="noStrike" kern="1200" cap="none" spc="2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pMMR</a:t>
              </a:r>
              <a:endParaRPr kumimoji="0"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a:p>
              <a:pPr marL="131445" marR="0" lvl="0" indent="-119380" algn="l" defTabSz="914400" rtl="0" eaLnBrk="1" fontAlgn="auto" latinLnBrk="0" hangingPunct="1">
                <a:lnSpc>
                  <a:spcPct val="100000"/>
                </a:lnSpc>
                <a:spcBef>
                  <a:spcPts val="0"/>
                </a:spcBef>
                <a:spcAft>
                  <a:spcPts val="0"/>
                </a:spcAft>
                <a:buClrTx/>
                <a:buSzTx/>
                <a:buFont typeface="Arial" panose="020B0604020202020204"/>
                <a:buChar char="•"/>
                <a:tabLst>
                  <a:tab pos="132080" algn="l"/>
                </a:tabLst>
                <a:defRPr/>
              </a:pPr>
              <a:r>
                <a:rPr kumimoji="0" sz="9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ECOG </a:t>
              </a:r>
              <a:r>
                <a:rPr kumimoji="0"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PS </a:t>
              </a:r>
              <a:r>
                <a:rPr kumimoji="0" lang="en-US" altLang="zh-CN"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t>
              </a:r>
              <a:r>
                <a:rPr kumimoji="0"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0 or </a:t>
              </a:r>
              <a:r>
                <a:rPr kumimoji="0"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1 </a:t>
              </a:r>
              <a:r>
                <a:rPr kumimoji="0" sz="9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vs</a:t>
              </a:r>
              <a:r>
                <a:rPr kumimoji="0" sz="900" b="0" i="0" u="none" strike="noStrike" kern="1200" cap="none" spc="18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2</a:t>
              </a:r>
              <a:r>
                <a:rPr kumimoji="0" lang="en-US" altLang="zh-CN"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t>
              </a:r>
              <a:endParaRPr kumimoji="0"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a:p>
              <a:pPr marL="131445" marR="0" lvl="0" indent="-119380" algn="l" defTabSz="914400" rtl="0" eaLnBrk="1" fontAlgn="auto" latinLnBrk="0" hangingPunct="1">
                <a:lnSpc>
                  <a:spcPct val="100000"/>
                </a:lnSpc>
                <a:spcBef>
                  <a:spcPts val="0"/>
                </a:spcBef>
                <a:spcAft>
                  <a:spcPts val="0"/>
                </a:spcAft>
                <a:buClrTx/>
                <a:buSzTx/>
                <a:buFont typeface="Arial" panose="020B0604020202020204"/>
                <a:buChar char="•"/>
                <a:tabLst>
                  <a:tab pos="132080" algn="l"/>
                </a:tabLst>
                <a:defRPr/>
              </a:pPr>
              <a:r>
                <a:rPr kumimoji="0" sz="900" b="0" i="0" u="none" strike="noStrike" kern="1200" cap="none" spc="2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Prior </a:t>
              </a:r>
              <a:r>
                <a:rPr kumimoji="0" sz="9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adjuvant </a:t>
              </a:r>
              <a:r>
                <a:rPr kumimoji="0" sz="900" b="0" i="0" u="none" strike="noStrike" kern="1200" cap="none" spc="2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chemo </a:t>
              </a:r>
              <a:r>
                <a:rPr kumimoji="0" lang="en-US" altLang="zh-CN"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t>
              </a:r>
              <a:r>
                <a:rPr kumimoji="0" sz="900" b="0" i="0" u="none" strike="noStrike" kern="1200" cap="none" spc="1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yes </a:t>
              </a:r>
              <a:r>
                <a:rPr kumimoji="0" sz="9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vs</a:t>
              </a:r>
              <a:r>
                <a:rPr kumimoji="0" sz="900" b="0" i="0" u="none" strike="noStrike" kern="1200" cap="none" spc="3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 </a:t>
              </a:r>
              <a:r>
                <a:rPr kumimoji="0" sz="9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no</a:t>
              </a:r>
              <a:r>
                <a:rPr kumimoji="0" lang="en-US" altLang="zh-CN" sz="900" b="0" i="0" u="none" strike="noStrike" kern="1200" cap="none" spc="2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rPr>
                <a:t>)</a:t>
              </a:r>
              <a:endParaRPr kumimoji="0"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Calibri" panose="020F0502020204030204"/>
              </a:endParaRPr>
            </a:p>
          </p:txBody>
        </p:sp>
        <p:cxnSp>
          <p:nvCxnSpPr>
            <p:cNvPr id="28" name="连接符: 肘形 27"/>
            <p:cNvCxnSpPr>
              <a:stCxn id="13" idx="6"/>
              <a:endCxn id="29" idx="1"/>
            </p:cNvCxnSpPr>
            <p:nvPr/>
          </p:nvCxnSpPr>
          <p:spPr>
            <a:xfrm flipV="1">
              <a:off x="4293482" y="2003101"/>
              <a:ext cx="758833" cy="52095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sp>
          <p:nvSpPr>
            <p:cNvPr id="29" name="矩形: 圆角 28"/>
            <p:cNvSpPr/>
            <p:nvPr/>
          </p:nvSpPr>
          <p:spPr>
            <a:xfrm>
              <a:off x="5052315" y="1509784"/>
              <a:ext cx="2372502" cy="986634"/>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0" name="object 4"/>
            <p:cNvSpPr txBox="1"/>
            <p:nvPr/>
          </p:nvSpPr>
          <p:spPr>
            <a:xfrm>
              <a:off x="5023441" y="1598055"/>
              <a:ext cx="2401377" cy="781069"/>
            </a:xfrm>
            <a:prstGeom prst="rect">
              <a:avLst/>
            </a:prstGeom>
          </p:spPr>
          <p:txBody>
            <a:bodyPr vert="horz" wrap="square" lIns="0" tIns="27939" rIns="0" bIns="0" rtlCol="0">
              <a:spAutoFit/>
            </a:bodyPr>
            <a:lstStyle/>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Arm 1</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Placebo IV Q3W +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Paclitaxel 175 mg/m</a:t>
              </a:r>
              <a:r>
                <a:rPr kumimoji="0" lang="en-US" sz="1050" b="1" i="0" u="none" strike="noStrike" kern="1200" cap="none" spc="-5" normalizeH="0" baseline="30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2</a:t>
              </a: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IV Q3W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Carboplatin AUC 5 IV Q3W</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altLang="zh-CN" sz="1050" b="0" i="0" u="none" strike="noStrike" kern="1200" cap="none" spc="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for </a:t>
              </a:r>
              <a:r>
                <a:rPr kumimoji="0" lang="en-US" altLang="zh-CN" sz="105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6</a:t>
              </a:r>
              <a:r>
                <a:rPr kumimoji="0" lang="en-US" altLang="zh-CN" sz="1050" b="0" i="0" u="none" strike="noStrike" kern="1200" cap="none" spc="2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cycles</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3" name="矩形: 圆角 32"/>
            <p:cNvSpPr/>
            <p:nvPr/>
          </p:nvSpPr>
          <p:spPr>
            <a:xfrm>
              <a:off x="5052315" y="2557895"/>
              <a:ext cx="2372503" cy="986634"/>
            </a:xfrm>
            <a:prstGeom prst="roundRect">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7" name="object 4"/>
            <p:cNvSpPr txBox="1"/>
            <p:nvPr/>
          </p:nvSpPr>
          <p:spPr>
            <a:xfrm>
              <a:off x="5052315" y="2649699"/>
              <a:ext cx="2343629" cy="781070"/>
            </a:xfrm>
            <a:prstGeom prst="rect">
              <a:avLst/>
            </a:prstGeom>
          </p:spPr>
          <p:txBody>
            <a:bodyPr vert="horz" wrap="square" lIns="0" tIns="27939" rIns="0" bIns="0" rtlCol="0">
              <a:spAutoFit/>
            </a:bodyPr>
            <a:lstStyle/>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Arm 2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Pembrolizumab 200 mg IV Q3W +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Paclitaxel 175 mg/m2 IV Q3W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Carboplatin AUC 5 IV Q3W</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en-US" altLang="zh-CN" sz="1050" b="0" i="0" u="none" strike="noStrike" kern="1200" cap="none" spc="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for </a:t>
              </a:r>
              <a:r>
                <a:rPr kumimoji="0" lang="en-US" altLang="zh-CN" sz="1050" b="0" i="0" u="none" strike="noStrike" kern="1200" cap="none" spc="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6</a:t>
              </a:r>
              <a:r>
                <a:rPr kumimoji="0" lang="en-US" altLang="zh-CN" sz="1050" b="0" i="0" u="none" strike="noStrike" kern="1200" cap="none" spc="2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cycles</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cxnSp>
          <p:nvCxnSpPr>
            <p:cNvPr id="40" name="连接符: 肘形 39"/>
            <p:cNvCxnSpPr>
              <a:stCxn id="13" idx="6"/>
              <a:endCxn id="33" idx="1"/>
            </p:cNvCxnSpPr>
            <p:nvPr/>
          </p:nvCxnSpPr>
          <p:spPr>
            <a:xfrm>
              <a:off x="4293482" y="2524052"/>
              <a:ext cx="758833" cy="52716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43" name="直接箭头连接符 42"/>
            <p:cNvCxnSpPr>
              <a:stCxn id="29" idx="3"/>
              <a:endCxn id="44" idx="1"/>
            </p:cNvCxnSpPr>
            <p:nvPr/>
          </p:nvCxnSpPr>
          <p:spPr>
            <a:xfrm>
              <a:off x="7424817" y="2003101"/>
              <a:ext cx="177011" cy="26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4" name="矩形: 圆角 43"/>
            <p:cNvSpPr/>
            <p:nvPr/>
          </p:nvSpPr>
          <p:spPr>
            <a:xfrm>
              <a:off x="7601828" y="1512444"/>
              <a:ext cx="1850162" cy="986634"/>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7" name="object 4"/>
            <p:cNvSpPr txBox="1"/>
            <p:nvPr/>
          </p:nvSpPr>
          <p:spPr>
            <a:xfrm>
              <a:off x="7601828" y="1635283"/>
              <a:ext cx="1850162" cy="677993"/>
            </a:xfrm>
            <a:prstGeom prst="rect">
              <a:avLst/>
            </a:prstGeom>
          </p:spPr>
          <p:txBody>
            <a:bodyPr vert="horz" wrap="square" lIns="0" tIns="27939" rIns="0" bIns="0" rtlCol="0">
              <a:spAutoFit/>
            </a:bodyPr>
            <a:lstStyle/>
            <a:p>
              <a:pPr marL="12700" marR="0" lvl="0" indent="0" algn="ctr" defTabSz="914400" rtl="0" eaLnBrk="1" fontAlgn="auto" latinLnBrk="0" hangingPunct="1">
                <a:lnSpc>
                  <a:spcPct val="100000"/>
                </a:lnSpc>
                <a:spcBef>
                  <a:spcPts val="220"/>
                </a:spcBef>
                <a:spcAft>
                  <a:spcPts val="0"/>
                </a:spcAft>
                <a:buClrTx/>
                <a:buSzTx/>
                <a:buFontTx/>
                <a:buNone/>
                <a:defRPr/>
              </a:pPr>
              <a:r>
                <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Arm 1</a:t>
              </a:r>
              <a:endPar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Placebo IV Q6W</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ts val="1710"/>
                </a:lnSpc>
                <a:spcBef>
                  <a:spcPts val="100"/>
                </a:spcBef>
                <a:spcAft>
                  <a:spcPts val="0"/>
                </a:spcAft>
                <a:buClrTx/>
                <a:buSzTx/>
                <a:buFontTx/>
                <a:buNone/>
                <a:defRPr/>
              </a:pPr>
              <a:r>
                <a:rPr kumimoji="0" lang="en-US" altLang="zh-CN" sz="1050" b="0" i="0" u="none" strike="noStrike" kern="1200" cap="none" spc="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for </a:t>
              </a:r>
              <a:r>
                <a:rPr kumimoji="0" lang="en-US" altLang="zh-CN" sz="1050" b="0" i="0" u="none" strike="noStrike" kern="1200" cap="none" spc="1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up </a:t>
              </a:r>
              <a:r>
                <a:rPr kumimoji="0" lang="en-US" altLang="zh-CN" sz="1050" b="0" i="0" u="none" strike="noStrike" kern="1200" cap="none" spc="1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to </a:t>
              </a:r>
              <a:endParaRPr kumimoji="0" lang="en-US" altLang="zh-CN" sz="1050" b="0" i="0" u="none" strike="noStrike" kern="1200" cap="none" spc="1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ts val="1710"/>
                </a:lnSpc>
                <a:spcBef>
                  <a:spcPts val="100"/>
                </a:spcBef>
                <a:spcAft>
                  <a:spcPts val="0"/>
                </a:spcAft>
                <a:buClrTx/>
                <a:buSzTx/>
                <a:buFontTx/>
                <a:buNone/>
                <a:defRPr/>
              </a:pPr>
              <a:r>
                <a:rPr kumimoji="0" lang="en-US" altLang="zh-CN" sz="1050" b="0" i="0" u="none" strike="noStrike" kern="1200" cap="none" spc="1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14</a:t>
              </a:r>
              <a:r>
                <a:rPr kumimoji="0" lang="en-US" altLang="zh-CN" sz="1050" b="0" i="0" u="none" strike="noStrike" kern="1200" cap="none" spc="9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additional</a:t>
              </a:r>
              <a:r>
                <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cycles</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grpSp>
          <p:nvGrpSpPr>
            <p:cNvPr id="50" name="组合 49"/>
            <p:cNvGrpSpPr/>
            <p:nvPr/>
          </p:nvGrpSpPr>
          <p:grpSpPr>
            <a:xfrm>
              <a:off x="7601830" y="2562586"/>
              <a:ext cx="1850164" cy="986634"/>
              <a:chOff x="8414631" y="1664844"/>
              <a:chExt cx="1444759" cy="986634"/>
            </a:xfrm>
          </p:grpSpPr>
          <p:sp>
            <p:nvSpPr>
              <p:cNvPr id="48" name="矩形: 圆角 47"/>
              <p:cNvSpPr/>
              <p:nvPr/>
            </p:nvSpPr>
            <p:spPr>
              <a:xfrm>
                <a:off x="8414631" y="1664844"/>
                <a:ext cx="1444758" cy="986634"/>
              </a:xfrm>
              <a:prstGeom prst="roundRect">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9" name="object 4"/>
              <p:cNvSpPr txBox="1"/>
              <p:nvPr/>
            </p:nvSpPr>
            <p:spPr>
              <a:xfrm>
                <a:off x="8414632" y="1728603"/>
                <a:ext cx="1444758" cy="833780"/>
              </a:xfrm>
              <a:prstGeom prst="rect">
                <a:avLst/>
              </a:prstGeom>
            </p:spPr>
            <p:txBody>
              <a:bodyPr vert="horz" wrap="square" lIns="0" tIns="27939" rIns="0" bIns="0" rtlCol="0">
                <a:spAutoFit/>
              </a:bodyPr>
              <a:lstStyle/>
              <a:p>
                <a:pPr marL="12700" marR="0" lvl="0" indent="0" algn="ctr" defTabSz="914400" rtl="0" eaLnBrk="1" fontAlgn="auto" latinLnBrk="0" hangingPunct="1">
                  <a:lnSpc>
                    <a:spcPct val="100000"/>
                  </a:lnSpc>
                  <a:spcBef>
                    <a:spcPts val="220"/>
                  </a:spcBef>
                  <a:spcAft>
                    <a:spcPts val="0"/>
                  </a:spcAft>
                  <a:buClrTx/>
                  <a:buSzTx/>
                  <a:buFontTx/>
                  <a:buNone/>
                  <a:defRPr/>
                </a:pPr>
                <a:r>
                  <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Arm 2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Pembrolizumab </a:t>
                </a:r>
                <a:endParaRPr kumimoji="0" lang="en-US"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ctr" defTabSz="914400" rtl="0" eaLnBrk="1" fontAlgn="auto" latinLnBrk="0" hangingPunct="1">
                  <a:lnSpc>
                    <a:spcPct val="100000"/>
                  </a:lnSpc>
                  <a:spcBef>
                    <a:spcPts val="220"/>
                  </a:spcBef>
                  <a:spcAft>
                    <a:spcPts val="0"/>
                  </a:spcAft>
                  <a:buClrTx/>
                  <a:buSzTx/>
                  <a:buFontTx/>
                  <a:buNone/>
                  <a:defRPr/>
                </a:pPr>
                <a:r>
                  <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400 mg IV Q6W</a:t>
                </a:r>
                <a:endParaRPr kumimoji="0" lang="pl-PL" sz="105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ts val="1710"/>
                  </a:lnSpc>
                  <a:spcBef>
                    <a:spcPts val="100"/>
                  </a:spcBef>
                  <a:spcAft>
                    <a:spcPts val="0"/>
                  </a:spcAft>
                  <a:buClrTx/>
                  <a:buSzTx/>
                  <a:buFontTx/>
                  <a:buNone/>
                  <a:defRPr/>
                </a:pPr>
                <a:r>
                  <a:rPr kumimoji="0" lang="en-US" altLang="zh-CN" sz="1050" b="0" i="0" u="none" strike="noStrike" kern="1200" cap="none" spc="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for </a:t>
                </a:r>
                <a:r>
                  <a:rPr kumimoji="0" lang="en-US" altLang="zh-CN" sz="1050" b="0" i="0" u="none" strike="noStrike" kern="1200" cap="none" spc="1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up </a:t>
                </a:r>
                <a:r>
                  <a:rPr kumimoji="0" lang="en-US" altLang="zh-CN" sz="1050" b="0" i="0" u="none" strike="noStrike" kern="1200" cap="none" spc="1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to </a:t>
                </a:r>
                <a:endParaRPr kumimoji="0" lang="en-US" altLang="zh-CN" sz="1050" b="0" i="0" u="none" strike="noStrike" kern="1200" cap="none" spc="1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ts val="1710"/>
                  </a:lnSpc>
                  <a:spcBef>
                    <a:spcPts val="100"/>
                  </a:spcBef>
                  <a:spcAft>
                    <a:spcPts val="0"/>
                  </a:spcAft>
                  <a:buClrTx/>
                  <a:buSzTx/>
                  <a:buFontTx/>
                  <a:buNone/>
                  <a:defRPr/>
                </a:pPr>
                <a:r>
                  <a:rPr kumimoji="0" lang="en-US" altLang="zh-CN" sz="1050" b="0" i="0" u="none" strike="noStrike" kern="1200" cap="none" spc="10"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14</a:t>
                </a:r>
                <a:r>
                  <a:rPr kumimoji="0" lang="en-US" altLang="zh-CN" sz="1050" b="0" i="0" u="none" strike="noStrike" kern="1200" cap="none" spc="9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additional</a:t>
                </a:r>
                <a:r>
                  <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050" b="0" i="0" u="none" strike="noStrike" kern="1200" cap="none" spc="25" normalizeH="0" baseline="0" noProof="0" dirty="0">
                    <a:ln>
                      <a:noFill/>
                    </a:ln>
                    <a:solidFill>
                      <a:srgbClr val="FFFFFF"/>
                    </a:solidFill>
                    <a:effectLst/>
                    <a:uLnTx/>
                    <a:uFillTx/>
                    <a:latin typeface="Arial" panose="020B0604020202020204" pitchFamily="34" charset="0"/>
                    <a:ea typeface="微软雅黑" panose="020B0503020204020204" charset="-122"/>
                    <a:cs typeface="Arial" panose="020B0604020202020204" pitchFamily="34" charset="0"/>
                  </a:rPr>
                  <a:t>cycles</a:t>
                </a:r>
                <a:endParaRPr kumimoji="0" lang="en-US" altLang="zh-CN" sz="105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grpSp>
        <p:cxnSp>
          <p:nvCxnSpPr>
            <p:cNvPr id="64" name="直接箭头连接符 63"/>
            <p:cNvCxnSpPr/>
            <p:nvPr/>
          </p:nvCxnSpPr>
          <p:spPr>
            <a:xfrm>
              <a:off x="7424817" y="3067280"/>
              <a:ext cx="177011" cy="266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连接符: 肘形 64"/>
            <p:cNvCxnSpPr>
              <a:stCxn id="47" idx="3"/>
              <a:endCxn id="67" idx="1"/>
            </p:cNvCxnSpPr>
            <p:nvPr/>
          </p:nvCxnSpPr>
          <p:spPr>
            <a:xfrm>
              <a:off x="9451990" y="1974280"/>
              <a:ext cx="246877" cy="54417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70" name="连接符: 肘形 69"/>
            <p:cNvCxnSpPr>
              <a:stCxn id="49" idx="3"/>
              <a:endCxn id="67" idx="1"/>
            </p:cNvCxnSpPr>
            <p:nvPr/>
          </p:nvCxnSpPr>
          <p:spPr>
            <a:xfrm flipV="1">
              <a:off x="9451994" y="2518455"/>
              <a:ext cx="246873" cy="524780"/>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grpSp>
      <p:sp>
        <p:nvSpPr>
          <p:cNvPr id="22" name="文本框 21"/>
          <p:cNvSpPr txBox="1"/>
          <p:nvPr/>
        </p:nvSpPr>
        <p:spPr>
          <a:xfrm>
            <a:off x="136756" y="3994521"/>
            <a:ext cx="609600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9585"/>
                </a:solidFill>
                <a:effectLst/>
                <a:uLnTx/>
                <a:uFillTx/>
                <a:latin typeface="Arial" panose="020B0604020202020204" pitchFamily="34" charset="0"/>
                <a:ea typeface="微软雅黑" panose="020B0503020204020204" charset="-122"/>
                <a:cs typeface="Arial" panose="020B0604020202020204" pitchFamily="34" charset="0"/>
              </a:rPr>
              <a:t>PFS per RECIST v1.1: </a:t>
            </a:r>
            <a:r>
              <a:rPr kumimoji="0" lang="en-US" altLang="zh-CN" sz="1200" b="1" i="0" u="none" strike="noStrike" kern="1200" cap="none" spc="0" normalizeH="0" baseline="0" noProof="0" dirty="0" err="1">
                <a:ln>
                  <a:noFill/>
                </a:ln>
                <a:solidFill>
                  <a:srgbClr val="009585"/>
                </a:solidFill>
                <a:effectLst/>
                <a:uLnTx/>
                <a:uFillTx/>
                <a:latin typeface="Arial" panose="020B0604020202020204" pitchFamily="34" charset="0"/>
                <a:ea typeface="微软雅黑" panose="020B0503020204020204" charset="-122"/>
                <a:cs typeface="Arial" panose="020B0604020202020204" pitchFamily="34" charset="0"/>
              </a:rPr>
              <a:t>dMMR</a:t>
            </a:r>
            <a:r>
              <a:rPr kumimoji="0" lang="en-US" altLang="zh-CN" sz="1200" b="1" i="0" u="none" strike="noStrike" kern="1200" cap="none" spc="0" normalizeH="0" baseline="0" noProof="0" dirty="0">
                <a:ln>
                  <a:noFill/>
                </a:ln>
                <a:solidFill>
                  <a:srgbClr val="009585"/>
                </a:solidFill>
                <a:effectLst/>
                <a:uLnTx/>
                <a:uFillTx/>
                <a:latin typeface="Arial" panose="020B0604020202020204" pitchFamily="34" charset="0"/>
                <a:ea typeface="微软雅黑" panose="020B0503020204020204" charset="-122"/>
                <a:cs typeface="Arial" panose="020B0604020202020204" pitchFamily="34" charset="0"/>
              </a:rPr>
              <a:t> Population</a:t>
            </a:r>
            <a:endParaRPr kumimoji="0" lang="zh-CN" altLang="en-US" sz="1200" b="0" i="0" u="none" strike="noStrike" kern="1200" cap="none" spc="0" normalizeH="0" baseline="0" noProof="0" dirty="0">
              <a:ln>
                <a:noFill/>
              </a:ln>
              <a:solidFill>
                <a:srgbClr val="009585"/>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24" name="文本框 23"/>
          <p:cNvSpPr txBox="1"/>
          <p:nvPr/>
        </p:nvSpPr>
        <p:spPr>
          <a:xfrm>
            <a:off x="5802978" y="3979788"/>
            <a:ext cx="609600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b="1" i="0" u="none" strike="noStrike" kern="1200" cap="none" spc="0" normalizeH="0" baseline="0" noProof="0" dirty="0">
                <a:ln>
                  <a:noFill/>
                </a:ln>
                <a:solidFill>
                  <a:srgbClr val="009585"/>
                </a:solidFill>
                <a:effectLst/>
                <a:uLnTx/>
                <a:uFillTx/>
                <a:latin typeface="Arial" panose="020B0604020202020204" pitchFamily="34" charset="0"/>
                <a:ea typeface="微软雅黑" panose="020B0503020204020204" charset="-122"/>
                <a:cs typeface="Arial" panose="020B0604020202020204" pitchFamily="34" charset="0"/>
              </a:rPr>
              <a:t>PFS per RECIST v1.1: pMMR Population </a:t>
            </a:r>
            <a:endParaRPr kumimoji="0" lang="zh-CN" altLang="en-US" sz="1200" b="0" i="0" u="none" strike="noStrike" kern="1200" cap="none" spc="0" normalizeH="0" baseline="0" noProof="0" dirty="0">
              <a:ln>
                <a:noFill/>
              </a:ln>
              <a:solidFill>
                <a:srgbClr val="009585"/>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5" name="文本占位符 34"/>
          <p:cNvSpPr>
            <a:spLocks noGrp="1"/>
          </p:cNvSpPr>
          <p:nvPr>
            <p:ph type="body" sz="quarter" idx="10"/>
          </p:nvPr>
        </p:nvSpPr>
        <p:spPr/>
        <p:txBody>
          <a:bodyPr/>
          <a:lstStyle/>
          <a:p>
            <a:r>
              <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rPr>
              <a:t>Ramez N. Eskander, et al. 2023 SGO Oral 264</a:t>
            </a:r>
            <a:endParaRPr kumimoji="0" lang="da-DK"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23" name="内容占位符 22"/>
          <p:cNvSpPr>
            <a:spLocks noGrp="1"/>
          </p:cNvSpPr>
          <p:nvPr>
            <p:ph sz="quarter" idx="11"/>
          </p:nvPr>
        </p:nvSpPr>
        <p:spPr>
          <a:xfrm>
            <a:off x="255588" y="212725"/>
            <a:ext cx="11610347" cy="966788"/>
          </a:xfrm>
        </p:spPr>
        <p:txBody>
          <a:bodyPr/>
          <a:lstStyle/>
          <a:p>
            <a:r>
              <a:rPr lang="en-US" altLang="zh-CN" dirty="0"/>
              <a:t>IO + chemo: 1L Pembrolizumab + chemotherapy for All-comers</a:t>
            </a:r>
            <a:endParaRPr lang="en-US" altLang="zh-C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55588" y="6432750"/>
            <a:ext cx="10907712" cy="318888"/>
          </a:xfrm>
        </p:spPr>
        <p:txBody>
          <a:bodyPr/>
          <a:lstStyle/>
          <a:p>
            <a:pPr marL="0" indent="0">
              <a:buNone/>
            </a:pPr>
            <a:r>
              <a:rPr lang="zh-CN" altLang="en-US" sz="900" dirty="0"/>
              <a:t>ICR</a:t>
            </a:r>
            <a:r>
              <a:rPr lang="en-US" altLang="zh-CN" sz="900" dirty="0"/>
              <a:t>,</a:t>
            </a:r>
            <a:r>
              <a:rPr lang="zh-CN" altLang="en-US" sz="900" dirty="0"/>
              <a:t> independent central ra</a:t>
            </a:r>
            <a:r>
              <a:rPr lang="en-US" altLang="zh-CN" sz="900" dirty="0"/>
              <a:t>di</a:t>
            </a:r>
            <a:r>
              <a:rPr lang="zh-CN" altLang="en-US" sz="900" dirty="0"/>
              <a:t>ologic review</a:t>
            </a:r>
            <a:r>
              <a:rPr lang="en-US" altLang="zh-CN" sz="900" dirty="0"/>
              <a:t>;</a:t>
            </a:r>
            <a:r>
              <a:rPr lang="zh-CN" altLang="en-US" sz="900" dirty="0"/>
              <a:t> ECOG PS</a:t>
            </a:r>
            <a:r>
              <a:rPr lang="en-US" altLang="zh-CN" sz="900" dirty="0"/>
              <a:t>,</a:t>
            </a:r>
            <a:r>
              <a:rPr lang="zh-CN" altLang="en-US" sz="900" dirty="0"/>
              <a:t> Eastern Cooperatve Oncotagy Group performance status; </a:t>
            </a:r>
            <a:r>
              <a:rPr lang="en-US" altLang="zh-CN" sz="900" dirty="0"/>
              <a:t>IV,</a:t>
            </a:r>
            <a:r>
              <a:rPr lang="zh-CN" altLang="en-US" sz="900" dirty="0"/>
              <a:t> intravenous; OS, </a:t>
            </a:r>
            <a:r>
              <a:rPr lang="en-US" altLang="zh-CN" sz="900" dirty="0"/>
              <a:t>o</a:t>
            </a:r>
            <a:r>
              <a:rPr lang="zh-CN" altLang="en-US" sz="900" dirty="0"/>
              <a:t>verell survival; PFS</a:t>
            </a:r>
            <a:r>
              <a:rPr lang="en-US" altLang="zh-CN" sz="900" dirty="0"/>
              <a:t>, </a:t>
            </a:r>
            <a:r>
              <a:rPr lang="zh-CN" altLang="en-US" sz="900" dirty="0"/>
              <a:t>progression-free survival. Q3W. every 3 weeks. </a:t>
            </a:r>
            <a:endParaRPr lang="es-ES" altLang="zh-CN" dirty="0">
              <a:sym typeface="Calibri" panose="020F0502020204030204" pitchFamily="34" charset="0"/>
            </a:endParaRPr>
          </a:p>
          <a:p>
            <a:r>
              <a:rPr lang="es-ES" altLang="zh-CN" dirty="0">
                <a:sym typeface="Calibri" panose="020F0502020204030204" pitchFamily="34" charset="0"/>
              </a:rPr>
              <a:t>D.M. </a:t>
            </a:r>
            <a:r>
              <a:rPr lang="es-ES" altLang="zh-CN" dirty="0" err="1">
                <a:sym typeface="Calibri" panose="020F0502020204030204" pitchFamily="34" charset="0"/>
              </a:rPr>
              <a:t>O’Malley</a:t>
            </a:r>
            <a:r>
              <a:rPr lang="es-ES" altLang="zh-CN" dirty="0">
                <a:sym typeface="Calibri" panose="020F0502020204030204" pitchFamily="34" charset="0"/>
              </a:rPr>
              <a:t>, et al. 2022 ESMO. 546P</a:t>
            </a:r>
            <a:endParaRPr lang="es-ES" altLang="zh-CN" dirty="0">
              <a:sym typeface="Calibri" panose="020F0502020204030204" pitchFamily="34" charset="0"/>
            </a:endParaRPr>
          </a:p>
        </p:txBody>
      </p:sp>
      <p:sp>
        <p:nvSpPr>
          <p:cNvPr id="3" name="内容占位符 2"/>
          <p:cNvSpPr>
            <a:spLocks noGrp="1"/>
          </p:cNvSpPr>
          <p:nvPr>
            <p:ph sz="quarter" idx="11"/>
          </p:nvPr>
        </p:nvSpPr>
        <p:spPr/>
        <p:txBody>
          <a:bodyPr/>
          <a:lstStyle/>
          <a:p>
            <a:r>
              <a:rPr lang="en-US" altLang="zh-CN" dirty="0"/>
              <a:t>KEYNOTE 158 cohort D&amp;K:</a:t>
            </a:r>
            <a:r>
              <a:rPr lang="en-US" altLang="zh-CN" dirty="0">
                <a:cs typeface="Arial" panose="020B0604020202020204" pitchFamily="34" charset="0"/>
                <a:sym typeface="Calibri" panose="020F0502020204030204" pitchFamily="34" charset="0"/>
              </a:rPr>
              <a:t> Pembrolizumab in ≥2L EC</a:t>
            </a:r>
            <a:endParaRPr lang="zh-CN" altLang="en-US" dirty="0"/>
          </a:p>
        </p:txBody>
      </p:sp>
      <p:sp>
        <p:nvSpPr>
          <p:cNvPr id="5" name="矩形: 圆角 4"/>
          <p:cNvSpPr/>
          <p:nvPr/>
        </p:nvSpPr>
        <p:spPr>
          <a:xfrm>
            <a:off x="641071" y="2058647"/>
            <a:ext cx="5008425" cy="3922317"/>
          </a:xfrm>
          <a:prstGeom prst="roundRect">
            <a:avLst>
              <a:gd name="adj" fmla="val 555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7" name="object 2"/>
          <p:cNvSpPr txBox="1"/>
          <p:nvPr/>
        </p:nvSpPr>
        <p:spPr>
          <a:xfrm>
            <a:off x="919685" y="2139949"/>
            <a:ext cx="1897193" cy="228268"/>
          </a:xfrm>
          <a:prstGeom prst="rect">
            <a:avLst/>
          </a:prstGeom>
        </p:spPr>
        <p:txBody>
          <a:bodyPr vert="horz" wrap="square" lIns="0" tIns="12700" rIns="0" bIns="0" rtlCol="0">
            <a:spAutoFit/>
          </a:bodyPr>
          <a:lstStyle>
            <a:lvl1pPr>
              <a:defRPr sz="1400" b="1" i="0">
                <a:solidFill>
                  <a:schemeClr val="tx1"/>
                </a:solidFill>
                <a:latin typeface="Arial" panose="020B0604020202020204"/>
                <a:ea typeface="+mj-ea"/>
                <a:cs typeface="Arial" panose="020B0604020202020204"/>
              </a:defRPr>
            </a:lvl1pPr>
          </a:lstStyle>
          <a:p>
            <a:pPr marL="12700" marR="0" lvl="0" indent="0" defTabSz="914400" eaLnBrk="1" fontAlgn="auto" latinLnBrk="0" hangingPunct="1">
              <a:lnSpc>
                <a:spcPct val="100000"/>
              </a:lnSpc>
              <a:spcBef>
                <a:spcPts val="100"/>
              </a:spcBef>
              <a:spcAft>
                <a:spcPts val="0"/>
              </a:spcAft>
              <a:buClrTx/>
              <a:buSzTx/>
              <a:buFontTx/>
              <a:buNone/>
              <a:defRPr/>
            </a:pPr>
            <a:r>
              <a:rPr kumimoji="0" lang="en-US" b="1" i="0" u="none" strike="noStrike" kern="0" cap="none" spc="-5" normalizeH="0" baseline="0" noProof="0" dirty="0">
                <a:ln>
                  <a:noFill/>
                </a:ln>
                <a:solidFill>
                  <a:sysClr val="windowText" lastClr="000000"/>
                </a:solidFill>
                <a:effectLst/>
                <a:uLnTx/>
                <a:uFillTx/>
                <a:latin typeface="+mn-lt"/>
                <a:cs typeface="Arial" panose="020B0604020202020204" pitchFamily="34" charset="0"/>
              </a:rPr>
              <a:t>K</a:t>
            </a:r>
            <a:r>
              <a:rPr kumimoji="0" lang="en-US" altLang="zh-CN" b="1" i="0" u="none" strike="noStrike" kern="0" cap="none" spc="-5" normalizeH="0" baseline="0" noProof="0" dirty="0">
                <a:ln>
                  <a:noFill/>
                </a:ln>
                <a:solidFill>
                  <a:sysClr val="windowText" lastClr="000000"/>
                </a:solidFill>
                <a:effectLst/>
                <a:uLnTx/>
                <a:uFillTx/>
                <a:latin typeface="+mn-lt"/>
                <a:cs typeface="Arial" panose="020B0604020202020204" pitchFamily="34" charset="0"/>
              </a:rPr>
              <a:t>ey </a:t>
            </a:r>
            <a:r>
              <a:rPr kumimoji="0" lang="en-US" b="1" i="0" u="none" strike="noStrike" kern="0" cap="none" spc="-5" normalizeH="0" baseline="0" noProof="0" dirty="0">
                <a:ln>
                  <a:noFill/>
                </a:ln>
                <a:solidFill>
                  <a:sysClr val="windowText" lastClr="000000"/>
                </a:solidFill>
                <a:effectLst/>
                <a:uLnTx/>
                <a:uFillTx/>
                <a:latin typeface="+mn-lt"/>
                <a:cs typeface="Arial" panose="020B0604020202020204" pitchFamily="34" charset="0"/>
              </a:rPr>
              <a:t>eligibility</a:t>
            </a:r>
            <a:r>
              <a:rPr kumimoji="0" lang="en-US" b="1" i="0" u="none" strike="noStrike" kern="0" cap="none" spc="-30" normalizeH="0" baseline="0" noProof="0" dirty="0">
                <a:ln>
                  <a:noFill/>
                </a:ln>
                <a:solidFill>
                  <a:sysClr val="windowText" lastClr="000000"/>
                </a:solidFill>
                <a:effectLst/>
                <a:uLnTx/>
                <a:uFillTx/>
                <a:latin typeface="+mn-lt"/>
                <a:cs typeface="Arial" panose="020B0604020202020204" pitchFamily="34" charset="0"/>
              </a:rPr>
              <a:t> </a:t>
            </a:r>
            <a:r>
              <a:rPr kumimoji="0" lang="en-US" b="1" i="0" u="none" strike="noStrike" kern="0" cap="none" spc="-5" normalizeH="0" baseline="0" noProof="0" dirty="0">
                <a:ln>
                  <a:noFill/>
                </a:ln>
                <a:solidFill>
                  <a:sysClr val="windowText" lastClr="000000"/>
                </a:solidFill>
                <a:effectLst/>
                <a:uLnTx/>
                <a:uFillTx/>
                <a:latin typeface="+mn-lt"/>
                <a:cs typeface="Arial" panose="020B0604020202020204" pitchFamily="34" charset="0"/>
              </a:rPr>
              <a:t>criteria</a:t>
            </a:r>
            <a:endParaRPr kumimoji="0" lang="en-US" b="1" i="0" u="none" strike="noStrike" kern="0" cap="none" spc="-5" normalizeH="0" baseline="0" noProof="0" dirty="0">
              <a:ln>
                <a:noFill/>
              </a:ln>
              <a:solidFill>
                <a:sysClr val="windowText" lastClr="000000"/>
              </a:solidFill>
              <a:effectLst/>
              <a:uLnTx/>
              <a:uFillTx/>
              <a:latin typeface="+mn-lt"/>
              <a:cs typeface="Arial" panose="020B0604020202020204" pitchFamily="34" charset="0"/>
            </a:endParaRPr>
          </a:p>
        </p:txBody>
      </p:sp>
      <p:sp>
        <p:nvSpPr>
          <p:cNvPr id="8" name="object 3"/>
          <p:cNvSpPr txBox="1"/>
          <p:nvPr/>
        </p:nvSpPr>
        <p:spPr>
          <a:xfrm>
            <a:off x="919685" y="2406317"/>
            <a:ext cx="4546931" cy="3283591"/>
          </a:xfrm>
          <a:prstGeom prst="rect">
            <a:avLst/>
          </a:prstGeom>
        </p:spPr>
        <p:txBody>
          <a:bodyPr vert="horz" wrap="square" lIns="0" tIns="12700" rIns="0" bIns="0" rtlCol="0">
            <a:spAutoFit/>
          </a:bodyPr>
          <a:lstStyle/>
          <a:p>
            <a:pPr marL="127000" marR="0" lvl="0" indent="-114300" algn="l" defTabSz="914400" rtl="0" eaLnBrk="1" fontAlgn="auto" latinLnBrk="0" hangingPunct="1">
              <a:lnSpc>
                <a:spcPct val="100000"/>
              </a:lnSpc>
              <a:spcBef>
                <a:spcPts val="670"/>
              </a:spcBef>
              <a:spcAft>
                <a:spcPts val="0"/>
              </a:spcAft>
              <a:buClrTx/>
              <a:buSzTx/>
              <a:buFontTx/>
              <a:buChar char="•"/>
              <a:tabLst>
                <a:tab pos="127000" algn="l"/>
              </a:tabLst>
              <a:defRPr/>
            </a:pPr>
            <a:r>
              <a:rPr kumimoji="0" lang="zh-CN" altLang="en-US" sz="1400" b="0" i="0" u="none" strike="noStrike" kern="1200" cap="none" spc="-5" normalizeH="0" baseline="0" noProof="0" dirty="0">
                <a:ln>
                  <a:noFill/>
                </a:ln>
                <a:effectLst/>
                <a:uLnTx/>
                <a:uFillTx/>
                <a:ea typeface="+mn-ea"/>
                <a:cs typeface="Arial" panose="020B0604020202020204"/>
              </a:rPr>
              <a:t>≥</a:t>
            </a:r>
            <a:r>
              <a:rPr kumimoji="0" lang="en-US" altLang="zh-CN" sz="1400" b="0" i="0" u="none" strike="noStrike" kern="1200" cap="none" spc="-5" normalizeH="0" baseline="0" noProof="0" dirty="0">
                <a:ln>
                  <a:noFill/>
                </a:ln>
                <a:effectLst/>
                <a:uLnTx/>
                <a:uFillTx/>
                <a:ea typeface="+mn-ea"/>
                <a:cs typeface="Arial" panose="020B0604020202020204"/>
              </a:rPr>
              <a:t>18 years </a:t>
            </a:r>
            <a:r>
              <a:rPr kumimoji="0" lang="en-US" altLang="zh-CN" sz="1400" b="0" i="0" u="none" strike="noStrike" kern="1200" cap="none" spc="0" normalizeH="0" baseline="0" noProof="0" dirty="0">
                <a:ln>
                  <a:noFill/>
                </a:ln>
                <a:effectLst/>
                <a:uLnTx/>
                <a:uFillTx/>
                <a:ea typeface="+mn-ea"/>
                <a:cs typeface="Arial" panose="020B0604020202020204"/>
              </a:rPr>
              <a:t>of </a:t>
            </a:r>
            <a:r>
              <a:rPr kumimoji="0" lang="en-US" altLang="zh-CN" sz="1400" b="0" i="0" u="none" strike="noStrike" kern="1200" cap="none" spc="-5" normalizeH="0" baseline="0" noProof="0" dirty="0">
                <a:ln>
                  <a:noFill/>
                </a:ln>
                <a:effectLst/>
                <a:uLnTx/>
                <a:uFillTx/>
                <a:ea typeface="+mn-ea"/>
                <a:cs typeface="Arial" panose="020B0604020202020204"/>
              </a:rPr>
              <a:t>age</a:t>
            </a:r>
            <a:endParaRPr kumimoji="0" lang="en-US" altLang="zh-CN" sz="1400" b="0" i="0" u="none" strike="noStrike" kern="1200" cap="none" spc="0" normalizeH="0" baseline="0" noProof="0" dirty="0">
              <a:ln>
                <a:noFill/>
              </a:ln>
              <a:effectLst/>
              <a:uLnTx/>
              <a:uFillTx/>
              <a:ea typeface="+mn-ea"/>
              <a:cs typeface="Arial" panose="020B0604020202020204"/>
            </a:endParaRPr>
          </a:p>
          <a:p>
            <a:pPr marL="136525" marR="0" lvl="0" indent="-123825" algn="l" defTabSz="914400" rtl="0" eaLnBrk="1" fontAlgn="auto" latinLnBrk="0" hangingPunct="1">
              <a:lnSpc>
                <a:spcPct val="100000"/>
              </a:lnSpc>
              <a:spcBef>
                <a:spcPts val="570"/>
              </a:spcBef>
              <a:spcAft>
                <a:spcPts val="0"/>
              </a:spcAft>
              <a:buClrTx/>
              <a:buSzTx/>
              <a:buFontTx/>
              <a:buChar char="•"/>
              <a:tabLst>
                <a:tab pos="136525" algn="l"/>
              </a:tabLst>
              <a:defRPr/>
            </a:pPr>
            <a:r>
              <a:rPr kumimoji="0" lang="en-US" altLang="zh-CN" sz="1400" b="0" i="0" u="none" strike="noStrike" kern="1200" cap="none" spc="-5" normalizeH="0" baseline="0" noProof="0" dirty="0">
                <a:ln>
                  <a:noFill/>
                </a:ln>
                <a:effectLst/>
                <a:uLnTx/>
                <a:uFillTx/>
                <a:ea typeface="+mn-ea"/>
                <a:cs typeface="Arial" panose="020B0604020202020204"/>
              </a:rPr>
              <a:t>MSI-H/</a:t>
            </a:r>
            <a:r>
              <a:rPr kumimoji="0" lang="en-US" altLang="zh-CN" sz="1400" b="0" i="0" u="none" strike="noStrike" kern="1200" cap="none" spc="-5" normalizeH="0" baseline="0" noProof="0" dirty="0" err="1">
                <a:ln>
                  <a:noFill/>
                </a:ln>
                <a:effectLst/>
                <a:uLnTx/>
                <a:uFillTx/>
                <a:ea typeface="+mn-ea"/>
                <a:cs typeface="Arial" panose="020B0604020202020204"/>
              </a:rPr>
              <a:t>dMMR</a:t>
            </a:r>
            <a:r>
              <a:rPr kumimoji="0" lang="en-US" altLang="zh-CN" sz="1400" b="0" i="0" u="none" strike="noStrike" kern="1200" cap="none" spc="-5" normalizeH="0" baseline="0" noProof="0" dirty="0">
                <a:ln>
                  <a:noFill/>
                </a:ln>
                <a:effectLst/>
                <a:uLnTx/>
                <a:uFillTx/>
                <a:ea typeface="+mn-ea"/>
                <a:cs typeface="Arial" panose="020B0604020202020204"/>
              </a:rPr>
              <a:t> advanced EC</a:t>
            </a:r>
            <a:endParaRPr kumimoji="0" lang="en-US" altLang="zh-CN" sz="1400" b="0" i="0" u="none" strike="noStrike" kern="1200" cap="none" spc="0" normalizeH="0" baseline="0" noProof="0" dirty="0">
              <a:ln>
                <a:noFill/>
              </a:ln>
              <a:effectLst/>
              <a:uLnTx/>
              <a:uFillTx/>
              <a:ea typeface="+mn-ea"/>
              <a:cs typeface="Arial" panose="020B0604020202020204"/>
            </a:endParaRPr>
          </a:p>
          <a:p>
            <a:pPr marL="288925" marR="5080" lvl="1" indent="-161925" algn="l" defTabSz="914400" rtl="0" eaLnBrk="1" fontAlgn="auto" latinLnBrk="0" hangingPunct="1">
              <a:lnSpc>
                <a:spcPct val="107000"/>
              </a:lnSpc>
              <a:spcBef>
                <a:spcPts val="575"/>
              </a:spcBef>
              <a:spcAft>
                <a:spcPts val="0"/>
              </a:spcAft>
              <a:buClrTx/>
              <a:buSzTx/>
              <a:buFontTx/>
              <a:buChar char="-"/>
              <a:tabLst>
                <a:tab pos="298450" algn="l"/>
              </a:tabLst>
              <a:defRPr/>
            </a:pPr>
            <a:r>
              <a:rPr kumimoji="0" lang="en-US" altLang="zh-CN" sz="1400" b="0" i="0" u="none" strike="noStrike" kern="1200" cap="none" spc="-5" normalizeH="0" baseline="0" noProof="0" dirty="0">
                <a:ln>
                  <a:noFill/>
                </a:ln>
                <a:effectLst/>
                <a:uLnTx/>
                <a:uFillTx/>
                <a:ea typeface="+mn-ea"/>
                <a:cs typeface="Arial" panose="020B0604020202020204"/>
              </a:rPr>
              <a:t>Cohort D: EC, regardless </a:t>
            </a:r>
            <a:r>
              <a:rPr kumimoji="0" lang="en-US" altLang="zh-CN" sz="1400" b="0" i="0" u="none" strike="noStrike" kern="1200" cap="none" spc="0" normalizeH="0" baseline="0" noProof="0" dirty="0">
                <a:ln>
                  <a:noFill/>
                </a:ln>
                <a:effectLst/>
                <a:uLnTx/>
                <a:uFillTx/>
                <a:ea typeface="+mn-ea"/>
                <a:cs typeface="Arial" panose="020B0604020202020204"/>
              </a:rPr>
              <a:t>of </a:t>
            </a:r>
            <a:r>
              <a:rPr kumimoji="0" lang="en-US" altLang="zh-CN" sz="1400" b="0" i="0" u="none" strike="noStrike" kern="1200" cap="none" spc="-5" normalizeH="0" baseline="0" noProof="0" dirty="0">
                <a:ln>
                  <a:noFill/>
                </a:ln>
                <a:effectLst/>
                <a:uLnTx/>
                <a:uFillTx/>
                <a:ea typeface="+mn-ea"/>
                <a:cs typeface="Arial" panose="020B0604020202020204"/>
              </a:rPr>
              <a:t>MSI status  and excluding sarcomas </a:t>
            </a:r>
            <a:r>
              <a:rPr kumimoji="0" lang="en-US" altLang="zh-CN" sz="1400" b="0" i="0" u="none" strike="noStrike" kern="1200" cap="none" spc="0" normalizeH="0" baseline="0" noProof="0" dirty="0">
                <a:ln>
                  <a:noFill/>
                </a:ln>
                <a:effectLst/>
                <a:uLnTx/>
                <a:uFillTx/>
                <a:ea typeface="+mn-ea"/>
                <a:cs typeface="Arial" panose="020B0604020202020204"/>
              </a:rPr>
              <a:t>and </a:t>
            </a:r>
            <a:r>
              <a:rPr kumimoji="0" lang="en-US" altLang="zh-CN" sz="1400" b="0" i="0" u="none" strike="noStrike" kern="1200" cap="none" spc="-5" normalizeH="0" baseline="0" noProof="0" dirty="0">
                <a:ln>
                  <a:noFill/>
                </a:ln>
                <a:effectLst/>
                <a:uLnTx/>
                <a:uFillTx/>
                <a:ea typeface="+mn-ea"/>
                <a:cs typeface="Arial" panose="020B0604020202020204"/>
              </a:rPr>
              <a:t>mesenchymal</a:t>
            </a:r>
            <a:r>
              <a:rPr kumimoji="0" lang="en-US" altLang="zh-CN" sz="1400" b="0" i="0" u="none" strike="noStrike" kern="1200" cap="none" spc="20" normalizeH="0" baseline="0" noProof="0" dirty="0">
                <a:ln>
                  <a:noFill/>
                </a:ln>
                <a:effectLst/>
                <a:uLnTx/>
                <a:uFillTx/>
                <a:ea typeface="+mn-ea"/>
                <a:cs typeface="Arial" panose="020B0604020202020204"/>
              </a:rPr>
              <a:t> </a:t>
            </a:r>
            <a:r>
              <a:rPr kumimoji="0" lang="en-US" altLang="zh-CN" sz="1400" b="0" i="0" u="none" strike="noStrike" kern="1200" cap="none" spc="-5" normalizeH="0" baseline="0" noProof="0" dirty="0">
                <a:ln>
                  <a:noFill/>
                </a:ln>
                <a:effectLst/>
                <a:uLnTx/>
                <a:uFillTx/>
                <a:ea typeface="+mn-ea"/>
                <a:cs typeface="Arial" panose="020B0604020202020204"/>
              </a:rPr>
              <a:t>tumors</a:t>
            </a:r>
            <a:endParaRPr kumimoji="0" lang="en-US" altLang="zh-CN" sz="1400" b="0" i="0" u="none" strike="noStrike" kern="1200" cap="none" spc="0" normalizeH="0" baseline="0" noProof="0" dirty="0">
              <a:ln>
                <a:noFill/>
              </a:ln>
              <a:effectLst/>
              <a:uLnTx/>
              <a:uFillTx/>
              <a:ea typeface="+mn-ea"/>
              <a:cs typeface="Arial" panose="020B0604020202020204"/>
            </a:endParaRPr>
          </a:p>
          <a:p>
            <a:pPr marL="279400" marR="390525" lvl="1" indent="-152400" algn="l" defTabSz="914400" rtl="0" eaLnBrk="1" fontAlgn="auto" latinLnBrk="0" hangingPunct="1">
              <a:lnSpc>
                <a:spcPct val="112000"/>
              </a:lnSpc>
              <a:spcBef>
                <a:spcPts val="500"/>
              </a:spcBef>
              <a:spcAft>
                <a:spcPts val="0"/>
              </a:spcAft>
              <a:buClrTx/>
              <a:buSzTx/>
              <a:buFontTx/>
              <a:buChar char="-"/>
              <a:tabLst>
                <a:tab pos="298450" algn="l"/>
              </a:tabLst>
              <a:defRPr/>
            </a:pPr>
            <a:r>
              <a:rPr kumimoji="0" lang="en-US" altLang="zh-CN" sz="1400" b="0" i="0" u="none" strike="noStrike" kern="1200" cap="none" spc="-5" normalizeH="0" baseline="0" noProof="0" dirty="0">
                <a:ln>
                  <a:noFill/>
                </a:ln>
                <a:effectLst/>
                <a:uLnTx/>
                <a:uFillTx/>
                <a:ea typeface="+mn-ea"/>
                <a:cs typeface="Arial" panose="020B0604020202020204"/>
              </a:rPr>
              <a:t>Cohort </a:t>
            </a:r>
            <a:r>
              <a:rPr kumimoji="0" lang="en-US" altLang="zh-CN" sz="1400" b="0" i="0" u="none" strike="noStrike" kern="1200" cap="none" spc="0" normalizeH="0" baseline="0" noProof="0" dirty="0">
                <a:ln>
                  <a:noFill/>
                </a:ln>
                <a:effectLst/>
                <a:uLnTx/>
                <a:uFillTx/>
                <a:ea typeface="+mn-ea"/>
                <a:cs typeface="Arial" panose="020B0604020202020204"/>
              </a:rPr>
              <a:t>K: </a:t>
            </a:r>
            <a:r>
              <a:rPr kumimoji="0" lang="en-US" altLang="zh-CN" sz="1400" b="0" i="0" u="none" strike="noStrike" kern="1200" cap="none" spc="-5" normalizeH="0" baseline="0" noProof="0" dirty="0">
                <a:ln>
                  <a:noFill/>
                </a:ln>
                <a:effectLst/>
                <a:uLnTx/>
                <a:uFillTx/>
                <a:ea typeface="+mn-ea"/>
                <a:cs typeface="Arial" panose="020B0604020202020204"/>
              </a:rPr>
              <a:t>any MSI-H/</a:t>
            </a:r>
            <a:r>
              <a:rPr kumimoji="0" lang="en-US" altLang="zh-CN" sz="1400" b="0" i="0" u="none" strike="noStrike" kern="1200" cap="none" spc="-5" normalizeH="0" baseline="0" noProof="0" dirty="0" err="1">
                <a:ln>
                  <a:noFill/>
                </a:ln>
                <a:effectLst/>
                <a:uLnTx/>
                <a:uFillTx/>
                <a:ea typeface="+mn-ea"/>
                <a:cs typeface="Arial" panose="020B0604020202020204"/>
              </a:rPr>
              <a:t>dMMR</a:t>
            </a:r>
            <a:r>
              <a:rPr kumimoji="0" lang="en-US" altLang="zh-CN" sz="1400" b="0" i="0" u="none" strike="noStrike" kern="1200" cap="none" spc="-5" normalizeH="0" baseline="0" noProof="0" dirty="0">
                <a:ln>
                  <a:noFill/>
                </a:ln>
                <a:effectLst/>
                <a:uLnTx/>
                <a:uFillTx/>
                <a:ea typeface="+mn-ea"/>
                <a:cs typeface="Arial" panose="020B0604020202020204"/>
              </a:rPr>
              <a:t> advanced solid tumor  except colorectal</a:t>
            </a:r>
            <a:endParaRPr kumimoji="0" lang="en-US" altLang="zh-CN" sz="1400" b="0" i="0" u="none" strike="noStrike" kern="1200" cap="none" spc="0" normalizeH="0" baseline="0" noProof="0" dirty="0">
              <a:ln>
                <a:noFill/>
              </a:ln>
              <a:effectLst/>
              <a:uLnTx/>
              <a:uFillTx/>
              <a:ea typeface="+mn-ea"/>
              <a:cs typeface="Arial" panose="020B0604020202020204"/>
            </a:endParaRPr>
          </a:p>
          <a:p>
            <a:pPr marL="98425" marR="392430" lvl="0" indent="-85725" algn="l" defTabSz="914400" rtl="0" eaLnBrk="1" fontAlgn="auto" latinLnBrk="0" hangingPunct="1">
              <a:lnSpc>
                <a:spcPct val="116000"/>
              </a:lnSpc>
              <a:spcBef>
                <a:spcPts val="300"/>
              </a:spcBef>
              <a:spcAft>
                <a:spcPts val="0"/>
              </a:spcAft>
              <a:buClrTx/>
              <a:buSzTx/>
              <a:buFontTx/>
              <a:buChar char="•"/>
              <a:tabLst>
                <a:tab pos="136525" algn="l"/>
              </a:tabLst>
              <a:defRPr/>
            </a:pPr>
            <a:r>
              <a:rPr kumimoji="0" lang="en-US" altLang="zh-CN" sz="1400" b="0" i="0" u="none" strike="noStrike" kern="1200" cap="none" spc="-5" normalizeH="0" baseline="0" noProof="0" dirty="0">
                <a:ln>
                  <a:noFill/>
                </a:ln>
                <a:effectLst/>
                <a:uLnTx/>
                <a:uFillTx/>
                <a:ea typeface="+mn-ea"/>
                <a:cs typeface="Arial" panose="020B0604020202020204"/>
              </a:rPr>
              <a:t>Progression </a:t>
            </a:r>
            <a:r>
              <a:rPr kumimoji="0" lang="en-US" altLang="zh-CN" sz="1400" b="0" i="0" u="none" strike="noStrike" kern="1200" cap="none" spc="0" normalizeH="0" baseline="0" noProof="0" dirty="0">
                <a:ln>
                  <a:noFill/>
                </a:ln>
                <a:effectLst/>
                <a:uLnTx/>
                <a:uFillTx/>
                <a:ea typeface="+mn-ea"/>
                <a:cs typeface="Arial" panose="020B0604020202020204"/>
              </a:rPr>
              <a:t>on or </a:t>
            </a:r>
            <a:r>
              <a:rPr kumimoji="0" lang="en-US" altLang="zh-CN" sz="1400" b="0" i="0" u="none" strike="noStrike" kern="1200" cap="none" spc="-5" normalizeH="0" baseline="0" noProof="0" dirty="0">
                <a:ln>
                  <a:noFill/>
                </a:ln>
                <a:effectLst/>
                <a:uLnTx/>
                <a:uFillTx/>
                <a:ea typeface="+mn-ea"/>
                <a:cs typeface="Arial" panose="020B0604020202020204"/>
              </a:rPr>
              <a:t>intolerance </a:t>
            </a:r>
            <a:r>
              <a:rPr kumimoji="0" lang="en-US" altLang="zh-CN" sz="1400" b="0" i="0" u="none" strike="noStrike" kern="1200" cap="none" spc="0" normalizeH="0" baseline="0" noProof="0" dirty="0">
                <a:ln>
                  <a:noFill/>
                </a:ln>
                <a:effectLst/>
                <a:uLnTx/>
                <a:uFillTx/>
                <a:ea typeface="+mn-ea"/>
                <a:cs typeface="Arial" panose="020B0604020202020204"/>
              </a:rPr>
              <a:t>to &gt;1 </a:t>
            </a:r>
            <a:r>
              <a:rPr kumimoji="0" lang="en-US" altLang="zh-CN" sz="1400" b="0" i="0" u="none" strike="noStrike" kern="1200" cap="none" spc="-5" normalizeH="0" baseline="0" noProof="0" dirty="0">
                <a:ln>
                  <a:noFill/>
                </a:ln>
                <a:effectLst/>
                <a:uLnTx/>
                <a:uFillTx/>
                <a:ea typeface="+mn-ea"/>
                <a:cs typeface="Arial" panose="020B0604020202020204"/>
              </a:rPr>
              <a:t>line of standard  treatment for unresectable and/or metastatic</a:t>
            </a:r>
            <a:r>
              <a:rPr kumimoji="0" lang="en-US" altLang="zh-CN" sz="1400" b="0" i="0" u="none" strike="noStrike" kern="1200" cap="none" spc="70" normalizeH="0" baseline="0" noProof="0" dirty="0">
                <a:ln>
                  <a:noFill/>
                </a:ln>
                <a:effectLst/>
                <a:uLnTx/>
                <a:uFillTx/>
                <a:ea typeface="+mn-ea"/>
                <a:cs typeface="Arial" panose="020B0604020202020204"/>
              </a:rPr>
              <a:t> </a:t>
            </a:r>
            <a:r>
              <a:rPr kumimoji="0" lang="en-US" altLang="zh-CN" sz="1400" b="0" i="0" u="none" strike="noStrike" kern="1200" cap="none" spc="-5" normalizeH="0" baseline="0" noProof="0" dirty="0">
                <a:ln>
                  <a:noFill/>
                </a:ln>
                <a:effectLst/>
                <a:uLnTx/>
                <a:uFillTx/>
                <a:ea typeface="+mn-ea"/>
                <a:cs typeface="Arial" panose="020B0604020202020204"/>
              </a:rPr>
              <a:t>disease</a:t>
            </a:r>
            <a:endParaRPr kumimoji="0" lang="en-US" altLang="zh-CN" sz="1400" b="0" i="0" u="none" strike="noStrike" kern="1200" cap="none" spc="0" normalizeH="0" baseline="0" noProof="0" dirty="0">
              <a:ln>
                <a:noFill/>
              </a:ln>
              <a:effectLst/>
              <a:uLnTx/>
              <a:uFillTx/>
              <a:ea typeface="+mn-ea"/>
              <a:cs typeface="Arial" panose="020B0604020202020204"/>
            </a:endParaRPr>
          </a:p>
          <a:p>
            <a:pPr marL="136525" marR="0" lvl="0" indent="-123825" algn="l" defTabSz="914400" rtl="0" eaLnBrk="1" fontAlgn="auto" latinLnBrk="0" hangingPunct="1">
              <a:lnSpc>
                <a:spcPct val="100000"/>
              </a:lnSpc>
              <a:spcBef>
                <a:spcPts val="670"/>
              </a:spcBef>
              <a:spcAft>
                <a:spcPts val="0"/>
              </a:spcAft>
              <a:buClrTx/>
              <a:buSzTx/>
              <a:buFontTx/>
              <a:buChar char="•"/>
              <a:tabLst>
                <a:tab pos="136525" algn="l"/>
              </a:tabLst>
              <a:defRPr/>
            </a:pPr>
            <a:r>
              <a:rPr kumimoji="0" lang="en-US" altLang="zh-CN" sz="1400" b="0" i="0" u="none" strike="noStrike" kern="1200" cap="none" spc="-5" normalizeH="0" baseline="0" noProof="0" dirty="0">
                <a:ln>
                  <a:noFill/>
                </a:ln>
                <a:effectLst/>
                <a:uLnTx/>
                <a:uFillTx/>
                <a:ea typeface="+mn-ea"/>
                <a:cs typeface="Arial" panose="020B0604020202020204"/>
              </a:rPr>
              <a:t>Measurable disease per RECIST</a:t>
            </a:r>
            <a:r>
              <a:rPr kumimoji="0" lang="en-US" altLang="zh-CN" sz="1400" b="0" i="0" u="none" strike="noStrike" kern="1200" cap="none" spc="10" normalizeH="0" baseline="0" noProof="0" dirty="0">
                <a:ln>
                  <a:noFill/>
                </a:ln>
                <a:effectLst/>
                <a:uLnTx/>
                <a:uFillTx/>
                <a:ea typeface="+mn-ea"/>
                <a:cs typeface="Arial" panose="020B0604020202020204"/>
              </a:rPr>
              <a:t> </a:t>
            </a:r>
            <a:r>
              <a:rPr kumimoji="0" lang="en-US" altLang="zh-CN" sz="1400" b="0" i="0" u="none" strike="noStrike" kern="1200" cap="none" spc="-5" normalizeH="0" baseline="0" noProof="0" dirty="0">
                <a:ln>
                  <a:noFill/>
                </a:ln>
                <a:effectLst/>
                <a:uLnTx/>
                <a:uFillTx/>
                <a:ea typeface="+mn-ea"/>
                <a:cs typeface="Arial" panose="020B0604020202020204"/>
              </a:rPr>
              <a:t>v1.1</a:t>
            </a:r>
            <a:endParaRPr kumimoji="0" lang="en-US" altLang="zh-CN" sz="1400" b="0" i="0" u="none" strike="noStrike" kern="1200" cap="none" spc="0" normalizeH="0" baseline="0" noProof="0" dirty="0">
              <a:ln>
                <a:noFill/>
              </a:ln>
              <a:effectLst/>
              <a:uLnTx/>
              <a:uFillTx/>
              <a:ea typeface="+mn-ea"/>
              <a:cs typeface="Arial" panose="020B0604020202020204"/>
            </a:endParaRPr>
          </a:p>
          <a:p>
            <a:pPr marL="136525" marR="0" lvl="0" indent="-123825" algn="l" defTabSz="914400" rtl="0" eaLnBrk="1" fontAlgn="auto" latinLnBrk="0" hangingPunct="1">
              <a:lnSpc>
                <a:spcPct val="100000"/>
              </a:lnSpc>
              <a:spcBef>
                <a:spcPts val="570"/>
              </a:spcBef>
              <a:spcAft>
                <a:spcPts val="0"/>
              </a:spcAft>
              <a:buClrTx/>
              <a:buSzTx/>
              <a:buFontTx/>
              <a:buChar char="•"/>
              <a:tabLst>
                <a:tab pos="136525" algn="l"/>
              </a:tabLst>
              <a:defRPr/>
            </a:pPr>
            <a:r>
              <a:rPr kumimoji="0" lang="en-US" altLang="zh-CN" sz="1400" b="0" i="0" u="none" strike="noStrike" kern="1200" cap="none" spc="-5" normalizeH="0" baseline="0" noProof="0" dirty="0">
                <a:ln>
                  <a:noFill/>
                </a:ln>
                <a:effectLst/>
                <a:uLnTx/>
                <a:uFillTx/>
                <a:ea typeface="+mn-ea"/>
                <a:cs typeface="Arial" panose="020B0604020202020204"/>
              </a:rPr>
              <a:t>ECOG </a:t>
            </a:r>
            <a:r>
              <a:rPr kumimoji="0" lang="en-US" altLang="zh-CN" sz="1400" b="0" i="0" u="none" strike="noStrike" kern="1200" cap="none" spc="0" normalizeH="0" baseline="0" noProof="0" dirty="0">
                <a:ln>
                  <a:noFill/>
                </a:ln>
                <a:effectLst/>
                <a:uLnTx/>
                <a:uFillTx/>
                <a:ea typeface="+mn-ea"/>
                <a:cs typeface="Arial" panose="020B0604020202020204"/>
              </a:rPr>
              <a:t>PS 0 or</a:t>
            </a:r>
            <a:r>
              <a:rPr kumimoji="0" lang="en-US" altLang="zh-CN" sz="1400" b="0" i="0" u="none" strike="noStrike" kern="1200" cap="none" spc="-10" normalizeH="0" baseline="0" noProof="0" dirty="0">
                <a:ln>
                  <a:noFill/>
                </a:ln>
                <a:effectLst/>
                <a:uLnTx/>
                <a:uFillTx/>
                <a:ea typeface="+mn-ea"/>
                <a:cs typeface="Arial" panose="020B0604020202020204"/>
              </a:rPr>
              <a:t> </a:t>
            </a:r>
            <a:r>
              <a:rPr kumimoji="0" lang="en-US" altLang="zh-CN" sz="1400" b="0" i="0" u="none" strike="noStrike" kern="1200" cap="none" spc="0" normalizeH="0" baseline="0" noProof="0" dirty="0">
                <a:ln>
                  <a:noFill/>
                </a:ln>
                <a:effectLst/>
                <a:uLnTx/>
                <a:uFillTx/>
                <a:ea typeface="+mn-ea"/>
                <a:cs typeface="Arial" panose="020B0604020202020204"/>
              </a:rPr>
              <a:t>1</a:t>
            </a:r>
            <a:endParaRPr kumimoji="0" lang="en-US" altLang="zh-CN" sz="1400" b="0" i="0" u="none" strike="noStrike" kern="1200" cap="none" spc="0" normalizeH="0" baseline="0" noProof="0" dirty="0">
              <a:ln>
                <a:noFill/>
              </a:ln>
              <a:effectLst/>
              <a:uLnTx/>
              <a:uFillTx/>
              <a:ea typeface="+mn-ea"/>
              <a:cs typeface="Arial" panose="020B0604020202020204"/>
            </a:endParaRPr>
          </a:p>
          <a:p>
            <a:pPr marL="136525" marR="0" lvl="0" indent="-123825" algn="l" defTabSz="914400" rtl="0" eaLnBrk="1" fontAlgn="auto" latinLnBrk="0" hangingPunct="1">
              <a:lnSpc>
                <a:spcPct val="100000"/>
              </a:lnSpc>
              <a:spcBef>
                <a:spcPts val="645"/>
              </a:spcBef>
              <a:spcAft>
                <a:spcPts val="0"/>
              </a:spcAft>
              <a:buClrTx/>
              <a:buSzTx/>
              <a:buFontTx/>
              <a:buChar char="•"/>
              <a:tabLst>
                <a:tab pos="136525" algn="l"/>
              </a:tabLst>
              <a:defRPr/>
            </a:pPr>
            <a:r>
              <a:rPr kumimoji="0" lang="en-US" altLang="zh-CN" sz="1400" b="0" i="0" u="none" strike="noStrike" kern="1200" cap="none" spc="-5" normalizeH="0" baseline="0" noProof="0" dirty="0">
                <a:ln>
                  <a:noFill/>
                </a:ln>
                <a:effectLst/>
                <a:uLnTx/>
                <a:uFillTx/>
                <a:ea typeface="+mn-ea"/>
                <a:cs typeface="Arial" panose="020B0604020202020204"/>
              </a:rPr>
              <a:t>Provision </a:t>
            </a:r>
            <a:r>
              <a:rPr kumimoji="0" lang="en-US" altLang="zh-CN" sz="1400" b="0" i="0" u="none" strike="noStrike" kern="1200" cap="none" spc="0" normalizeH="0" baseline="0" noProof="0" dirty="0">
                <a:ln>
                  <a:noFill/>
                </a:ln>
                <a:effectLst/>
                <a:uLnTx/>
                <a:uFillTx/>
                <a:ea typeface="+mn-ea"/>
                <a:cs typeface="Arial" panose="020B0604020202020204"/>
              </a:rPr>
              <a:t>of a </a:t>
            </a:r>
            <a:r>
              <a:rPr kumimoji="0" lang="en-US" altLang="zh-CN" sz="1400" b="0" i="0" u="none" strike="noStrike" kern="1200" cap="none" spc="-5" normalizeH="0" baseline="0" noProof="0" dirty="0">
                <a:ln>
                  <a:noFill/>
                </a:ln>
                <a:effectLst/>
                <a:uLnTx/>
                <a:uFillTx/>
                <a:ea typeface="+mn-ea"/>
                <a:cs typeface="Arial" panose="020B0604020202020204"/>
              </a:rPr>
              <a:t>tumor sample </a:t>
            </a:r>
            <a:r>
              <a:rPr kumimoji="0" lang="en-US" altLang="zh-CN" sz="1400" b="0" i="0" u="none" strike="noStrike" kern="1200" cap="none" spc="0" normalizeH="0" baseline="0" noProof="0" dirty="0">
                <a:ln>
                  <a:noFill/>
                </a:ln>
                <a:effectLst/>
                <a:uLnTx/>
                <a:uFillTx/>
                <a:ea typeface="+mn-ea"/>
                <a:cs typeface="Arial" panose="020B0604020202020204"/>
              </a:rPr>
              <a:t>for </a:t>
            </a:r>
            <a:r>
              <a:rPr kumimoji="0" lang="en-US" altLang="zh-CN" sz="1400" b="0" i="0" u="none" strike="noStrike" kern="1200" cap="none" spc="-5" normalizeH="0" baseline="0" noProof="0" dirty="0">
                <a:ln>
                  <a:noFill/>
                </a:ln>
                <a:effectLst/>
                <a:uLnTx/>
                <a:uFillTx/>
                <a:ea typeface="+mn-ea"/>
                <a:cs typeface="Arial" panose="020B0604020202020204"/>
              </a:rPr>
              <a:t>biomarker</a:t>
            </a:r>
            <a:r>
              <a:rPr kumimoji="0" lang="en-US" altLang="zh-CN" sz="1400" b="0" i="0" u="none" strike="noStrike" kern="1200" cap="none" spc="5" normalizeH="0" baseline="0" noProof="0" dirty="0">
                <a:ln>
                  <a:noFill/>
                </a:ln>
                <a:effectLst/>
                <a:uLnTx/>
                <a:uFillTx/>
                <a:ea typeface="+mn-ea"/>
                <a:cs typeface="Arial" panose="020B0604020202020204"/>
              </a:rPr>
              <a:t> </a:t>
            </a:r>
            <a:r>
              <a:rPr kumimoji="0" lang="en-US" altLang="zh-CN" sz="1400" b="0" i="0" u="none" strike="noStrike" kern="1200" cap="none" spc="-5" normalizeH="0" baseline="0" noProof="0" dirty="0">
                <a:ln>
                  <a:noFill/>
                </a:ln>
                <a:effectLst/>
                <a:uLnTx/>
                <a:uFillTx/>
                <a:ea typeface="+mn-ea"/>
                <a:cs typeface="Arial" panose="020B0604020202020204"/>
              </a:rPr>
              <a:t>assessment</a:t>
            </a:r>
            <a:endParaRPr kumimoji="0" lang="en-US" altLang="zh-CN" sz="1400" b="0" i="0" u="none" strike="noStrike" kern="1200" cap="none" spc="0" normalizeH="0" baseline="0" noProof="0" dirty="0">
              <a:ln>
                <a:noFill/>
              </a:ln>
              <a:effectLst/>
              <a:uLnTx/>
              <a:uFillTx/>
              <a:ea typeface="+mn-ea"/>
              <a:cs typeface="Arial" panose="020B0604020202020204"/>
            </a:endParaRPr>
          </a:p>
        </p:txBody>
      </p:sp>
      <p:cxnSp>
        <p:nvCxnSpPr>
          <p:cNvPr id="10" name="直接箭头连接符 9"/>
          <p:cNvCxnSpPr/>
          <p:nvPr/>
        </p:nvCxnSpPr>
        <p:spPr>
          <a:xfrm>
            <a:off x="5649496" y="3817026"/>
            <a:ext cx="139102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矩形: 圆角 10"/>
          <p:cNvSpPr/>
          <p:nvPr/>
        </p:nvSpPr>
        <p:spPr>
          <a:xfrm>
            <a:off x="7040517" y="2545122"/>
            <a:ext cx="4229098" cy="2608110"/>
          </a:xfrm>
          <a:prstGeom prst="roundRect">
            <a:avLst>
              <a:gd name="adj" fmla="val 9850"/>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 name="object 4"/>
          <p:cNvSpPr txBox="1"/>
          <p:nvPr/>
        </p:nvSpPr>
        <p:spPr>
          <a:xfrm>
            <a:off x="7384948" y="2908858"/>
            <a:ext cx="3539171" cy="1828705"/>
          </a:xfrm>
          <a:prstGeom prst="rect">
            <a:avLst/>
          </a:prstGeom>
        </p:spPr>
        <p:txBody>
          <a:bodyPr vert="horz" wrap="square" lIns="0" tIns="27939" rIns="0" bIns="0" rtlCol="0">
            <a:spAutoFit/>
          </a:bodyPr>
          <a:lstStyle/>
          <a:p>
            <a:pPr marL="12700" algn="ctr">
              <a:spcBef>
                <a:spcPts val="220"/>
              </a:spcBef>
            </a:pPr>
            <a:r>
              <a:rPr lang="pl-PL" sz="1600" b="1" spc="-5" dirty="0">
                <a:solidFill>
                  <a:schemeClr val="bg1"/>
                </a:solidFill>
                <a:cs typeface="Arial" panose="020B0604020202020204" pitchFamily="34" charset="0"/>
              </a:rPr>
              <a:t>Pembrolizumab </a:t>
            </a:r>
            <a:endParaRPr lang="en-US" sz="1600" b="1" spc="-5" dirty="0">
              <a:solidFill>
                <a:schemeClr val="bg1"/>
              </a:solidFill>
              <a:cs typeface="Arial" panose="020B0604020202020204" pitchFamily="34" charset="0"/>
            </a:endParaRPr>
          </a:p>
          <a:p>
            <a:pPr marL="12700" algn="ctr">
              <a:spcBef>
                <a:spcPts val="220"/>
              </a:spcBef>
            </a:pPr>
            <a:r>
              <a:rPr lang="pl-PL" sz="1600" b="1" spc="-5" dirty="0">
                <a:solidFill>
                  <a:schemeClr val="bg1"/>
                </a:solidFill>
                <a:cs typeface="Arial" panose="020B0604020202020204" pitchFamily="34" charset="0"/>
              </a:rPr>
              <a:t>200 mg IV Q3W </a:t>
            </a:r>
            <a:endParaRPr lang="en-US" sz="1600" b="1" spc="-5" dirty="0">
              <a:solidFill>
                <a:schemeClr val="bg1"/>
              </a:solidFill>
              <a:cs typeface="Arial" panose="020B0604020202020204" pitchFamily="34" charset="0"/>
            </a:endParaRPr>
          </a:p>
          <a:p>
            <a:pPr marL="12700" algn="ctr">
              <a:spcBef>
                <a:spcPts val="220"/>
              </a:spcBef>
            </a:pPr>
            <a:endParaRPr lang="en-US" sz="1600" b="1" spc="-5" dirty="0">
              <a:solidFill>
                <a:schemeClr val="bg1"/>
              </a:solidFill>
              <a:cs typeface="Arial" panose="020B0604020202020204" pitchFamily="34" charset="0"/>
            </a:endParaRPr>
          </a:p>
          <a:p>
            <a:pPr marL="12700" algn="ctr">
              <a:spcBef>
                <a:spcPts val="220"/>
              </a:spcBef>
            </a:pPr>
            <a:r>
              <a:rPr lang="en-US" sz="1600" dirty="0">
                <a:solidFill>
                  <a:schemeClr val="bg1"/>
                </a:solidFill>
                <a:cs typeface="Arial" panose="020B0604020202020204" pitchFamily="34" charset="0"/>
              </a:rPr>
              <a:t>For 35 cycles (approximately 2 years) or until disease progression,* intolerable toxicity, investigator decision, or patient withdrawal </a:t>
            </a:r>
            <a:endParaRPr sz="1600" dirty="0">
              <a:solidFill>
                <a:schemeClr val="bg1"/>
              </a:solidFill>
              <a:cs typeface="Arial" panose="020B0604020202020204" pitchFamily="34" charset="0"/>
            </a:endParaRPr>
          </a:p>
        </p:txBody>
      </p:sp>
      <p:sp>
        <p:nvSpPr>
          <p:cNvPr id="14" name="文本框 13"/>
          <p:cNvSpPr txBox="1"/>
          <p:nvPr/>
        </p:nvSpPr>
        <p:spPr>
          <a:xfrm>
            <a:off x="7040517" y="5242300"/>
            <a:ext cx="4229098" cy="738664"/>
          </a:xfrm>
          <a:prstGeom prst="rect">
            <a:avLst/>
          </a:prstGeom>
          <a:noFill/>
        </p:spPr>
        <p:txBody>
          <a:bodyPr wrap="square">
            <a:spAutoFit/>
          </a:bodyPr>
          <a:lstStyle/>
          <a:p>
            <a:r>
              <a:rPr lang="en-US" altLang="zh-CN" sz="1400" b="1" dirty="0"/>
              <a:t>Primary endpoint: </a:t>
            </a:r>
            <a:r>
              <a:rPr lang="en-US" altLang="zh-CN" sz="1400" dirty="0"/>
              <a:t>ORR per RECIST v1.1 by ICR </a:t>
            </a:r>
            <a:endParaRPr lang="en-US" altLang="zh-CN" sz="1400" dirty="0"/>
          </a:p>
          <a:p>
            <a:r>
              <a:rPr lang="en-US" altLang="zh-CN" sz="1400" b="1" dirty="0"/>
              <a:t>Secondary endpoints:</a:t>
            </a:r>
            <a:r>
              <a:rPr lang="en-US" altLang="zh-CN" sz="1400" dirty="0"/>
              <a:t> DOR and PFS per RECIST v1.1 by ICR, OS, and safety </a:t>
            </a:r>
            <a:endParaRPr lang="zh-CN" altLang="en-US" sz="1400" dirty="0"/>
          </a:p>
        </p:txBody>
      </p:sp>
      <p:sp>
        <p:nvSpPr>
          <p:cNvPr id="16" name="文本框 15"/>
          <p:cNvSpPr txBox="1"/>
          <p:nvPr/>
        </p:nvSpPr>
        <p:spPr>
          <a:xfrm>
            <a:off x="231355" y="6265110"/>
            <a:ext cx="10692764" cy="230832"/>
          </a:xfrm>
          <a:prstGeom prst="rect">
            <a:avLst/>
          </a:prstGeom>
          <a:noFill/>
        </p:spPr>
        <p:txBody>
          <a:bodyPr wrap="square">
            <a:spAutoFit/>
          </a:bodyPr>
          <a:lstStyle/>
          <a:p>
            <a:r>
              <a:rPr lang="en-US" altLang="zh-CN" sz="900" dirty="0"/>
              <a:t>*</a:t>
            </a:r>
            <a:r>
              <a:rPr lang="zh-CN" altLang="en-US" sz="900" dirty="0"/>
              <a:t>Cl</a:t>
            </a:r>
            <a:r>
              <a:rPr lang="en-US" altLang="zh-CN" sz="900" dirty="0" err="1"/>
              <a:t>inically</a:t>
            </a:r>
            <a:r>
              <a:rPr lang="zh-CN" altLang="en-US" sz="900" dirty="0"/>
              <a:t> stable patents with radiologic progression co</a:t>
            </a:r>
            <a:r>
              <a:rPr lang="en-US" altLang="zh-CN" sz="900" dirty="0" err="1"/>
              <a:t>ul</a:t>
            </a:r>
            <a:r>
              <a:rPr lang="zh-CN" altLang="en-US" sz="900" dirty="0"/>
              <a:t>d rema</a:t>
            </a:r>
            <a:r>
              <a:rPr lang="en-US" altLang="zh-CN" sz="900" dirty="0" err="1"/>
              <a:t>i</a:t>
            </a:r>
            <a:r>
              <a:rPr lang="zh-CN" altLang="en-US" sz="900" dirty="0"/>
              <a:t>n on treatment u</a:t>
            </a:r>
            <a:r>
              <a:rPr lang="en-US" altLang="zh-CN" sz="900" dirty="0" err="1"/>
              <a:t>ntil</a:t>
            </a:r>
            <a:r>
              <a:rPr lang="zh-CN" altLang="en-US" sz="900" dirty="0"/>
              <a:t> progresson was confirmed on subsequent imaging assessment</a:t>
            </a:r>
            <a:r>
              <a:rPr lang="en-US" altLang="zh-CN" sz="900" dirty="0"/>
              <a:t>.</a:t>
            </a:r>
            <a:endParaRPr lang="zh-CN" altLang="en-US" sz="900" dirty="0"/>
          </a:p>
        </p:txBody>
      </p:sp>
      <p:pic>
        <p:nvPicPr>
          <p:cNvPr id="6" name="Picture 5"/>
          <p:cNvPicPr>
            <a:picLocks noChangeAspect="1"/>
          </p:cNvPicPr>
          <p:nvPr/>
        </p:nvPicPr>
        <p:blipFill>
          <a:blip r:embed="rId1"/>
          <a:stretch>
            <a:fillRect/>
          </a:stretch>
        </p:blipFill>
        <p:spPr>
          <a:xfrm>
            <a:off x="12845683" y="804988"/>
            <a:ext cx="10763026" cy="4746056"/>
          </a:xfrm>
          <a:prstGeom prst="rect">
            <a:avLst/>
          </a:prstGeom>
        </p:spPr>
      </p:pic>
      <p:sp>
        <p:nvSpPr>
          <p:cNvPr id="19" name="文本框 18"/>
          <p:cNvSpPr txBox="1"/>
          <p:nvPr/>
        </p:nvSpPr>
        <p:spPr>
          <a:xfrm>
            <a:off x="252999" y="1089275"/>
            <a:ext cx="11804650" cy="830997"/>
          </a:xfrm>
          <a:prstGeom prst="rect">
            <a:avLst/>
          </a:prstGeom>
          <a:noFill/>
        </p:spPr>
        <p:txBody>
          <a:bodyPr wrap="square">
            <a:spAutoFit/>
          </a:bodyPr>
          <a:lstStyle/>
          <a:p>
            <a:pPr marL="285750" indent="-285750">
              <a:buFont typeface="Arial" panose="020B0604020202020204" pitchFamily="34" charset="0"/>
              <a:buChar char="•"/>
            </a:pPr>
            <a:r>
              <a:rPr lang="en-US" altLang="zh-CN" sz="1600" dirty="0"/>
              <a:t>An non-</a:t>
            </a:r>
            <a:r>
              <a:rPr lang="en-US" altLang="zh-CN" sz="1600" dirty="0" err="1"/>
              <a:t>randomised</a:t>
            </a:r>
            <a:r>
              <a:rPr lang="en-US" altLang="zh-CN" sz="1600" dirty="0"/>
              <a:t>, open-label, multicohort, phase II KEYNOTE-158 study of pembrolizumab in multiple types of advanced rare cancers, recently r</a:t>
            </a:r>
            <a:r>
              <a:rPr lang="en-US" altLang="zh-CN" sz="1600" i="0" dirty="0">
                <a:effectLst/>
              </a:rPr>
              <a:t>eports efficacy and safety data in a larger number of patients with longer follow-up among patients with ≥2L MSI-H/</a:t>
            </a:r>
            <a:r>
              <a:rPr lang="en-US" altLang="zh-CN" sz="1600" i="0" dirty="0" err="1">
                <a:effectLst/>
              </a:rPr>
              <a:t>dMMR</a:t>
            </a:r>
            <a:r>
              <a:rPr lang="en-US" altLang="zh-CN" sz="1600" i="0" dirty="0">
                <a:effectLst/>
              </a:rPr>
              <a:t> EC</a:t>
            </a:r>
            <a:endParaRPr lang="zh-CN" altLang="en-US"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p:txBody>
          <a:bodyPr/>
          <a:lstStyle/>
          <a:p>
            <a:r>
              <a:rPr lang="da-DK" altLang="zh-CN" sz="900" dirty="0"/>
              <a:t>O'Malley DM, et al. J Clin Oncol. 2022;40(7)_752-761</a:t>
            </a:r>
            <a:endParaRPr lang="zh-CN" altLang="en-US" sz="900" dirty="0"/>
          </a:p>
        </p:txBody>
      </p:sp>
      <p:sp>
        <p:nvSpPr>
          <p:cNvPr id="4" name="内容占位符 3"/>
          <p:cNvSpPr>
            <a:spLocks noGrp="1"/>
          </p:cNvSpPr>
          <p:nvPr>
            <p:ph sz="quarter" idx="11"/>
          </p:nvPr>
        </p:nvSpPr>
        <p:spPr/>
        <p:txBody>
          <a:bodyPr>
            <a:normAutofit/>
          </a:bodyPr>
          <a:lstStyle/>
          <a:p>
            <a:r>
              <a:rPr lang="en-US" altLang="zh-CN" dirty="0"/>
              <a:t>Pembrolizumab monotherapy in </a:t>
            </a:r>
            <a:r>
              <a:rPr lang="zh-CN" altLang="en-US" dirty="0"/>
              <a:t>≥</a:t>
            </a:r>
            <a:r>
              <a:rPr lang="en-US" altLang="zh-CN" dirty="0"/>
              <a:t>2L MSI-H/</a:t>
            </a:r>
            <a:r>
              <a:rPr lang="en-US" altLang="zh-CN" dirty="0" err="1"/>
              <a:t>dMMR</a:t>
            </a:r>
            <a:r>
              <a:rPr lang="en-US" altLang="zh-CN" dirty="0"/>
              <a:t> EC: </a:t>
            </a:r>
            <a:endParaRPr lang="en-US" altLang="zh-CN" dirty="0"/>
          </a:p>
          <a:p>
            <a:r>
              <a:rPr lang="en-US" altLang="zh-CN" dirty="0"/>
              <a:t>4-year OS rate 60%</a:t>
            </a:r>
            <a:endParaRPr lang="zh-CN" altLang="en-US" dirty="0"/>
          </a:p>
        </p:txBody>
      </p:sp>
      <p:pic>
        <p:nvPicPr>
          <p:cNvPr id="17" name="Picture 16"/>
          <p:cNvPicPr>
            <a:picLocks noChangeAspect="1"/>
          </p:cNvPicPr>
          <p:nvPr/>
        </p:nvPicPr>
        <p:blipFill>
          <a:blip r:embed="rId1" cstate="email">
            <a:clrChange>
              <a:clrFrom>
                <a:srgbClr val="FFFFFF"/>
              </a:clrFrom>
              <a:clrTo>
                <a:srgbClr val="FFFFFF">
                  <a:alpha val="0"/>
                </a:srgbClr>
              </a:clrTo>
            </a:clrChange>
          </a:blip>
          <a:stretch>
            <a:fillRect/>
          </a:stretch>
        </p:blipFill>
        <p:spPr>
          <a:xfrm>
            <a:off x="7635885" y="2611108"/>
            <a:ext cx="4341013" cy="3144080"/>
          </a:xfrm>
          <a:prstGeom prst="rect">
            <a:avLst/>
          </a:prstGeom>
        </p:spPr>
      </p:pic>
      <p:sp>
        <p:nvSpPr>
          <p:cNvPr id="19" name="Oval 18"/>
          <p:cNvSpPr/>
          <p:nvPr/>
        </p:nvSpPr>
        <p:spPr>
          <a:xfrm>
            <a:off x="11052232" y="3429000"/>
            <a:ext cx="368968" cy="256674"/>
          </a:xfrm>
          <a:prstGeom prst="ellipse">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CN" altLang="en-US"/>
          </a:p>
        </p:txBody>
      </p:sp>
      <p:sp>
        <p:nvSpPr>
          <p:cNvPr id="25" name="TextBox 24"/>
          <p:cNvSpPr txBox="1"/>
          <p:nvPr/>
        </p:nvSpPr>
        <p:spPr>
          <a:xfrm>
            <a:off x="230188" y="1128212"/>
            <a:ext cx="11447427" cy="953274"/>
          </a:xfrm>
          <a:prstGeom prst="rect">
            <a:avLst/>
          </a:prstGeom>
          <a:noFill/>
        </p:spPr>
        <p:txBody>
          <a:bodyPr wrap="square">
            <a:spAutoFit/>
          </a:bodyPr>
          <a:lstStyle/>
          <a:p>
            <a:pPr marL="285750" indent="-285750">
              <a:lnSpc>
                <a:spcPct val="120000"/>
              </a:lnSpc>
              <a:buFont typeface="Arial" panose="020B0604020202020204" pitchFamily="34" charset="0"/>
              <a:buChar char="•"/>
            </a:pPr>
            <a:r>
              <a:rPr lang="en-US" altLang="zh-CN" sz="1600" dirty="0"/>
              <a:t>KEYNOTE-158</a:t>
            </a:r>
            <a:r>
              <a:rPr lang="zh-CN" altLang="en-US" sz="1600" dirty="0"/>
              <a:t> </a:t>
            </a:r>
            <a:r>
              <a:rPr lang="en-US" altLang="zh-CN" sz="1600" dirty="0"/>
              <a:t>shows,18 of 90 treated patients (20%) had completed 35 cycles of pembrolizumab and 52 (58%) had discontinued treatment. In the efficacy population (N=79), the median time from first dose to data cutoff was 42.6 months</a:t>
            </a:r>
            <a:endParaRPr lang="en-US" altLang="zh-CN" sz="1600" dirty="0"/>
          </a:p>
          <a:p>
            <a:pPr marL="285750" indent="-285750">
              <a:lnSpc>
                <a:spcPct val="120000"/>
              </a:lnSpc>
              <a:buFont typeface="Arial" panose="020B0604020202020204" pitchFamily="34" charset="0"/>
              <a:buChar char="•"/>
            </a:pPr>
            <a:r>
              <a:rPr lang="en-US" altLang="zh-CN" sz="1600" dirty="0"/>
              <a:t>The objective response rate was 48%</a:t>
            </a:r>
            <a:r>
              <a:rPr lang="zh-CN" altLang="en-US" sz="1600" dirty="0"/>
              <a:t>，</a:t>
            </a:r>
            <a:r>
              <a:rPr lang="en-US" altLang="zh-CN" sz="1600" dirty="0"/>
              <a:t>PFS</a:t>
            </a:r>
            <a:r>
              <a:rPr lang="zh-CN" altLang="en-US" sz="1600" dirty="0"/>
              <a:t> </a:t>
            </a:r>
            <a:r>
              <a:rPr lang="en-US" altLang="zh-CN" sz="1600" dirty="0"/>
              <a:t>rate</a:t>
            </a:r>
            <a:r>
              <a:rPr lang="zh-CN" altLang="en-US" sz="1600" dirty="0"/>
              <a:t> </a:t>
            </a:r>
            <a:r>
              <a:rPr lang="en-US" altLang="zh-CN" sz="1600" dirty="0"/>
              <a:t>was</a:t>
            </a:r>
            <a:r>
              <a:rPr lang="zh-CN" altLang="en-US" sz="1600" dirty="0"/>
              <a:t> </a:t>
            </a:r>
            <a:r>
              <a:rPr lang="en-US" altLang="zh-CN" sz="1600" dirty="0"/>
              <a:t>37%</a:t>
            </a:r>
            <a:r>
              <a:rPr lang="zh-CN" altLang="en-US" sz="1600" dirty="0"/>
              <a:t>，</a:t>
            </a:r>
            <a:r>
              <a:rPr lang="en-US" altLang="zh-CN" sz="1600" dirty="0"/>
              <a:t>OS</a:t>
            </a:r>
            <a:r>
              <a:rPr lang="zh-CN" altLang="en-US" sz="1600" dirty="0"/>
              <a:t> </a:t>
            </a:r>
            <a:r>
              <a:rPr lang="en-US" altLang="zh-CN" sz="1600" dirty="0"/>
              <a:t>rate</a:t>
            </a:r>
            <a:r>
              <a:rPr lang="zh-CN" altLang="en-US" sz="1600" dirty="0"/>
              <a:t> </a:t>
            </a:r>
            <a:r>
              <a:rPr lang="en-US" altLang="zh-CN" sz="1600" dirty="0"/>
              <a:t>was</a:t>
            </a:r>
            <a:r>
              <a:rPr lang="zh-CN" altLang="en-US" sz="1600" dirty="0"/>
              <a:t> </a:t>
            </a:r>
            <a:r>
              <a:rPr lang="en-US" altLang="zh-CN" sz="1600" dirty="0"/>
              <a:t>60% at 4 years</a:t>
            </a:r>
            <a:endParaRPr lang="zh-CN" altLang="en-US" sz="1600" dirty="0"/>
          </a:p>
        </p:txBody>
      </p:sp>
      <p:graphicFrame>
        <p:nvGraphicFramePr>
          <p:cNvPr id="16" name="表格 7"/>
          <p:cNvGraphicFramePr>
            <a:graphicFrameLocks noGrp="1"/>
          </p:cNvGraphicFramePr>
          <p:nvPr/>
        </p:nvGraphicFramePr>
        <p:xfrm>
          <a:off x="229803" y="2164403"/>
          <a:ext cx="7079136" cy="3949880"/>
        </p:xfrm>
        <a:graphic>
          <a:graphicData uri="http://schemas.openxmlformats.org/drawingml/2006/table">
            <a:tbl>
              <a:tblPr firstRow="1" bandRow="1">
                <a:tableStyleId>{5C22544A-7EE6-4342-B048-85BDC9FD1C3A}</a:tableStyleId>
              </a:tblPr>
              <a:tblGrid>
                <a:gridCol w="1665620"/>
                <a:gridCol w="1796011"/>
                <a:gridCol w="1773181"/>
                <a:gridCol w="1844324"/>
              </a:tblGrid>
              <a:tr h="432965">
                <a:tc>
                  <a:txBody>
                    <a:bodyPr/>
                    <a:lstStyle>
                      <a:lvl1pPr>
                        <a:spcBef>
                          <a:spcPct val="20000"/>
                        </a:spcBef>
                        <a:buFont typeface="Arial" panose="020B0604020202020204" pitchFamily="34" charset="0"/>
                        <a:defRPr sz="2400">
                          <a:solidFill>
                            <a:schemeClr val="tx1"/>
                          </a:solidFill>
                          <a:latin typeface="MetaPlusNormal-Roman" pitchFamily="34" charset="0"/>
                          <a:ea typeface="MS PGothic" panose="020B0600070205080204" pitchFamily="34" charset="-128"/>
                        </a:defRPr>
                      </a:lvl1pPr>
                      <a:lvl2pPr marL="742950" indent="-285750">
                        <a:spcBef>
                          <a:spcPct val="20000"/>
                        </a:spcBef>
                        <a:buFont typeface="Arial" panose="020B0604020202020204" pitchFamily="34" charset="0"/>
                        <a:defRPr sz="2000">
                          <a:solidFill>
                            <a:schemeClr val="tx1"/>
                          </a:solidFill>
                          <a:latin typeface="MetaPlusNormal-Roman" pitchFamily="34" charset="0"/>
                          <a:ea typeface="MS PGothic" panose="020B0600070205080204" pitchFamily="34" charset="-128"/>
                        </a:defRPr>
                      </a:lvl2pPr>
                      <a:lvl3pPr marL="1143000" indent="-228600">
                        <a:spcBef>
                          <a:spcPct val="20000"/>
                        </a:spcBef>
                        <a:buFont typeface="Arial" panose="020B0604020202020204" pitchFamily="34" charset="0"/>
                        <a:defRPr>
                          <a:solidFill>
                            <a:schemeClr val="tx1"/>
                          </a:solidFill>
                          <a:latin typeface="MetaPlusNormal-Roman"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MetaPlusNormal-Roman" pitchFamily="34" charset="0"/>
                          <a:ea typeface="MS PGothic" panose="020B0600070205080204" pitchFamily="34" charset="-128"/>
                        </a:defRPr>
                      </a:lvl4pPr>
                      <a:lvl5pPr marL="2057400" indent="-228600">
                        <a:spcBef>
                          <a:spcPct val="20000"/>
                        </a:spcBef>
                        <a:buFont typeface="Arial" panose="020B0604020202020204" pitchFamily="34" charset="0"/>
                        <a:defRPr sz="1400">
                          <a:solidFill>
                            <a:schemeClr val="tx1"/>
                          </a:solidFill>
                          <a:latin typeface="MetaPlusNormal-Roman"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sz="1400">
                          <a:solidFill>
                            <a:schemeClr val="tx1"/>
                          </a:solidFill>
                          <a:latin typeface="MetaPlusNormal-Roman"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sz="1400">
                          <a:solidFill>
                            <a:schemeClr val="tx1"/>
                          </a:solidFill>
                          <a:latin typeface="MetaPlusNormal-Roman"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sz="1400">
                          <a:solidFill>
                            <a:schemeClr val="tx1"/>
                          </a:solidFill>
                          <a:latin typeface="MetaPlusNormal-Roman"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sz="1400">
                          <a:solidFill>
                            <a:schemeClr val="tx1"/>
                          </a:solidFill>
                          <a:latin typeface="MetaPlusNormal-Roman"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Response</a:t>
                      </a:r>
                      <a:endParaRPr kumimoji="0" lang="en-US" altLang="en-US"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txBody>
                  <a:tcPr marL="68634" marR="68634" marT="34300" marB="34300" anchor="ctr" horzOverflow="overflow">
                    <a:solidFill>
                      <a:srgbClr val="00877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Efficacy Analysis</a:t>
                      </a:r>
                      <a:endPar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N</a:t>
                      </a: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=79</a:t>
                      </a:r>
                      <a:endParaRPr kumimoji="0" lang="en-US" altLang="en-US"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txBody>
                  <a:tcPr marL="68634" marR="68634" marT="34300" marB="34300" anchor="ctr" horzOverflow="overflow">
                    <a:solidFill>
                      <a:srgbClr val="00877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1L Prior Therapy</a:t>
                      </a:r>
                      <a:endPar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N=38</a:t>
                      </a:r>
                      <a:endParaRPr kumimoji="0" lang="en-US" altLang="en-US"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txBody>
                  <a:tcPr marL="68634" marR="68634" marT="34300" marB="34300" anchor="ctr" horzOverflow="overflow">
                    <a:solidFill>
                      <a:srgbClr val="00877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 </a:t>
                      </a:r>
                      <a:r>
                        <a:rPr kumimoji="0" lang="zh-CN" altLang="en-US"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a:t>
                      </a: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2 L Prior Therapy</a:t>
                      </a:r>
                      <a:endPar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rPr>
                        <a:t>N=41</a:t>
                      </a:r>
                      <a:endParaRPr kumimoji="0" lang="en-US" altLang="en-US" sz="1100" b="1" i="0" u="none" strike="noStrike" cap="none" normalizeH="0" baseline="0" dirty="0">
                        <a:ln>
                          <a:noFill/>
                        </a:ln>
                        <a:solidFill>
                          <a:schemeClr val="bg1"/>
                        </a:solidFill>
                        <a:effectLst/>
                        <a:latin typeface="Arial" panose="020B0604020202020204" pitchFamily="34" charset="0"/>
                        <a:ea typeface="微软雅黑" panose="020B0503020204020204" charset="-122"/>
                        <a:cs typeface="Arial" panose="020B0604020202020204" pitchFamily="34" charset="0"/>
                      </a:endParaRPr>
                    </a:p>
                  </a:txBody>
                  <a:tcPr marL="68634" marR="68634" marT="34300" marB="34300" anchor="ctr" horzOverflow="overflow">
                    <a:solidFill>
                      <a:srgbClr val="00877C"/>
                    </a:solidFill>
                  </a:tcPr>
                </a:tc>
              </a:tr>
              <a:tr h="210776">
                <a:tc>
                  <a:txBody>
                    <a:bodyPr/>
                    <a:lstStyle/>
                    <a:p>
                      <a:pPr marL="71755">
                        <a:lnSpc>
                          <a:spcPct val="100000"/>
                        </a:lnSpc>
                        <a:spcBef>
                          <a:spcPts val="0"/>
                        </a:spcBef>
                      </a:pPr>
                      <a:r>
                        <a:rPr lang="en-US" sz="1100" dirty="0">
                          <a:latin typeface="+mn-lt"/>
                          <a:cs typeface="Tahoma" panose="020B0604030504040204"/>
                        </a:rPr>
                        <a:t>ORR</a:t>
                      </a:r>
                      <a:r>
                        <a:rPr sz="1100" dirty="0">
                          <a:latin typeface="+mn-lt"/>
                          <a:cs typeface="Tahoma" panose="020B0604030504040204"/>
                        </a:rPr>
                        <a:t>,</a:t>
                      </a:r>
                      <a:r>
                        <a:rPr sz="1100" spc="5" dirty="0">
                          <a:latin typeface="+mn-lt"/>
                          <a:cs typeface="Tahoma" panose="020B0604030504040204"/>
                        </a:rPr>
                        <a:t> </a:t>
                      </a:r>
                      <a:r>
                        <a:rPr sz="1100" dirty="0">
                          <a:latin typeface="+mn-lt"/>
                          <a:cs typeface="Tahoma" panose="020B0604030504040204"/>
                        </a:rPr>
                        <a:t>%</a:t>
                      </a:r>
                      <a:r>
                        <a:rPr sz="1100" spc="10" dirty="0">
                          <a:latin typeface="+mn-lt"/>
                          <a:cs typeface="Tahoma" panose="020B0604030504040204"/>
                        </a:rPr>
                        <a:t> </a:t>
                      </a:r>
                      <a:r>
                        <a:rPr lang="en-US" altLang="zh-CN" sz="1100" dirty="0">
                          <a:latin typeface="+mn-lt"/>
                          <a:cs typeface="Tahoma" panose="020B0604030504040204"/>
                        </a:rPr>
                        <a:t>(</a:t>
                      </a:r>
                      <a:r>
                        <a:rPr sz="1100" dirty="0">
                          <a:latin typeface="+mn-lt"/>
                          <a:cs typeface="Tahoma" panose="020B0604030504040204"/>
                        </a:rPr>
                        <a:t>95%</a:t>
                      </a:r>
                      <a:r>
                        <a:rPr sz="1100" spc="10" dirty="0">
                          <a:latin typeface="+mn-lt"/>
                          <a:cs typeface="Tahoma" panose="020B0604030504040204"/>
                        </a:rPr>
                        <a:t> </a:t>
                      </a:r>
                      <a:r>
                        <a:rPr sz="1100" dirty="0">
                          <a:latin typeface="+mn-lt"/>
                          <a:cs typeface="Tahoma" panose="020B0604030504040204"/>
                        </a:rPr>
                        <a:t>CI</a:t>
                      </a:r>
                      <a:r>
                        <a:rPr lang="en-US" altLang="zh-CN" sz="1100" dirty="0">
                          <a:latin typeface="+mn-lt"/>
                          <a:cs typeface="Tahoma" panose="020B0604030504040204"/>
                        </a:rPr>
                        <a:t>)</a:t>
                      </a:r>
                      <a:endParaRPr sz="1100" dirty="0">
                        <a:latin typeface="+mn-lt"/>
                        <a:cs typeface="Tahoma" panose="020B0604030504040204"/>
                      </a:endParaRPr>
                    </a:p>
                  </a:txBody>
                  <a:tcPr marL="0" marR="0" marT="28575" marB="0">
                    <a:noFill/>
                  </a:tcPr>
                </a:tc>
                <a:tc>
                  <a:txBody>
                    <a:bodyPr/>
                    <a:lstStyle/>
                    <a:p>
                      <a:pPr marL="0" algn="ctr">
                        <a:lnSpc>
                          <a:spcPct val="100000"/>
                        </a:lnSpc>
                        <a:spcBef>
                          <a:spcPts val="0"/>
                        </a:spcBef>
                      </a:pPr>
                      <a:r>
                        <a:rPr sz="1100" dirty="0">
                          <a:latin typeface="+mn-lt"/>
                          <a:cs typeface="Tahoma" panose="020B0604030504040204"/>
                        </a:rPr>
                        <a:t>48</a:t>
                      </a:r>
                      <a:r>
                        <a:rPr sz="1100" spc="-10" dirty="0">
                          <a:latin typeface="+mn-lt"/>
                          <a:cs typeface="Tahoma" panose="020B0604030504040204"/>
                        </a:rPr>
                        <a:t> </a:t>
                      </a:r>
                      <a:r>
                        <a:rPr lang="en-US" altLang="zh-CN" sz="1100" spc="-15" dirty="0">
                          <a:latin typeface="+mn-lt"/>
                          <a:cs typeface="Tahoma" panose="020B0604030504040204"/>
                        </a:rPr>
                        <a:t>(</a:t>
                      </a:r>
                      <a:r>
                        <a:rPr sz="1100" spc="-15" dirty="0">
                          <a:latin typeface="+mn-lt"/>
                          <a:cs typeface="Tahoma" panose="020B0604030504040204"/>
                        </a:rPr>
                        <a:t>37</a:t>
                      </a:r>
                      <a:r>
                        <a:rPr sz="1100" spc="-10" dirty="0">
                          <a:latin typeface="+mn-lt"/>
                          <a:cs typeface="Tahoma" panose="020B0604030504040204"/>
                        </a:rPr>
                        <a:t> </a:t>
                      </a:r>
                      <a:r>
                        <a:rPr lang="en-US" altLang="zh-CN" sz="1100" spc="-45" dirty="0">
                          <a:latin typeface="+mn-lt"/>
                          <a:cs typeface="Tahoma" panose="020B0604030504040204"/>
                        </a:rPr>
                        <a:t>-</a:t>
                      </a:r>
                      <a:r>
                        <a:rPr sz="1100" spc="-20" dirty="0">
                          <a:latin typeface="+mn-lt"/>
                          <a:cs typeface="Tahoma" panose="020B0604030504040204"/>
                        </a:rPr>
                        <a:t> </a:t>
                      </a:r>
                      <a:r>
                        <a:rPr sz="1100" spc="-15" dirty="0">
                          <a:latin typeface="+mn-lt"/>
                          <a:cs typeface="Tahoma" panose="020B0604030504040204"/>
                        </a:rPr>
                        <a:t>60</a:t>
                      </a:r>
                      <a:r>
                        <a:rPr lang="en-US" altLang="zh-CN" sz="1100" spc="-15" dirty="0">
                          <a:latin typeface="+mn-lt"/>
                          <a:cs typeface="Tahoma" panose="020B0604030504040204"/>
                        </a:rPr>
                        <a:t>)</a:t>
                      </a:r>
                      <a:endParaRPr sz="1100" dirty="0">
                        <a:latin typeface="+mn-lt"/>
                        <a:cs typeface="Tahoma" panose="020B0604030504040204"/>
                      </a:endParaRPr>
                    </a:p>
                  </a:txBody>
                  <a:tcPr marL="0" marR="0" marT="28575" marB="0">
                    <a:noFill/>
                  </a:tcPr>
                </a:tc>
                <a:tc>
                  <a:txBody>
                    <a:bodyPr/>
                    <a:lstStyle/>
                    <a:p>
                      <a:pPr marL="0" algn="ctr">
                        <a:lnSpc>
                          <a:spcPct val="100000"/>
                        </a:lnSpc>
                        <a:spcBef>
                          <a:spcPts val="0"/>
                        </a:spcBef>
                      </a:pPr>
                      <a:r>
                        <a:rPr sz="1100" dirty="0">
                          <a:latin typeface="+mn-lt"/>
                          <a:cs typeface="Tahoma" panose="020B0604030504040204"/>
                        </a:rPr>
                        <a:t>53</a:t>
                      </a:r>
                      <a:r>
                        <a:rPr sz="1100" spc="-10" dirty="0">
                          <a:latin typeface="+mn-lt"/>
                          <a:cs typeface="Tahoma" panose="020B0604030504040204"/>
                        </a:rPr>
                        <a:t> </a:t>
                      </a:r>
                      <a:r>
                        <a:rPr lang="en-US" altLang="zh-CN" sz="1100" spc="-15" dirty="0">
                          <a:latin typeface="+mn-lt"/>
                          <a:cs typeface="Tahoma" panose="020B0604030504040204"/>
                        </a:rPr>
                        <a:t>(</a:t>
                      </a:r>
                      <a:r>
                        <a:rPr sz="1100" spc="-15" dirty="0">
                          <a:latin typeface="+mn-lt"/>
                          <a:cs typeface="Tahoma" panose="020B0604030504040204"/>
                        </a:rPr>
                        <a:t>36 </a:t>
                      </a:r>
                      <a:r>
                        <a:rPr lang="en-US" altLang="zh-CN" sz="1100" spc="-45" dirty="0">
                          <a:latin typeface="+mn-lt"/>
                          <a:cs typeface="Tahoma" panose="020B0604030504040204"/>
                        </a:rPr>
                        <a:t>-</a:t>
                      </a:r>
                      <a:r>
                        <a:rPr sz="1100" spc="-10" dirty="0">
                          <a:latin typeface="+mn-lt"/>
                          <a:cs typeface="Tahoma" panose="020B0604030504040204"/>
                        </a:rPr>
                        <a:t> </a:t>
                      </a:r>
                      <a:r>
                        <a:rPr sz="1100" spc="-15" dirty="0">
                          <a:latin typeface="+mn-lt"/>
                          <a:cs typeface="Tahoma" panose="020B0604030504040204"/>
                        </a:rPr>
                        <a:t>69</a:t>
                      </a:r>
                      <a:r>
                        <a:rPr lang="en-US" altLang="zh-CN" sz="1100" spc="-15" dirty="0">
                          <a:latin typeface="+mn-lt"/>
                          <a:cs typeface="Tahoma" panose="020B0604030504040204"/>
                        </a:rPr>
                        <a:t>)</a:t>
                      </a:r>
                      <a:endParaRPr sz="1100" dirty="0">
                        <a:latin typeface="+mn-lt"/>
                        <a:cs typeface="Tahoma" panose="020B0604030504040204"/>
                      </a:endParaRPr>
                    </a:p>
                  </a:txBody>
                  <a:tcPr marL="0" marR="0" marT="28575" marB="0">
                    <a:noFill/>
                  </a:tcPr>
                </a:tc>
                <a:tc>
                  <a:txBody>
                    <a:bodyPr/>
                    <a:lstStyle/>
                    <a:p>
                      <a:pPr marL="0" algn="ctr">
                        <a:lnSpc>
                          <a:spcPct val="100000"/>
                        </a:lnSpc>
                        <a:spcBef>
                          <a:spcPts val="0"/>
                        </a:spcBef>
                      </a:pPr>
                      <a:r>
                        <a:rPr sz="1100" dirty="0">
                          <a:latin typeface="+mn-lt"/>
                          <a:cs typeface="Tahoma" panose="020B0604030504040204"/>
                        </a:rPr>
                        <a:t>44</a:t>
                      </a:r>
                      <a:r>
                        <a:rPr sz="1100" spc="-10" dirty="0">
                          <a:latin typeface="+mn-lt"/>
                          <a:cs typeface="Tahoma" panose="020B0604030504040204"/>
                        </a:rPr>
                        <a:t> </a:t>
                      </a:r>
                      <a:r>
                        <a:rPr lang="en-US" altLang="zh-CN" sz="1100" spc="-15" dirty="0">
                          <a:latin typeface="+mn-lt"/>
                          <a:cs typeface="Tahoma" panose="020B0604030504040204"/>
                        </a:rPr>
                        <a:t>(</a:t>
                      </a:r>
                      <a:r>
                        <a:rPr sz="1100" spc="-15" dirty="0">
                          <a:latin typeface="+mn-lt"/>
                          <a:cs typeface="Tahoma" panose="020B0604030504040204"/>
                        </a:rPr>
                        <a:t>28 </a:t>
                      </a:r>
                      <a:r>
                        <a:rPr lang="en-US" altLang="zh-CN" sz="1100" spc="-45" dirty="0">
                          <a:latin typeface="+mn-lt"/>
                          <a:cs typeface="Tahoma" panose="020B0604030504040204"/>
                        </a:rPr>
                        <a:t>-</a:t>
                      </a:r>
                      <a:r>
                        <a:rPr sz="1100" spc="-10" dirty="0">
                          <a:latin typeface="+mn-lt"/>
                          <a:cs typeface="Tahoma" panose="020B0604030504040204"/>
                        </a:rPr>
                        <a:t> </a:t>
                      </a:r>
                      <a:r>
                        <a:rPr sz="1100" spc="-15" dirty="0">
                          <a:latin typeface="+mn-lt"/>
                          <a:cs typeface="Tahoma" panose="020B0604030504040204"/>
                        </a:rPr>
                        <a:t>60</a:t>
                      </a:r>
                      <a:r>
                        <a:rPr lang="en-US" altLang="zh-CN" sz="1100" spc="-15" dirty="0">
                          <a:latin typeface="+mn-lt"/>
                          <a:cs typeface="Tahoma" panose="020B0604030504040204"/>
                        </a:rPr>
                        <a:t>)</a:t>
                      </a:r>
                      <a:endParaRPr sz="1100" dirty="0">
                        <a:latin typeface="+mn-lt"/>
                        <a:cs typeface="Tahoma" panose="020B0604030504040204"/>
                      </a:endParaRPr>
                    </a:p>
                  </a:txBody>
                  <a:tcPr marL="0" marR="0" marT="28575"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Best objective response</a:t>
                      </a:r>
                      <a:r>
                        <a:rPr sz="1100" kern="1200" dirty="0">
                          <a:solidFill>
                            <a:schemeClr val="dk1"/>
                          </a:solidFill>
                          <a:latin typeface="+mn-lt"/>
                          <a:ea typeface="+mn-ea"/>
                          <a:cs typeface="Tahoma" panose="020B0604030504040204"/>
                        </a:rPr>
                        <a:t>, No. </a:t>
                      </a:r>
                      <a:r>
                        <a:rPr lang="en-US" altLang="zh-CN" sz="1100" kern="1200" dirty="0">
                          <a:solidFill>
                            <a:schemeClr val="dk1"/>
                          </a:solidFill>
                          <a:latin typeface="+mn-lt"/>
                          <a:ea typeface="+mn-ea"/>
                          <a:cs typeface="Tahoma" panose="020B0604030504040204"/>
                        </a:rPr>
                        <a:t>(</a:t>
                      </a:r>
                      <a:r>
                        <a:rPr sz="1100" kern="1200" dirty="0">
                          <a:solidFill>
                            <a:schemeClr val="dk1"/>
                          </a:solidFill>
                          <a:latin typeface="+mn-lt"/>
                          <a:ea typeface="+mn-ea"/>
                          <a:cs typeface="Tahoma" panose="020B0604030504040204"/>
                        </a:rPr>
                        <a:t>%</a:t>
                      </a:r>
                      <a:r>
                        <a:rPr lang="en-US" altLang="zh-CN" sz="1100" kern="1200" dirty="0">
                          <a:solidFill>
                            <a:schemeClr val="dk1"/>
                          </a:solidFill>
                          <a:latin typeface="+mn-lt"/>
                          <a:ea typeface="+mn-ea"/>
                          <a:cs typeface="Tahoma" panose="020B0604030504040204"/>
                        </a:rPr>
                        <a:t>)</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endParaRPr sz="1100" dirty="0">
                        <a:latin typeface="+mn-lt"/>
                        <a:cs typeface="Times New Roman" panose="02020603050405020304"/>
                      </a:endParaRPr>
                    </a:p>
                  </a:txBody>
                  <a:tcPr marL="0" marR="0" marT="0" marB="0">
                    <a:noFill/>
                  </a:tcPr>
                </a:tc>
                <a:tc>
                  <a:txBody>
                    <a:bodyPr/>
                    <a:lstStyle/>
                    <a:p>
                      <a:pPr marL="0" algn="ctr">
                        <a:lnSpc>
                          <a:spcPct val="100000"/>
                        </a:lnSpc>
                        <a:spcBef>
                          <a:spcPts val="0"/>
                        </a:spcBef>
                      </a:pPr>
                      <a:endParaRPr sz="1100" dirty="0">
                        <a:latin typeface="+mn-lt"/>
                        <a:cs typeface="Times New Roman" panose="02020603050405020304"/>
                      </a:endParaRPr>
                    </a:p>
                  </a:txBody>
                  <a:tcPr marL="0" marR="0" marT="0" marB="0">
                    <a:noFill/>
                  </a:tcPr>
                </a:tc>
                <a:tc>
                  <a:txBody>
                    <a:bodyPr/>
                    <a:lstStyle/>
                    <a:p>
                      <a:pPr marL="0" algn="ctr">
                        <a:lnSpc>
                          <a:spcPct val="100000"/>
                        </a:lnSpc>
                        <a:spcBef>
                          <a:spcPts val="0"/>
                        </a:spcBef>
                      </a:pPr>
                      <a:endParaRPr sz="1100" dirty="0">
                        <a:latin typeface="+mn-lt"/>
                        <a:cs typeface="Times New Roman" panose="02020603050405020304"/>
                      </a:endParaRPr>
                    </a:p>
                  </a:txBody>
                  <a:tcPr marL="0" marR="0" marT="0" marB="0">
                    <a:noFill/>
                  </a:tcPr>
                </a:tc>
              </a:tr>
              <a:tr h="207611">
                <a:tc>
                  <a:txBody>
                    <a:bodyPr/>
                    <a:lstStyle/>
                    <a:p>
                      <a:pPr marL="71755" algn="l" defTabSz="914400" rtl="0" eaLnBrk="1" latinLnBrk="0" hangingPunct="1">
                        <a:lnSpc>
                          <a:spcPct val="100000"/>
                        </a:lnSpc>
                        <a:spcBef>
                          <a:spcPts val="0"/>
                        </a:spcBef>
                      </a:pPr>
                      <a:r>
                        <a:rPr sz="1100" kern="1200" dirty="0">
                          <a:solidFill>
                            <a:schemeClr val="dk1"/>
                          </a:solidFill>
                          <a:latin typeface="+mn-lt"/>
                          <a:ea typeface="+mn-ea"/>
                          <a:cs typeface="Tahoma" panose="020B0604030504040204"/>
                        </a:rPr>
                        <a:t>CR</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11</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14</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marR="193040" algn="ctr">
                        <a:lnSpc>
                          <a:spcPct val="100000"/>
                        </a:lnSpc>
                        <a:spcBef>
                          <a:spcPts val="0"/>
                        </a:spcBef>
                      </a:pPr>
                      <a:r>
                        <a:rPr sz="1100" dirty="0">
                          <a:latin typeface="+mn-lt"/>
                          <a:cs typeface="Tahoma" panose="020B0604030504040204"/>
                        </a:rPr>
                        <a:t>7</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18</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4</a:t>
                      </a:r>
                      <a:r>
                        <a:rPr sz="1100" spc="-35"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10</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sz="1100" kern="1200" dirty="0">
                          <a:solidFill>
                            <a:schemeClr val="dk1"/>
                          </a:solidFill>
                          <a:latin typeface="+mn-lt"/>
                          <a:ea typeface="+mn-ea"/>
                          <a:cs typeface="Tahoma" panose="020B0604030504040204"/>
                        </a:rPr>
                        <a:t>PR</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27</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34</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13</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34</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14</a:t>
                      </a:r>
                      <a:r>
                        <a:rPr sz="1100" spc="-4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34</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Stable disease</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14</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18</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marR="193040" algn="ctr">
                        <a:lnSpc>
                          <a:spcPct val="100000"/>
                        </a:lnSpc>
                        <a:spcBef>
                          <a:spcPts val="0"/>
                        </a:spcBef>
                      </a:pPr>
                      <a:r>
                        <a:rPr sz="1100" dirty="0">
                          <a:latin typeface="+mn-lt"/>
                          <a:cs typeface="Tahoma" panose="020B0604030504040204"/>
                        </a:rPr>
                        <a:t>9</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24</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5</a:t>
                      </a:r>
                      <a:r>
                        <a:rPr sz="1100" spc="-35"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12</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Progressive disease</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23</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29</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marR="193040" algn="ctr">
                        <a:lnSpc>
                          <a:spcPct val="100000"/>
                        </a:lnSpc>
                        <a:spcBef>
                          <a:spcPts val="0"/>
                        </a:spcBef>
                      </a:pPr>
                      <a:r>
                        <a:rPr sz="1100" dirty="0">
                          <a:latin typeface="+mn-lt"/>
                          <a:cs typeface="Tahoma" panose="020B0604030504040204"/>
                        </a:rPr>
                        <a:t>8</a:t>
                      </a:r>
                      <a:r>
                        <a:rPr sz="1100" spc="-3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21</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15</a:t>
                      </a:r>
                      <a:r>
                        <a:rPr sz="1100" spc="-40" dirty="0">
                          <a:latin typeface="+mn-lt"/>
                          <a:cs typeface="Tahoma" panose="020B0604030504040204"/>
                        </a:rPr>
                        <a:t> </a:t>
                      </a:r>
                      <a:r>
                        <a:rPr lang="en-US" altLang="zh-CN" sz="1100" spc="-25" dirty="0">
                          <a:latin typeface="+mn-lt"/>
                          <a:cs typeface="Tahoma" panose="020B0604030504040204"/>
                        </a:rPr>
                        <a:t>(</a:t>
                      </a:r>
                      <a:r>
                        <a:rPr sz="1100" spc="-25" dirty="0">
                          <a:latin typeface="+mn-lt"/>
                          <a:cs typeface="Tahoma" panose="020B0604030504040204"/>
                        </a:rPr>
                        <a:t>37</a:t>
                      </a:r>
                      <a:r>
                        <a:rPr lang="en-US" altLang="zh-CN" sz="1100" spc="-25" dirty="0">
                          <a:latin typeface="+mn-lt"/>
                          <a:cs typeface="Tahoma" panose="020B0604030504040204"/>
                        </a:rPr>
                        <a:t>)</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Not evaluable</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1</a:t>
                      </a:r>
                      <a:r>
                        <a:rPr sz="1100" spc="-30" dirty="0">
                          <a:latin typeface="+mn-lt"/>
                          <a:cs typeface="Tahoma" panose="020B0604030504040204"/>
                        </a:rPr>
                        <a:t> </a:t>
                      </a:r>
                      <a:r>
                        <a:rPr lang="en-US" altLang="zh-CN" sz="1100" spc="-35" dirty="0">
                          <a:latin typeface="+mn-lt"/>
                          <a:cs typeface="Tahoma" panose="020B0604030504040204"/>
                        </a:rPr>
                        <a:t>(</a:t>
                      </a:r>
                      <a:r>
                        <a:rPr sz="1100" spc="-35" dirty="0">
                          <a:latin typeface="+mn-lt"/>
                          <a:cs typeface="Tahoma" panose="020B0604030504040204"/>
                        </a:rPr>
                        <a:t>1</a:t>
                      </a:r>
                      <a:r>
                        <a:rPr lang="en-US" altLang="zh-CN" sz="1100" spc="-3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marR="248920" algn="ctr">
                        <a:lnSpc>
                          <a:spcPct val="100000"/>
                        </a:lnSpc>
                        <a:spcBef>
                          <a:spcPts val="0"/>
                        </a:spcBef>
                      </a:pPr>
                      <a:r>
                        <a:rPr sz="1100" dirty="0">
                          <a:latin typeface="+mn-lt"/>
                          <a:cs typeface="Tahoma" panose="020B0604030504040204"/>
                        </a:rPr>
                        <a:t>1</a:t>
                      </a:r>
                      <a:r>
                        <a:rPr sz="1100" spc="-30" dirty="0">
                          <a:latin typeface="+mn-lt"/>
                          <a:cs typeface="Tahoma" panose="020B0604030504040204"/>
                        </a:rPr>
                        <a:t> </a:t>
                      </a:r>
                      <a:r>
                        <a:rPr lang="en-US" altLang="zh-CN" sz="1100" spc="-35" dirty="0">
                          <a:latin typeface="+mn-lt"/>
                          <a:cs typeface="Tahoma" panose="020B0604030504040204"/>
                        </a:rPr>
                        <a:t>(</a:t>
                      </a:r>
                      <a:r>
                        <a:rPr sz="1100" spc="-35" dirty="0">
                          <a:latin typeface="+mn-lt"/>
                          <a:cs typeface="Tahoma" panose="020B0604030504040204"/>
                        </a:rPr>
                        <a:t>3</a:t>
                      </a:r>
                      <a:r>
                        <a:rPr lang="en-US" altLang="zh-CN" sz="1100" spc="-3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marR="106045" algn="ctr">
                        <a:lnSpc>
                          <a:spcPct val="100000"/>
                        </a:lnSpc>
                        <a:spcBef>
                          <a:spcPts val="0"/>
                        </a:spcBef>
                      </a:pPr>
                      <a:r>
                        <a:rPr sz="1100" dirty="0">
                          <a:latin typeface="+mn-lt"/>
                          <a:cs typeface="Tahoma" panose="020B0604030504040204"/>
                        </a:rPr>
                        <a:t>0</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No assessment</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3</a:t>
                      </a:r>
                      <a:r>
                        <a:rPr sz="1100" spc="-30" dirty="0">
                          <a:latin typeface="+mn-lt"/>
                          <a:cs typeface="Tahoma" panose="020B0604030504040204"/>
                        </a:rPr>
                        <a:t> </a:t>
                      </a:r>
                      <a:r>
                        <a:rPr lang="en-US" altLang="zh-CN" sz="1100" spc="-35" dirty="0">
                          <a:latin typeface="+mn-lt"/>
                          <a:cs typeface="Tahoma" panose="020B0604030504040204"/>
                        </a:rPr>
                        <a:t>(</a:t>
                      </a:r>
                      <a:r>
                        <a:rPr sz="1100" spc="-35" dirty="0">
                          <a:latin typeface="+mn-lt"/>
                          <a:cs typeface="Tahoma" panose="020B0604030504040204"/>
                        </a:rPr>
                        <a:t>4</a:t>
                      </a:r>
                      <a:r>
                        <a:rPr lang="en-US" altLang="zh-CN" sz="1100" spc="-35"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marR="398145" algn="ctr">
                        <a:lnSpc>
                          <a:spcPct val="100000"/>
                        </a:lnSpc>
                        <a:spcBef>
                          <a:spcPts val="0"/>
                        </a:spcBef>
                      </a:pPr>
                      <a:r>
                        <a:rPr sz="1100" dirty="0">
                          <a:latin typeface="+mn-lt"/>
                          <a:cs typeface="Tahoma" panose="020B0604030504040204"/>
                        </a:rPr>
                        <a:t>0</a:t>
                      </a:r>
                      <a:endParaRPr sz="1100">
                        <a:latin typeface="+mn-lt"/>
                        <a:cs typeface="Tahoma" panose="020B0604030504040204"/>
                      </a:endParaRPr>
                    </a:p>
                  </a:txBody>
                  <a:tcPr marL="0" marR="0" marT="25400" marB="0">
                    <a:noFill/>
                  </a:tcPr>
                </a:tc>
                <a:tc>
                  <a:txBody>
                    <a:bodyPr/>
                    <a:lstStyle/>
                    <a:p>
                      <a:pPr marL="0" algn="ctr">
                        <a:lnSpc>
                          <a:spcPct val="100000"/>
                        </a:lnSpc>
                        <a:spcBef>
                          <a:spcPts val="0"/>
                        </a:spcBef>
                      </a:pPr>
                      <a:r>
                        <a:rPr sz="1100" dirty="0">
                          <a:latin typeface="+mn-lt"/>
                          <a:cs typeface="Tahoma" panose="020B0604030504040204"/>
                        </a:rPr>
                        <a:t>3</a:t>
                      </a:r>
                      <a:r>
                        <a:rPr sz="1100" spc="-35" dirty="0">
                          <a:latin typeface="+mn-lt"/>
                          <a:cs typeface="Tahoma" panose="020B0604030504040204"/>
                        </a:rPr>
                        <a:t> </a:t>
                      </a:r>
                      <a:r>
                        <a:rPr lang="en-US" altLang="zh-CN" sz="1100" spc="-35" dirty="0">
                          <a:latin typeface="+mn-lt"/>
                          <a:cs typeface="Tahoma" panose="020B0604030504040204"/>
                        </a:rPr>
                        <a:t>(</a:t>
                      </a:r>
                      <a:r>
                        <a:rPr sz="1100" spc="-35" dirty="0">
                          <a:latin typeface="+mn-lt"/>
                          <a:cs typeface="Tahoma" panose="020B0604030504040204"/>
                        </a:rPr>
                        <a:t>7</a:t>
                      </a:r>
                      <a:r>
                        <a:rPr lang="en-US" altLang="zh-CN" sz="1100" spc="-35" dirty="0">
                          <a:latin typeface="+mn-lt"/>
                          <a:cs typeface="Tahoma" panose="020B0604030504040204"/>
                        </a:rPr>
                        <a:t>)</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Time to response, median (range), months</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marR="243205" algn="ctr">
                        <a:lnSpc>
                          <a:spcPct val="100000"/>
                        </a:lnSpc>
                        <a:spcBef>
                          <a:spcPts val="0"/>
                        </a:spcBef>
                      </a:pPr>
                      <a:r>
                        <a:rPr sz="1100" spc="-10" dirty="0">
                          <a:latin typeface="+mn-lt"/>
                          <a:cs typeface="Tahoma" panose="020B0604030504040204"/>
                        </a:rPr>
                        <a:t>2.3</a:t>
                      </a:r>
                      <a:r>
                        <a:rPr sz="1100" spc="-30" dirty="0">
                          <a:latin typeface="+mn-lt"/>
                          <a:cs typeface="Tahoma" panose="020B0604030504040204"/>
                        </a:rPr>
                        <a:t> </a:t>
                      </a:r>
                      <a:r>
                        <a:rPr lang="en-US" altLang="zh-CN" sz="1100" spc="-20" dirty="0">
                          <a:latin typeface="+mn-lt"/>
                          <a:cs typeface="Tahoma" panose="020B0604030504040204"/>
                        </a:rPr>
                        <a:t>(</a:t>
                      </a:r>
                      <a:r>
                        <a:rPr sz="1100" spc="-20" dirty="0">
                          <a:latin typeface="+mn-lt"/>
                          <a:cs typeface="Tahoma" panose="020B0604030504040204"/>
                        </a:rPr>
                        <a:t>1.3-10.6</a:t>
                      </a:r>
                      <a:r>
                        <a:rPr lang="en-US" altLang="zh-CN" sz="1100" spc="-20"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spc="-10" dirty="0">
                          <a:latin typeface="+mn-lt"/>
                          <a:cs typeface="Tahoma" panose="020B0604030504040204"/>
                        </a:rPr>
                        <a:t>2.1</a:t>
                      </a:r>
                      <a:r>
                        <a:rPr sz="1100" spc="-25" dirty="0">
                          <a:latin typeface="+mn-lt"/>
                          <a:cs typeface="Tahoma" panose="020B0604030504040204"/>
                        </a:rPr>
                        <a:t> </a:t>
                      </a:r>
                      <a:r>
                        <a:rPr lang="en-US" altLang="zh-CN" sz="1100" spc="-20" dirty="0">
                          <a:latin typeface="+mn-lt"/>
                          <a:cs typeface="Tahoma" panose="020B0604030504040204"/>
                        </a:rPr>
                        <a:t>(</a:t>
                      </a:r>
                      <a:r>
                        <a:rPr sz="1100" spc="-20" dirty="0">
                          <a:latin typeface="+mn-lt"/>
                          <a:cs typeface="Tahoma" panose="020B0604030504040204"/>
                        </a:rPr>
                        <a:t>1.9-10.5</a:t>
                      </a:r>
                      <a:r>
                        <a:rPr lang="en-US" altLang="zh-CN" sz="1100" spc="-20" dirty="0">
                          <a:latin typeface="+mn-lt"/>
                          <a:cs typeface="Tahoma" panose="020B0604030504040204"/>
                        </a:rPr>
                        <a:t>)</a:t>
                      </a:r>
                      <a:endParaRPr sz="1100" dirty="0">
                        <a:latin typeface="+mn-lt"/>
                        <a:cs typeface="Tahoma" panose="020B0604030504040204"/>
                      </a:endParaRPr>
                    </a:p>
                  </a:txBody>
                  <a:tcPr marL="0" marR="0" marT="25400" marB="0">
                    <a:noFill/>
                  </a:tcPr>
                </a:tc>
                <a:tc>
                  <a:txBody>
                    <a:bodyPr/>
                    <a:lstStyle/>
                    <a:p>
                      <a:pPr marL="0" algn="ctr">
                        <a:lnSpc>
                          <a:spcPct val="100000"/>
                        </a:lnSpc>
                        <a:spcBef>
                          <a:spcPts val="0"/>
                        </a:spcBef>
                      </a:pPr>
                      <a:r>
                        <a:rPr sz="1100" spc="-10" dirty="0">
                          <a:latin typeface="+mn-lt"/>
                          <a:cs typeface="Tahoma" panose="020B0604030504040204"/>
                        </a:rPr>
                        <a:t>3.2</a:t>
                      </a:r>
                      <a:r>
                        <a:rPr sz="1100" spc="-25" dirty="0">
                          <a:latin typeface="+mn-lt"/>
                          <a:cs typeface="Tahoma" panose="020B0604030504040204"/>
                        </a:rPr>
                        <a:t> </a:t>
                      </a:r>
                      <a:r>
                        <a:rPr lang="en-US" altLang="zh-CN" sz="1100" spc="-20" dirty="0">
                          <a:latin typeface="+mn-lt"/>
                          <a:cs typeface="Tahoma" panose="020B0604030504040204"/>
                        </a:rPr>
                        <a:t>(</a:t>
                      </a:r>
                      <a:r>
                        <a:rPr sz="1100" spc="-20" dirty="0">
                          <a:latin typeface="+mn-lt"/>
                          <a:cs typeface="Tahoma" panose="020B0604030504040204"/>
                        </a:rPr>
                        <a:t>1.3-10.6</a:t>
                      </a:r>
                      <a:r>
                        <a:rPr lang="en-US" altLang="zh-CN" sz="1100" spc="-20" dirty="0">
                          <a:latin typeface="+mn-lt"/>
                          <a:cs typeface="Tahoma" panose="020B0604030504040204"/>
                        </a:rPr>
                        <a:t>)</a:t>
                      </a:r>
                      <a:endParaRPr sz="1100" dirty="0">
                        <a:latin typeface="+mn-lt"/>
                        <a:cs typeface="Tahoma" panose="020B0604030504040204"/>
                      </a:endParaRPr>
                    </a:p>
                  </a:txBody>
                  <a:tcPr marL="0" marR="0" marT="25400" marB="0">
                    <a:noFill/>
                  </a:tcPr>
                </a:tc>
              </a:tr>
              <a:tr h="207611">
                <a:tc>
                  <a:txBody>
                    <a:bodyPr/>
                    <a:lstStyle/>
                    <a:p>
                      <a:pPr marL="71755" algn="l" defTabSz="914400" rtl="0" eaLnBrk="1" latinLnBrk="0" hangingPunct="1">
                        <a:lnSpc>
                          <a:spcPct val="100000"/>
                        </a:lnSpc>
                        <a:spcBef>
                          <a:spcPts val="0"/>
                        </a:spcBef>
                      </a:pPr>
                      <a:r>
                        <a:rPr lang="en-US" altLang="zh-CN" sz="1100" kern="1200" dirty="0">
                          <a:solidFill>
                            <a:schemeClr val="dk1"/>
                          </a:solidFill>
                          <a:latin typeface="+mn-lt"/>
                          <a:ea typeface="+mn-ea"/>
                          <a:cs typeface="Tahoma" panose="020B0604030504040204"/>
                        </a:rPr>
                        <a:t>Duration of response, median (range), months</a:t>
                      </a:r>
                      <a:endParaRPr sz="1100" kern="1200" dirty="0">
                        <a:solidFill>
                          <a:schemeClr val="dk1"/>
                        </a:solidFill>
                        <a:latin typeface="+mn-lt"/>
                        <a:ea typeface="+mn-ea"/>
                        <a:cs typeface="Tahoma" panose="020B0604030504040204"/>
                      </a:endParaRPr>
                    </a:p>
                  </a:txBody>
                  <a:tcPr marL="0" marR="0" marT="25400" marB="0">
                    <a:noFill/>
                  </a:tcPr>
                </a:tc>
                <a:tc>
                  <a:txBody>
                    <a:bodyPr/>
                    <a:lstStyle/>
                    <a:p>
                      <a:pPr marL="0" marR="259080" algn="ctr">
                        <a:lnSpc>
                          <a:spcPct val="100000"/>
                        </a:lnSpc>
                        <a:spcBef>
                          <a:spcPts val="0"/>
                        </a:spcBef>
                      </a:pPr>
                      <a:r>
                        <a:rPr sz="1100" kern="1200" spc="-25" dirty="0">
                          <a:solidFill>
                            <a:schemeClr val="dk1"/>
                          </a:solidFill>
                          <a:latin typeface="+mn-lt"/>
                          <a:ea typeface="+mn-ea"/>
                          <a:cs typeface="Tahoma" panose="020B0604030504040204"/>
                        </a:rPr>
                        <a:t>NR </a:t>
                      </a:r>
                      <a:r>
                        <a:rPr lang="en-US" altLang="zh-CN" sz="1100" kern="1200" spc="-25" dirty="0">
                          <a:solidFill>
                            <a:schemeClr val="dk1"/>
                          </a:solidFill>
                          <a:latin typeface="+mn-lt"/>
                          <a:ea typeface="+mn-ea"/>
                          <a:cs typeface="Tahoma" panose="020B0604030504040204"/>
                        </a:rPr>
                        <a:t>(</a:t>
                      </a:r>
                      <a:r>
                        <a:rPr sz="1100" kern="1200" spc="-25" dirty="0">
                          <a:solidFill>
                            <a:schemeClr val="dk1"/>
                          </a:solidFill>
                          <a:latin typeface="+mn-lt"/>
                          <a:ea typeface="+mn-ea"/>
                          <a:cs typeface="Tahoma" panose="020B0604030504040204"/>
                        </a:rPr>
                        <a:t>2.9-49.71</a:t>
                      </a:r>
                      <a:r>
                        <a:rPr lang="en-US" altLang="zh-CN" sz="1100" kern="1200" spc="-25" dirty="0">
                          <a:solidFill>
                            <a:schemeClr val="dk1"/>
                          </a:solidFill>
                          <a:latin typeface="+mn-lt"/>
                          <a:ea typeface="+mn-ea"/>
                          <a:cs typeface="Tahoma" panose="020B0604030504040204"/>
                        </a:rPr>
                        <a:t>)</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kern="1200" spc="-25" dirty="0">
                          <a:solidFill>
                            <a:schemeClr val="dk1"/>
                          </a:solidFill>
                          <a:latin typeface="+mn-lt"/>
                          <a:ea typeface="+mn-ea"/>
                          <a:cs typeface="Tahoma" panose="020B0604030504040204"/>
                        </a:rPr>
                        <a:t>NR </a:t>
                      </a:r>
                      <a:r>
                        <a:rPr lang="en-US" altLang="zh-CN" sz="1100" kern="1200" spc="-25" dirty="0">
                          <a:solidFill>
                            <a:schemeClr val="dk1"/>
                          </a:solidFill>
                          <a:latin typeface="+mn-lt"/>
                          <a:ea typeface="+mn-ea"/>
                          <a:cs typeface="Tahoma" panose="020B0604030504040204"/>
                        </a:rPr>
                        <a:t>(</a:t>
                      </a:r>
                      <a:r>
                        <a:rPr sz="1100" kern="1200" spc="-25" dirty="0">
                          <a:solidFill>
                            <a:schemeClr val="dk1"/>
                          </a:solidFill>
                          <a:latin typeface="+mn-lt"/>
                          <a:ea typeface="+mn-ea"/>
                          <a:cs typeface="Tahoma" panose="020B0604030504040204"/>
                        </a:rPr>
                        <a:t>4.9-49.71</a:t>
                      </a:r>
                      <a:r>
                        <a:rPr lang="en-US" altLang="zh-CN" sz="1100" kern="1200" spc="-25" dirty="0">
                          <a:solidFill>
                            <a:schemeClr val="dk1"/>
                          </a:solidFill>
                          <a:latin typeface="+mn-lt"/>
                          <a:ea typeface="+mn-ea"/>
                          <a:cs typeface="Tahoma" panose="020B0604030504040204"/>
                        </a:rPr>
                        <a:t>)</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0" marR="94615" algn="ctr">
                        <a:lnSpc>
                          <a:spcPct val="100000"/>
                        </a:lnSpc>
                        <a:spcBef>
                          <a:spcPts val="0"/>
                        </a:spcBef>
                      </a:pPr>
                      <a:r>
                        <a:rPr sz="1100" kern="1200" spc="-25" dirty="0">
                          <a:solidFill>
                            <a:schemeClr val="dk1"/>
                          </a:solidFill>
                          <a:latin typeface="+mn-lt"/>
                          <a:ea typeface="+mn-ea"/>
                          <a:cs typeface="Tahoma" panose="020B0604030504040204"/>
                        </a:rPr>
                        <a:t>32.6 </a:t>
                      </a:r>
                      <a:r>
                        <a:rPr lang="en-US" altLang="zh-CN" sz="1100" kern="1200" spc="-25" dirty="0">
                          <a:solidFill>
                            <a:schemeClr val="dk1"/>
                          </a:solidFill>
                          <a:latin typeface="+mn-lt"/>
                          <a:ea typeface="+mn-ea"/>
                          <a:cs typeface="Tahoma" panose="020B0604030504040204"/>
                        </a:rPr>
                        <a:t>(</a:t>
                      </a:r>
                      <a:r>
                        <a:rPr sz="1100" kern="1200" spc="-25" dirty="0">
                          <a:solidFill>
                            <a:schemeClr val="dk1"/>
                          </a:solidFill>
                          <a:latin typeface="+mn-lt"/>
                          <a:ea typeface="+mn-ea"/>
                          <a:cs typeface="Tahoma" panose="020B0604030504040204"/>
                        </a:rPr>
                        <a:t>2.9-49.61</a:t>
                      </a:r>
                      <a:r>
                        <a:rPr lang="en-US" altLang="zh-CN" sz="1100" kern="1200" spc="-25" dirty="0">
                          <a:solidFill>
                            <a:schemeClr val="dk1"/>
                          </a:solidFill>
                          <a:latin typeface="+mn-lt"/>
                          <a:ea typeface="+mn-ea"/>
                          <a:cs typeface="Tahoma" panose="020B0604030504040204"/>
                        </a:rPr>
                        <a:t>)</a:t>
                      </a:r>
                      <a:endParaRPr sz="1100" kern="1200" spc="-25" dirty="0">
                        <a:solidFill>
                          <a:schemeClr val="dk1"/>
                        </a:solidFill>
                        <a:latin typeface="+mn-lt"/>
                        <a:ea typeface="+mn-ea"/>
                        <a:cs typeface="Tahoma" panose="020B0604030504040204"/>
                      </a:endParaRPr>
                    </a:p>
                  </a:txBody>
                  <a:tcPr marL="0" marR="0" marT="25400" marB="0">
                    <a:noFill/>
                  </a:tcPr>
                </a:tc>
              </a:tr>
              <a:tr h="202548">
                <a:tc gridSpan="4">
                  <a:txBody>
                    <a:bodyPr/>
                    <a:lstStyle/>
                    <a:p>
                      <a:pPr marL="71755" marR="4791710" indent="0">
                        <a:lnSpc>
                          <a:spcPct val="100000"/>
                        </a:lnSpc>
                        <a:spcBef>
                          <a:spcPts val="0"/>
                        </a:spcBef>
                      </a:pPr>
                      <a:r>
                        <a:rPr lang="en-US" altLang="zh-CN" sz="1100" kern="1200" spc="-25" dirty="0">
                          <a:solidFill>
                            <a:schemeClr val="dk1"/>
                          </a:solidFill>
                          <a:latin typeface="+mn-lt"/>
                          <a:ea typeface="+mn-ea"/>
                          <a:cs typeface="Tahoma" panose="020B0604030504040204"/>
                        </a:rPr>
                        <a:t>Kaplan-Meier estimate of patients with extended response duration, %</a:t>
                      </a:r>
                      <a:endParaRPr sz="1100" kern="1200" spc="-25" dirty="0">
                        <a:solidFill>
                          <a:schemeClr val="dk1"/>
                        </a:solidFill>
                        <a:latin typeface="+mn-lt"/>
                        <a:ea typeface="+mn-ea"/>
                        <a:cs typeface="Tahoma" panose="020B0604030504040204"/>
                      </a:endParaRPr>
                    </a:p>
                  </a:txBody>
                  <a:tcPr marL="0" marR="0" marT="20320" marB="0">
                    <a:noFill/>
                  </a:tcPr>
                </a:tc>
                <a:tc hMerge="1">
                  <a:tcPr marL="0" marR="0" marT="0" marB="0">
                    <a:solidFill>
                      <a:srgbClr val="FFFBFC"/>
                    </a:solidFill>
                  </a:tcPr>
                </a:tc>
                <a:tc hMerge="1">
                  <a:tcPr marL="0" marR="0" marT="0" marB="0">
                    <a:solidFill>
                      <a:srgbClr val="FFFBFC"/>
                    </a:solidFill>
                  </a:tcPr>
                </a:tc>
                <a:tc hMerge="1">
                  <a:tcPr marL="0" marR="0" marT="0" marB="0">
                    <a:solidFill>
                      <a:srgbClr val="FFFBFC"/>
                    </a:solidFill>
                  </a:tcPr>
                </a:tc>
              </a:tr>
              <a:tr h="207611">
                <a:tc>
                  <a:txBody>
                    <a:bodyPr/>
                    <a:lstStyle/>
                    <a:p>
                      <a:pPr marL="151130">
                        <a:lnSpc>
                          <a:spcPct val="100000"/>
                        </a:lnSpc>
                        <a:spcBef>
                          <a:spcPts val="200"/>
                        </a:spcBef>
                      </a:pPr>
                      <a:r>
                        <a:rPr lang="zh-CN" altLang="en-US" sz="1100" kern="1200" spc="-25" dirty="0">
                          <a:solidFill>
                            <a:schemeClr val="dk1"/>
                          </a:solidFill>
                          <a:latin typeface="+mn-lt"/>
                          <a:ea typeface="+mn-ea"/>
                          <a:cs typeface="Tahoma" panose="020B0604030504040204"/>
                        </a:rPr>
                        <a:t>≥ </a:t>
                      </a:r>
                      <a:r>
                        <a:rPr sz="1100" kern="1200" spc="-25" dirty="0">
                          <a:solidFill>
                            <a:schemeClr val="dk1"/>
                          </a:solidFill>
                          <a:latin typeface="+mn-lt"/>
                          <a:ea typeface="+mn-ea"/>
                          <a:cs typeface="Tahoma" panose="020B0604030504040204"/>
                        </a:rPr>
                        <a:t>1 </a:t>
                      </a:r>
                      <a:r>
                        <a:rPr lang="en-US" altLang="zh-CN" sz="1100" kern="1200" spc="-25" dirty="0">
                          <a:solidFill>
                            <a:schemeClr val="dk1"/>
                          </a:solidFill>
                          <a:latin typeface="+mn-lt"/>
                          <a:ea typeface="+mn-ea"/>
                          <a:cs typeface="Tahoma" panose="020B0604030504040204"/>
                        </a:rPr>
                        <a:t>year</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720090" marR="635000" algn="ctr">
                        <a:lnSpc>
                          <a:spcPct val="100000"/>
                        </a:lnSpc>
                        <a:spcBef>
                          <a:spcPts val="0"/>
                        </a:spcBef>
                      </a:pPr>
                      <a:r>
                        <a:rPr sz="1100" kern="1200" spc="-25" dirty="0">
                          <a:solidFill>
                            <a:schemeClr val="dk1"/>
                          </a:solidFill>
                          <a:latin typeface="+mn-lt"/>
                          <a:ea typeface="+mn-ea"/>
                          <a:cs typeface="Tahoma" panose="020B0604030504040204"/>
                        </a:rPr>
                        <a:t>88</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kern="1200" spc="-25" dirty="0">
                          <a:solidFill>
                            <a:schemeClr val="dk1"/>
                          </a:solidFill>
                          <a:latin typeface="+mn-lt"/>
                          <a:ea typeface="+mn-ea"/>
                          <a:cs typeface="Tahoma" panose="020B0604030504040204"/>
                        </a:rPr>
                        <a:t>88</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720090" marR="725805" algn="ctr">
                        <a:lnSpc>
                          <a:spcPct val="100000"/>
                        </a:lnSpc>
                        <a:spcBef>
                          <a:spcPts val="0"/>
                        </a:spcBef>
                      </a:pPr>
                      <a:r>
                        <a:rPr sz="1100" kern="1200" spc="-25" dirty="0">
                          <a:solidFill>
                            <a:schemeClr val="dk1"/>
                          </a:solidFill>
                          <a:latin typeface="+mn-lt"/>
                          <a:ea typeface="+mn-ea"/>
                          <a:cs typeface="Tahoma" panose="020B0604030504040204"/>
                        </a:rPr>
                        <a:t>88</a:t>
                      </a:r>
                      <a:endParaRPr sz="1100" kern="1200" spc="-25" dirty="0">
                        <a:solidFill>
                          <a:schemeClr val="dk1"/>
                        </a:solidFill>
                        <a:latin typeface="+mn-lt"/>
                        <a:ea typeface="+mn-ea"/>
                        <a:cs typeface="Tahoma" panose="020B0604030504040204"/>
                      </a:endParaRPr>
                    </a:p>
                  </a:txBody>
                  <a:tcPr marL="0" marR="0" marT="25400" marB="0">
                    <a:noFill/>
                  </a:tcPr>
                </a:tc>
              </a:tr>
              <a:tr h="207611">
                <a:tc>
                  <a:txBody>
                    <a:bodyPr/>
                    <a:lstStyle/>
                    <a:p>
                      <a:pPr marL="151130">
                        <a:lnSpc>
                          <a:spcPct val="100000"/>
                        </a:lnSpc>
                        <a:spcBef>
                          <a:spcPts val="200"/>
                        </a:spcBef>
                      </a:pPr>
                      <a:r>
                        <a:rPr lang="zh-CN" altLang="en-US" sz="1100" kern="1200" spc="-25" dirty="0">
                          <a:solidFill>
                            <a:schemeClr val="dk1"/>
                          </a:solidFill>
                          <a:latin typeface="+mn-lt"/>
                          <a:ea typeface="+mn-ea"/>
                          <a:cs typeface="Tahoma" panose="020B0604030504040204"/>
                        </a:rPr>
                        <a:t>≥ </a:t>
                      </a:r>
                      <a:r>
                        <a:rPr sz="1100" kern="1200" spc="-25" dirty="0">
                          <a:solidFill>
                            <a:schemeClr val="dk1"/>
                          </a:solidFill>
                          <a:latin typeface="+mn-lt"/>
                          <a:ea typeface="+mn-ea"/>
                          <a:cs typeface="Tahoma" panose="020B0604030504040204"/>
                        </a:rPr>
                        <a:t>2</a:t>
                      </a:r>
                      <a:r>
                        <a:rPr lang="en-US" sz="1100" kern="1200" spc="-25" dirty="0">
                          <a:solidFill>
                            <a:schemeClr val="dk1"/>
                          </a:solidFill>
                          <a:latin typeface="+mn-lt"/>
                          <a:ea typeface="+mn-ea"/>
                          <a:cs typeface="Tahoma" panose="020B0604030504040204"/>
                        </a:rPr>
                        <a:t> </a:t>
                      </a:r>
                      <a:r>
                        <a:rPr lang="en-US" altLang="zh-CN" sz="1100" kern="1200" spc="-25" dirty="0">
                          <a:solidFill>
                            <a:schemeClr val="dk1"/>
                          </a:solidFill>
                          <a:latin typeface="+mn-lt"/>
                          <a:ea typeface="+mn-ea"/>
                          <a:cs typeface="Tahoma" panose="020B0604030504040204"/>
                        </a:rPr>
                        <a:t>years</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720090" marR="635000" algn="ctr">
                        <a:lnSpc>
                          <a:spcPct val="100000"/>
                        </a:lnSpc>
                        <a:spcBef>
                          <a:spcPts val="0"/>
                        </a:spcBef>
                      </a:pPr>
                      <a:r>
                        <a:rPr sz="1100" kern="1200" spc="-25" dirty="0">
                          <a:solidFill>
                            <a:schemeClr val="dk1"/>
                          </a:solidFill>
                          <a:latin typeface="+mn-lt"/>
                          <a:ea typeface="+mn-ea"/>
                          <a:cs typeface="Tahoma" panose="020B0604030504040204"/>
                        </a:rPr>
                        <a:t>73</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0" algn="ctr">
                        <a:lnSpc>
                          <a:spcPct val="100000"/>
                        </a:lnSpc>
                        <a:spcBef>
                          <a:spcPts val="0"/>
                        </a:spcBef>
                      </a:pPr>
                      <a:r>
                        <a:rPr sz="1100" kern="1200" spc="-25" dirty="0">
                          <a:solidFill>
                            <a:schemeClr val="dk1"/>
                          </a:solidFill>
                          <a:latin typeface="+mn-lt"/>
                          <a:ea typeface="+mn-ea"/>
                          <a:cs typeface="Tahoma" panose="020B0604030504040204"/>
                        </a:rPr>
                        <a:t>81</a:t>
                      </a:r>
                      <a:endParaRPr sz="1100" kern="1200" spc="-25" dirty="0">
                        <a:solidFill>
                          <a:schemeClr val="dk1"/>
                        </a:solidFill>
                        <a:latin typeface="+mn-lt"/>
                        <a:ea typeface="+mn-ea"/>
                        <a:cs typeface="Tahoma" panose="020B0604030504040204"/>
                      </a:endParaRPr>
                    </a:p>
                  </a:txBody>
                  <a:tcPr marL="0" marR="0" marT="25400" marB="0">
                    <a:noFill/>
                  </a:tcPr>
                </a:tc>
                <a:tc>
                  <a:txBody>
                    <a:bodyPr/>
                    <a:lstStyle/>
                    <a:p>
                      <a:pPr marL="720090" marR="725805" algn="ctr">
                        <a:lnSpc>
                          <a:spcPct val="100000"/>
                        </a:lnSpc>
                        <a:spcBef>
                          <a:spcPts val="0"/>
                        </a:spcBef>
                      </a:pPr>
                      <a:r>
                        <a:rPr sz="1100" kern="1200" spc="-25" dirty="0">
                          <a:solidFill>
                            <a:schemeClr val="dk1"/>
                          </a:solidFill>
                          <a:latin typeface="+mn-lt"/>
                          <a:ea typeface="+mn-ea"/>
                          <a:cs typeface="Tahoma" panose="020B0604030504040204"/>
                        </a:rPr>
                        <a:t>62</a:t>
                      </a:r>
                      <a:endParaRPr sz="1100" kern="1200" spc="-25" dirty="0">
                        <a:solidFill>
                          <a:schemeClr val="dk1"/>
                        </a:solidFill>
                        <a:latin typeface="+mn-lt"/>
                        <a:ea typeface="+mn-ea"/>
                        <a:cs typeface="Tahoma" panose="020B0604030504040204"/>
                      </a:endParaRPr>
                    </a:p>
                  </a:txBody>
                  <a:tcPr marL="0" marR="0" marT="25400" marB="0">
                    <a:noFill/>
                  </a:tcPr>
                </a:tc>
              </a:tr>
              <a:tr h="207611">
                <a:tc>
                  <a:txBody>
                    <a:bodyPr/>
                    <a:lstStyle/>
                    <a:p>
                      <a:pPr marL="151130">
                        <a:lnSpc>
                          <a:spcPct val="100000"/>
                        </a:lnSpc>
                        <a:spcBef>
                          <a:spcPts val="200"/>
                        </a:spcBef>
                      </a:pPr>
                      <a:r>
                        <a:rPr lang="zh-CN" altLang="en-US" sz="1100" kern="1200" spc="-25" dirty="0">
                          <a:solidFill>
                            <a:schemeClr val="dk1"/>
                          </a:solidFill>
                          <a:latin typeface="+mn-lt"/>
                          <a:ea typeface="+mn-ea"/>
                          <a:cs typeface="Tahoma" panose="020B0604030504040204"/>
                        </a:rPr>
                        <a:t>≥</a:t>
                      </a:r>
                      <a:r>
                        <a:rPr sz="1100" kern="1200" spc="-25" dirty="0">
                          <a:solidFill>
                            <a:schemeClr val="dk1"/>
                          </a:solidFill>
                          <a:latin typeface="+mn-lt"/>
                          <a:ea typeface="+mn-ea"/>
                          <a:cs typeface="Tahoma" panose="020B0604030504040204"/>
                        </a:rPr>
                        <a:t> 3</a:t>
                      </a:r>
                      <a:r>
                        <a:rPr lang="en-US" sz="1100" kern="1200" spc="-25" dirty="0">
                          <a:solidFill>
                            <a:schemeClr val="dk1"/>
                          </a:solidFill>
                          <a:latin typeface="+mn-lt"/>
                          <a:ea typeface="+mn-ea"/>
                          <a:cs typeface="Tahoma" panose="020B0604030504040204"/>
                        </a:rPr>
                        <a:t> </a:t>
                      </a:r>
                      <a:r>
                        <a:rPr lang="en-US" altLang="zh-CN" sz="1100" kern="1200" spc="-25" dirty="0">
                          <a:solidFill>
                            <a:schemeClr val="dk1"/>
                          </a:solidFill>
                          <a:latin typeface="+mn-lt"/>
                          <a:ea typeface="+mn-ea"/>
                          <a:cs typeface="Tahoma" panose="020B0604030504040204"/>
                        </a:rPr>
                        <a:t>years</a:t>
                      </a:r>
                      <a:endParaRPr sz="1100" kern="1200" spc="-25" dirty="0">
                        <a:solidFill>
                          <a:schemeClr val="dk1"/>
                        </a:solidFill>
                        <a:latin typeface="+mn-lt"/>
                        <a:ea typeface="+mn-ea"/>
                        <a:cs typeface="Tahoma" panose="020B0604030504040204"/>
                      </a:endParaRPr>
                    </a:p>
                  </a:txBody>
                  <a:tcPr marL="0" marR="0" marT="25400" marB="0">
                    <a:lnB w="19050" cap="flat" cmpd="sng" algn="ctr">
                      <a:solidFill>
                        <a:srgbClr val="00877C"/>
                      </a:solidFill>
                      <a:prstDash val="solid"/>
                      <a:round/>
                      <a:headEnd type="none" w="med" len="med"/>
                      <a:tailEnd type="none" w="med" len="med"/>
                    </a:lnB>
                    <a:noFill/>
                  </a:tcPr>
                </a:tc>
                <a:tc>
                  <a:txBody>
                    <a:bodyPr/>
                    <a:lstStyle/>
                    <a:p>
                      <a:pPr marL="720090" marR="635000" algn="ctr">
                        <a:lnSpc>
                          <a:spcPct val="100000"/>
                        </a:lnSpc>
                        <a:spcBef>
                          <a:spcPts val="0"/>
                        </a:spcBef>
                      </a:pPr>
                      <a:r>
                        <a:rPr sz="1100" kern="1200" spc="-25" dirty="0">
                          <a:solidFill>
                            <a:schemeClr val="dk1"/>
                          </a:solidFill>
                          <a:latin typeface="+mn-lt"/>
                          <a:ea typeface="+mn-ea"/>
                          <a:cs typeface="Tahoma" panose="020B0604030504040204"/>
                        </a:rPr>
                        <a:t>68</a:t>
                      </a:r>
                      <a:endParaRPr sz="1100" kern="1200" spc="-25" dirty="0">
                        <a:solidFill>
                          <a:schemeClr val="dk1"/>
                        </a:solidFill>
                        <a:latin typeface="+mn-lt"/>
                        <a:ea typeface="+mn-ea"/>
                        <a:cs typeface="Tahoma" panose="020B0604030504040204"/>
                      </a:endParaRPr>
                    </a:p>
                  </a:txBody>
                  <a:tcPr marL="0" marR="0" marT="25400" marB="0">
                    <a:lnB w="19050" cap="flat" cmpd="sng" algn="ctr">
                      <a:solidFill>
                        <a:srgbClr val="00877C"/>
                      </a:solidFill>
                      <a:prstDash val="solid"/>
                      <a:round/>
                      <a:headEnd type="none" w="med" len="med"/>
                      <a:tailEnd type="none" w="med" len="med"/>
                    </a:lnB>
                    <a:noFill/>
                  </a:tcPr>
                </a:tc>
                <a:tc>
                  <a:txBody>
                    <a:bodyPr/>
                    <a:lstStyle/>
                    <a:p>
                      <a:pPr marL="0" algn="ctr">
                        <a:lnSpc>
                          <a:spcPct val="100000"/>
                        </a:lnSpc>
                        <a:spcBef>
                          <a:spcPts val="0"/>
                        </a:spcBef>
                      </a:pPr>
                      <a:r>
                        <a:rPr sz="1100" kern="1200" spc="-25" dirty="0">
                          <a:solidFill>
                            <a:schemeClr val="dk1"/>
                          </a:solidFill>
                          <a:latin typeface="+mn-lt"/>
                          <a:ea typeface="+mn-ea"/>
                          <a:cs typeface="Tahoma" panose="020B0604030504040204"/>
                        </a:rPr>
                        <a:t>81</a:t>
                      </a:r>
                      <a:endParaRPr sz="1100" kern="1200" spc="-25" dirty="0">
                        <a:solidFill>
                          <a:schemeClr val="dk1"/>
                        </a:solidFill>
                        <a:latin typeface="+mn-lt"/>
                        <a:ea typeface="+mn-ea"/>
                        <a:cs typeface="Tahoma" panose="020B0604030504040204"/>
                      </a:endParaRPr>
                    </a:p>
                  </a:txBody>
                  <a:tcPr marL="0" marR="0" marT="25400" marB="0">
                    <a:lnB w="19050" cap="flat" cmpd="sng" algn="ctr">
                      <a:solidFill>
                        <a:srgbClr val="00877C"/>
                      </a:solidFill>
                      <a:prstDash val="solid"/>
                      <a:round/>
                      <a:headEnd type="none" w="med" len="med"/>
                      <a:tailEnd type="none" w="med" len="med"/>
                    </a:lnB>
                    <a:noFill/>
                  </a:tcPr>
                </a:tc>
                <a:tc>
                  <a:txBody>
                    <a:bodyPr/>
                    <a:lstStyle/>
                    <a:p>
                      <a:pPr marL="720090" marR="725805" algn="ctr">
                        <a:lnSpc>
                          <a:spcPct val="100000"/>
                        </a:lnSpc>
                        <a:spcBef>
                          <a:spcPts val="0"/>
                        </a:spcBef>
                      </a:pPr>
                      <a:r>
                        <a:rPr sz="1100" kern="1200" spc="-25" dirty="0">
                          <a:solidFill>
                            <a:schemeClr val="dk1"/>
                          </a:solidFill>
                          <a:latin typeface="+mn-lt"/>
                          <a:ea typeface="+mn-ea"/>
                          <a:cs typeface="Tahoma" panose="020B0604030504040204"/>
                        </a:rPr>
                        <a:t>50</a:t>
                      </a:r>
                      <a:endParaRPr sz="1100" kern="1200" spc="-25" dirty="0">
                        <a:solidFill>
                          <a:schemeClr val="dk1"/>
                        </a:solidFill>
                        <a:latin typeface="+mn-lt"/>
                        <a:ea typeface="+mn-ea"/>
                        <a:cs typeface="Tahoma" panose="020B0604030504040204"/>
                      </a:endParaRPr>
                    </a:p>
                  </a:txBody>
                  <a:tcPr marL="0" marR="0" marT="25400" marB="0">
                    <a:lnB w="19050" cap="flat" cmpd="sng" algn="ctr">
                      <a:solidFill>
                        <a:srgbClr val="00877C"/>
                      </a:solidFill>
                      <a:prstDash val="solid"/>
                      <a:round/>
                      <a:headEnd type="none" w="med" len="med"/>
                      <a:tailEnd type="none" w="med" len="med"/>
                    </a:lnB>
                    <a:noFill/>
                  </a:tcPr>
                </a:tc>
              </a:tr>
            </a:tbl>
          </a:graphicData>
        </a:graphic>
      </p:graphicFrame>
      <p:sp>
        <p:nvSpPr>
          <p:cNvPr id="5" name="矩形 4"/>
          <p:cNvSpPr/>
          <p:nvPr/>
        </p:nvSpPr>
        <p:spPr>
          <a:xfrm>
            <a:off x="7580707" y="2514338"/>
            <a:ext cx="4484293" cy="3337621"/>
          </a:xfrm>
          <a:prstGeom prst="rect">
            <a:avLst/>
          </a:prstGeom>
          <a:noFill/>
          <a:ln w="19050">
            <a:solidFill>
              <a:srgbClr val="00877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Picture 11"/>
          <p:cNvPicPr>
            <a:picLocks noChangeAspect="1"/>
          </p:cNvPicPr>
          <p:nvPr/>
        </p:nvPicPr>
        <p:blipFill>
          <a:blip r:embed="rId2" cstate="email"/>
          <a:stretch>
            <a:fillRect/>
          </a:stretch>
        </p:blipFill>
        <p:spPr>
          <a:xfrm>
            <a:off x="12718892" y="-381526"/>
            <a:ext cx="6776403" cy="312207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占位符 11"/>
          <p:cNvSpPr>
            <a:spLocks noGrp="1"/>
          </p:cNvSpPr>
          <p:nvPr>
            <p:ph type="body" sz="quarter" idx="10"/>
          </p:nvPr>
        </p:nvSpPr>
        <p:spPr/>
        <p:txBody>
          <a:bodyPr>
            <a:noAutofit/>
          </a:bodyPr>
          <a:lstStyle/>
          <a:p>
            <a:r>
              <a:rPr lang="es-ES" altLang="zh-CN" sz="900" dirty="0">
                <a:latin typeface="Arial" panose="020B0604020202020204" pitchFamily="34" charset="0"/>
                <a:ea typeface="微软雅黑" panose="020B0503020204020204" charset="-122"/>
                <a:cs typeface="Arial" panose="020B0604020202020204" pitchFamily="34" charset="0"/>
                <a:sym typeface="Calibri" panose="020F0502020204030204" pitchFamily="34" charset="0"/>
              </a:rPr>
              <a:t>Vicky Makker, et al. 2022 ASCO No.5587</a:t>
            </a:r>
            <a:endParaRPr lang="es-ES" altLang="zh-CN" sz="900" dirty="0">
              <a:latin typeface="Arial" panose="020B0604020202020204" pitchFamily="34" charset="0"/>
              <a:ea typeface="微软雅黑" panose="020B0503020204020204" charset="-122"/>
              <a:cs typeface="Arial" panose="020B0604020202020204" pitchFamily="34" charset="0"/>
              <a:sym typeface="Calibri" panose="020F0502020204030204" pitchFamily="34" charset="0"/>
            </a:endParaRPr>
          </a:p>
        </p:txBody>
      </p:sp>
      <p:sp>
        <p:nvSpPr>
          <p:cNvPr id="2" name="内容占位符 1"/>
          <p:cNvSpPr>
            <a:spLocks noGrp="1"/>
          </p:cNvSpPr>
          <p:nvPr>
            <p:ph sz="quarter" idx="11"/>
          </p:nvPr>
        </p:nvSpPr>
        <p:spPr/>
        <p:txBody>
          <a:bodyPr/>
          <a:lstStyle/>
          <a:p>
            <a:r>
              <a:rPr lang="en-US" altLang="zh-CN" dirty="0"/>
              <a:t>KEYNOTE-775: Lenvatinib + Pembrolizumab in ≥2L EC</a:t>
            </a:r>
            <a:endParaRPr lang="zh-CN" altLang="en-US" dirty="0"/>
          </a:p>
        </p:txBody>
      </p:sp>
      <p:pic>
        <p:nvPicPr>
          <p:cNvPr id="4" name="图片 3"/>
          <p:cNvPicPr>
            <a:picLocks noChangeAspect="1"/>
          </p:cNvPicPr>
          <p:nvPr/>
        </p:nvPicPr>
        <p:blipFill>
          <a:blip r:embed="rId1"/>
          <a:stretch>
            <a:fillRect/>
          </a:stretch>
        </p:blipFill>
        <p:spPr>
          <a:xfrm>
            <a:off x="12436274" y="896086"/>
            <a:ext cx="7511991" cy="4195413"/>
          </a:xfrm>
          <a:prstGeom prst="rect">
            <a:avLst/>
          </a:prstGeom>
        </p:spPr>
      </p:pic>
      <p:sp>
        <p:nvSpPr>
          <p:cNvPr id="35" name="object 11"/>
          <p:cNvSpPr txBox="1"/>
          <p:nvPr/>
        </p:nvSpPr>
        <p:spPr>
          <a:xfrm>
            <a:off x="356305" y="6421011"/>
            <a:ext cx="10561688" cy="156453"/>
          </a:xfrm>
          <a:prstGeom prst="rect">
            <a:avLst/>
          </a:prstGeom>
        </p:spPr>
        <p:txBody>
          <a:bodyPr vert="horz" wrap="square" lIns="0" tIns="12700" rIns="0" bIns="0" rtlCol="0">
            <a:spAutoFit/>
          </a:bodyPr>
          <a:lstStyle/>
          <a:p>
            <a:pPr marL="38100" marR="30480" lvl="0" indent="0" algn="l" defTabSz="914400" rtl="0" eaLnBrk="1" fontAlgn="auto" latinLnBrk="0" hangingPunct="1">
              <a:lnSpc>
                <a:spcPct val="113000"/>
              </a:lnSpc>
              <a:spcBef>
                <a:spcPts val="100"/>
              </a:spcBef>
              <a:spcAft>
                <a:spcPts val="0"/>
              </a:spcAft>
              <a:buClrTx/>
              <a:buSzTx/>
              <a:buFontTx/>
              <a:buNone/>
              <a:defRPr/>
            </a:pPr>
            <a:r>
              <a:rPr kumimoji="0" sz="900" b="0" i="0" u="none" strike="noStrike" kern="1200" cap="none" spc="-7" normalizeH="0" baseline="2500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Patients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may have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received up to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2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prior platinum-based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CT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regimens if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1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was given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in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the  neoadjuvant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or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adjuvant treatment setting. </a:t>
            </a:r>
            <a:r>
              <a:rPr kumimoji="0" sz="900" b="0" i="0" u="none" strike="noStrike" kern="1200" cap="none" spc="-7" normalizeH="0" baseline="2500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b</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Maximum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of 35 doses. </a:t>
            </a:r>
            <a:r>
              <a:rPr kumimoji="0" sz="900" b="0" i="0" u="none" strike="noStrike" kern="1200" cap="none" spc="-7" normalizeH="0" baseline="2500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Maximum cumulative dose  </a:t>
            </a:r>
            <a:r>
              <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of 500</a:t>
            </a:r>
            <a:r>
              <a:rPr kumimoji="0" sz="90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mg/m</a:t>
            </a:r>
            <a:r>
              <a:rPr kumimoji="0" sz="900" b="0" i="0" u="none" strike="noStrike" kern="1200" cap="none" spc="-7" normalizeH="0" baseline="2500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2</a:t>
            </a:r>
            <a:r>
              <a:rPr kumimoji="0" sz="9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endParaRPr kumimoji="0" sz="9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grpSp>
        <p:nvGrpSpPr>
          <p:cNvPr id="63" name="组合 62"/>
          <p:cNvGrpSpPr/>
          <p:nvPr/>
        </p:nvGrpSpPr>
        <p:grpSpPr>
          <a:xfrm>
            <a:off x="500737" y="2048456"/>
            <a:ext cx="11190525" cy="4051504"/>
            <a:chOff x="786497" y="1504681"/>
            <a:chExt cx="11585895" cy="4345880"/>
          </a:xfrm>
        </p:grpSpPr>
        <p:sp>
          <p:nvSpPr>
            <p:cNvPr id="53" name="矩形: 圆角 52"/>
            <p:cNvSpPr/>
            <p:nvPr/>
          </p:nvSpPr>
          <p:spPr>
            <a:xfrm>
              <a:off x="5869767" y="4219751"/>
              <a:ext cx="3032294" cy="1630810"/>
            </a:xfrm>
            <a:prstGeom prst="roundRect">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7" name="矩形: 圆角 46"/>
            <p:cNvSpPr/>
            <p:nvPr/>
          </p:nvSpPr>
          <p:spPr>
            <a:xfrm>
              <a:off x="5869767" y="1504681"/>
              <a:ext cx="3032294" cy="1630810"/>
            </a:xfrm>
            <a:prstGeom prst="roundRect">
              <a:avLst/>
            </a:prstGeom>
            <a:solidFill>
              <a:srgbClr val="0085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45" name="矩形: 圆角 44"/>
            <p:cNvSpPr/>
            <p:nvPr/>
          </p:nvSpPr>
          <p:spPr>
            <a:xfrm>
              <a:off x="9348750" y="1504681"/>
              <a:ext cx="2576952" cy="431712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7" name="矩形: 圆角 36"/>
            <p:cNvSpPr/>
            <p:nvPr/>
          </p:nvSpPr>
          <p:spPr>
            <a:xfrm>
              <a:off x="786497" y="3697767"/>
              <a:ext cx="3696101" cy="2124042"/>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36" name="矩形: 圆角 35"/>
            <p:cNvSpPr/>
            <p:nvPr/>
          </p:nvSpPr>
          <p:spPr>
            <a:xfrm>
              <a:off x="789272" y="1504682"/>
              <a:ext cx="3696101" cy="2124042"/>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
          <p:nvSpPr>
            <p:cNvPr id="26" name="object 2"/>
            <p:cNvSpPr txBox="1"/>
            <p:nvPr/>
          </p:nvSpPr>
          <p:spPr>
            <a:xfrm>
              <a:off x="1078798" y="1582520"/>
              <a:ext cx="1964222" cy="197490"/>
            </a:xfrm>
            <a:prstGeom prst="rect">
              <a:avLst/>
            </a:prstGeom>
          </p:spPr>
          <p:txBody>
            <a:bodyPr vert="horz" wrap="square" lIns="0" tIns="12700" rIns="0" bIns="0" rtlCol="0">
              <a:spAutoFit/>
            </a:bodyPr>
            <a:lstStyle>
              <a:lvl1pPr>
                <a:defRPr sz="1400" b="1" i="0">
                  <a:solidFill>
                    <a:schemeClr val="tx1"/>
                  </a:solidFill>
                  <a:latin typeface="Arial" panose="020B0604020202020204"/>
                  <a:ea typeface="+mj-ea"/>
                  <a:cs typeface="Arial" panose="020B0604020202020204"/>
                </a:defRPr>
              </a:lvl1p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lang="en-US" sz="120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K</a:t>
              </a:r>
              <a:r>
                <a:rPr kumimoji="0" lang="en-US" altLang="zh-CN" sz="120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ey </a:t>
              </a:r>
              <a:r>
                <a:rPr kumimoji="0" lang="en-US" sz="120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eligibility</a:t>
              </a:r>
              <a:r>
                <a:rPr kumimoji="0" lang="en-US" sz="1200" b="1" i="0" u="none" strike="noStrike" kern="0" cap="none" spc="-30"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sz="120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rPr>
                <a:t>criteria</a:t>
              </a:r>
              <a:endParaRPr kumimoji="0" lang="en-US" sz="1200" b="1" i="0" u="none" strike="noStrike" kern="0" cap="none" spc="-5" normalizeH="0" baseline="0" noProof="0" dirty="0">
                <a:ln>
                  <a:noFill/>
                </a:ln>
                <a:solidFill>
                  <a:sysClr val="windowText" lastClr="000000"/>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27" name="object 3"/>
            <p:cNvSpPr txBox="1"/>
            <p:nvPr/>
          </p:nvSpPr>
          <p:spPr>
            <a:xfrm>
              <a:off x="1020189" y="1938989"/>
              <a:ext cx="3285172" cy="1306938"/>
            </a:xfrm>
            <a:prstGeom prst="rect">
              <a:avLst/>
            </a:prstGeom>
          </p:spPr>
          <p:txBody>
            <a:bodyPr vert="horz" wrap="square" lIns="0" tIns="12700" rIns="0" bIns="0" rtlCol="0">
              <a:spAutoFit/>
            </a:bodyPr>
            <a:lstStyle/>
            <a:p>
              <a:pPr marL="155575" marR="359410" lvl="0" indent="-130175" algn="l" defTabSz="914400" rtl="0" eaLnBrk="1" fontAlgn="auto" latinLnBrk="0" hangingPunct="1">
                <a:lnSpc>
                  <a:spcPct val="107000"/>
                </a:lnSpc>
                <a:spcBef>
                  <a:spcPts val="100"/>
                </a:spcBef>
                <a:spcAft>
                  <a:spcPts val="0"/>
                </a:spcAft>
                <a:buClrTx/>
                <a:buSzTx/>
                <a:buFontTx/>
                <a:buChar char="•"/>
                <a:tabLst>
                  <a:tab pos="137160" algn="l"/>
                </a:tabLst>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Advanced, </a:t>
              </a:r>
              <a:r>
                <a:rPr kumimoji="0" lang="en-US"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R/M EC</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58750" marR="0" lvl="0" indent="-133350" algn="l" defTabSz="914400" rtl="0" eaLnBrk="1" fontAlgn="auto" latinLnBrk="0" hangingPunct="1">
                <a:lnSpc>
                  <a:spcPct val="100000"/>
                </a:lnSpc>
                <a:spcBef>
                  <a:spcPts val="545"/>
                </a:spcBef>
                <a:spcAft>
                  <a:spcPts val="0"/>
                </a:spcAft>
                <a:buClrTx/>
                <a:buSzTx/>
                <a:buFontTx/>
                <a:buChar char="•"/>
                <a:tabLst>
                  <a:tab pos="158750" algn="l"/>
                </a:tabLst>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Measurable disease by</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BICR</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65100" marR="0" lvl="0" indent="-139700" algn="l" defTabSz="914400" rtl="0" eaLnBrk="1" fontAlgn="auto" latinLnBrk="0" hangingPunct="1">
                <a:lnSpc>
                  <a:spcPct val="100000"/>
                </a:lnSpc>
                <a:spcBef>
                  <a:spcPts val="595"/>
                </a:spcBef>
                <a:spcAft>
                  <a:spcPts val="0"/>
                </a:spcAft>
                <a:buClrTx/>
                <a:buSzTx/>
                <a:buFontTx/>
                <a:buChar char="•"/>
                <a:tabLst>
                  <a:tab pos="165100" algn="l"/>
                </a:tabLst>
                <a:defRPr/>
              </a:pPr>
              <a:r>
                <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1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Prior platinum-based</a:t>
              </a:r>
              <a:r>
                <a:rPr kumimoji="0" sz="1200" b="0" i="0" u="none" strike="noStrike" kern="1200" cap="none" spc="-3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chemotherapy</a:t>
              </a:r>
              <a:r>
                <a:rPr kumimoji="0" lang="en-US" sz="1200" b="0" i="0" u="none" strike="noStrike" kern="1200" cap="none" spc="0" normalizeH="0" baseline="25000" noProof="0" dirty="0" err="1">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a:t>
              </a:r>
              <a:endParaRPr kumimoji="0" sz="1200" b="0" i="0" u="none" strike="noStrike" kern="1200" cap="none" spc="0" normalizeH="0" baseline="2500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58750" marR="0" lvl="0" indent="-133350" algn="l" defTabSz="914400" rtl="0" eaLnBrk="1" fontAlgn="auto" latinLnBrk="0" hangingPunct="1">
                <a:lnSpc>
                  <a:spcPct val="100000"/>
                </a:lnSpc>
                <a:spcBef>
                  <a:spcPts val="545"/>
                </a:spcBef>
                <a:spcAft>
                  <a:spcPts val="0"/>
                </a:spcAft>
                <a:buClrTx/>
                <a:buSzTx/>
                <a:buFontTx/>
                <a:buChar char="•"/>
                <a:tabLst>
                  <a:tab pos="158750" algn="l"/>
                </a:tabLst>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ECOG </a:t>
              </a:r>
              <a:r>
                <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PS</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0-1</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52400" marR="0" lvl="0" indent="-127000" algn="l" defTabSz="914400" rtl="0" eaLnBrk="1" fontAlgn="auto" latinLnBrk="0" hangingPunct="1">
                <a:lnSpc>
                  <a:spcPct val="100000"/>
                </a:lnSpc>
                <a:spcBef>
                  <a:spcPts val="545"/>
                </a:spcBef>
                <a:spcAft>
                  <a:spcPts val="0"/>
                </a:spcAft>
                <a:buClrTx/>
                <a:buSzTx/>
                <a:buFontTx/>
                <a:buChar char="•"/>
                <a:tabLst>
                  <a:tab pos="152400" algn="l"/>
                </a:tabLst>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Tissue available for MMR</a:t>
              </a:r>
              <a:r>
                <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testing</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28" name="object 4"/>
            <p:cNvSpPr txBox="1"/>
            <p:nvPr/>
          </p:nvSpPr>
          <p:spPr>
            <a:xfrm>
              <a:off x="6677758" y="1698190"/>
              <a:ext cx="1473200" cy="1113124"/>
            </a:xfrm>
            <a:prstGeom prst="rect">
              <a:avLst/>
            </a:prstGeom>
          </p:spPr>
          <p:txBody>
            <a:bodyPr vert="horz" wrap="square" lIns="0" tIns="27939" rIns="0" bIns="0" rtlCol="0">
              <a:spAutoFit/>
            </a:bodyPr>
            <a:lstStyle/>
            <a:p>
              <a:pPr marL="12700" marR="0" lvl="0" indent="0" algn="ctr" defTabSz="914400" rtl="0" eaLnBrk="1" fontAlgn="auto" latinLnBrk="0" hangingPunct="1">
                <a:lnSpc>
                  <a:spcPct val="100000"/>
                </a:lnSpc>
                <a:spcBef>
                  <a:spcPts val="220"/>
                </a:spcBef>
                <a:spcAft>
                  <a:spcPts val="0"/>
                </a:spcAft>
                <a:buClrTx/>
                <a:buSzTx/>
                <a:buFontTx/>
                <a:buNone/>
                <a:defRPr/>
              </a:pP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Lenvatinib</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2540" marR="0" lvl="0" indent="0" algn="ctr" defTabSz="914400" rtl="0" eaLnBrk="1" fontAlgn="auto" latinLnBrk="0" hangingPunct="1">
                <a:lnSpc>
                  <a:spcPts val="1665"/>
                </a:lnSpc>
                <a:spcBef>
                  <a:spcPts val="120"/>
                </a:spcBef>
                <a:spcAft>
                  <a:spcPts val="0"/>
                </a:spcAft>
                <a:buClrTx/>
                <a:buSzTx/>
                <a:buFontTx/>
                <a:buNone/>
                <a:defRPr/>
              </a:pP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20 </a:t>
              </a:r>
              <a:r>
                <a:rPr kumimoji="0"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mg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PO</a:t>
              </a:r>
              <a:r>
                <a:rPr kumimoji="0" sz="1200" b="0" i="0" u="none" strike="noStrike" kern="1200" cap="none" spc="-3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QD</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40005" lvl="0" indent="0" algn="ctr" defTabSz="914400" rtl="0" eaLnBrk="1" fontAlgn="auto" latinLnBrk="0" hangingPunct="1">
                <a:lnSpc>
                  <a:spcPts val="1665"/>
                </a:lnSpc>
                <a:spcBef>
                  <a:spcPts val="0"/>
                </a:spcBef>
                <a:spcAft>
                  <a:spcPts val="0"/>
                </a:spcAft>
                <a:buClrTx/>
                <a:buSzTx/>
                <a:buFontTx/>
                <a:buNone/>
                <a:defRPr/>
              </a:pP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ct val="100000"/>
                </a:lnSpc>
                <a:spcBef>
                  <a:spcPts val="295"/>
                </a:spcBef>
                <a:spcAft>
                  <a:spcPts val="0"/>
                </a:spcAft>
                <a:buClrTx/>
                <a:buSzTx/>
                <a:buFontTx/>
                <a:buNone/>
                <a:defRPr/>
              </a:pP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Pembrolizumab</a:t>
              </a:r>
              <a:r>
                <a:rPr kumimoji="0" sz="1200" b="1" i="0" u="none" strike="noStrike" kern="1200" cap="none" spc="-7" normalizeH="0" baseline="25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b</a:t>
              </a:r>
              <a:endParaRPr kumimoji="0" sz="1200" b="0" i="0" u="none" strike="noStrike" kern="1200" cap="none" spc="0" normalizeH="0" baseline="25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2540" lvl="0" indent="0" algn="ctr" defTabSz="914400" rtl="0" eaLnBrk="1" fontAlgn="auto" latinLnBrk="0" hangingPunct="1">
                <a:lnSpc>
                  <a:spcPct val="100000"/>
                </a:lnSpc>
                <a:spcBef>
                  <a:spcPts val="120"/>
                </a:spcBef>
                <a:spcAft>
                  <a:spcPts val="0"/>
                </a:spcAft>
                <a:buClrTx/>
                <a:buSzTx/>
                <a:buFontTx/>
                <a:buNone/>
                <a:defRPr/>
              </a:pPr>
              <a:r>
                <a:rPr kumimoji="0"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200 mg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IV</a:t>
              </a:r>
              <a:r>
                <a:rPr kumimoji="0" sz="1200" b="0" i="0" u="none" strike="noStrike" kern="1200" cap="none" spc="-3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Q3W</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29" name="object 5"/>
            <p:cNvSpPr txBox="1"/>
            <p:nvPr/>
          </p:nvSpPr>
          <p:spPr>
            <a:xfrm>
              <a:off x="5961313" y="3508791"/>
              <a:ext cx="2694417" cy="400174"/>
            </a:xfrm>
            <a:prstGeom prst="rect">
              <a:avLst/>
            </a:prstGeom>
          </p:spPr>
          <p:txBody>
            <a:bodyPr vert="horz" wrap="square" lIns="0" tIns="12700" rIns="0" bIns="0" rtlCol="0">
              <a:spAutoFit/>
            </a:bodyPr>
            <a:lstStyle/>
            <a:p>
              <a:pPr marL="173355" marR="5080" lvl="0" indent="-161290" algn="ctr" defTabSz="914400" rtl="0" eaLnBrk="1" fontAlgn="auto" latinLnBrk="0" hangingPunct="1">
                <a:lnSpc>
                  <a:spcPct val="109000"/>
                </a:lnSpc>
                <a:spcBef>
                  <a:spcPts val="10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Treat until progression or  unacceptable</a:t>
              </a:r>
              <a:r>
                <a:rPr kumimoji="0" sz="1200" b="0" i="0" u="none" strike="noStrike" kern="12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toxicity</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0" name="object 6"/>
            <p:cNvSpPr txBox="1"/>
            <p:nvPr/>
          </p:nvSpPr>
          <p:spPr>
            <a:xfrm>
              <a:off x="1006726" y="3697740"/>
              <a:ext cx="3475872" cy="1816591"/>
            </a:xfrm>
            <a:prstGeom prst="rect">
              <a:avLst/>
            </a:prstGeom>
          </p:spPr>
          <p:txBody>
            <a:bodyPr vert="horz" wrap="square" lIns="0" tIns="100965" rIns="0" bIns="0" rtlCol="0">
              <a:spAutoFit/>
            </a:bodyPr>
            <a:lstStyle/>
            <a:p>
              <a:pPr marL="19050" marR="0" lvl="0" indent="0" algn="l" defTabSz="914400" rtl="0" eaLnBrk="1" fontAlgn="auto" latinLnBrk="0" hangingPunct="1">
                <a:lnSpc>
                  <a:spcPct val="100000"/>
                </a:lnSpc>
                <a:spcBef>
                  <a:spcPts val="795"/>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Stratification factors</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93980" lvl="0" indent="9525" algn="l" defTabSz="914400" rtl="0" eaLnBrk="1" fontAlgn="auto" latinLnBrk="0" hangingPunct="1">
                <a:lnSpc>
                  <a:spcPct val="106000"/>
                </a:lnSpc>
                <a:spcBef>
                  <a:spcPts val="600"/>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MMR status </a:t>
              </a:r>
              <a:r>
                <a:rPr kumimoji="0" lang="en-US" altLang="zh-CN"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pMMR </a:t>
              </a:r>
              <a:r>
                <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vs </a:t>
              </a:r>
              <a:r>
                <a:rPr kumimoji="0" sz="1200" b="0" i="0" u="none" strike="noStrike" kern="1200" cap="none" spc="-5" normalizeH="0" baseline="0" noProof="0" dirty="0" err="1">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dMMR</a:t>
              </a:r>
              <a:r>
                <a:rPr kumimoji="0" lang="en-US" altLang="zh-CN"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and  further stratification within pMMR</a:t>
              </a:r>
              <a:r>
                <a:rPr kumimoji="0" sz="1200" b="0" i="0" u="none" strike="noStrike" kern="12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by:</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46050" marR="276225" lvl="0" indent="-127000" algn="l" defTabSz="914400" rtl="0" eaLnBrk="1" fontAlgn="auto" latinLnBrk="0" hangingPunct="1">
                <a:lnSpc>
                  <a:spcPct val="109000"/>
                </a:lnSpc>
                <a:spcBef>
                  <a:spcPts val="545"/>
                </a:spcBef>
                <a:spcAft>
                  <a:spcPts val="0"/>
                </a:spcAft>
                <a:buClrTx/>
                <a:buSzTx/>
                <a:buFontTx/>
                <a:buChar char="•"/>
                <a:tabLst>
                  <a:tab pos="155575" algn="l"/>
                </a:tabLst>
                <a:defRPr/>
              </a:pP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Region </a:t>
              </a:r>
              <a:r>
                <a:rPr kumimoji="0" lang="en-US" altLang="zh-CN"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1: Europe, USA, Canada,  Australia, New Zealand, and Israel, </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vs  </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2:</a:t>
              </a:r>
              <a:r>
                <a:rPr kumimoji="0" lang="en-US"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rest of the</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world</a:t>
              </a:r>
              <a:r>
                <a:rPr kumimoji="0" lang="en-US" altLang="zh-CN"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55575" marR="0" lvl="0" indent="-139700" algn="l" defTabSz="914400" rtl="0" eaLnBrk="1" fontAlgn="auto" latinLnBrk="0" hangingPunct="1">
                <a:lnSpc>
                  <a:spcPct val="100000"/>
                </a:lnSpc>
                <a:spcBef>
                  <a:spcPts val="685"/>
                </a:spcBef>
                <a:spcAft>
                  <a:spcPts val="0"/>
                </a:spcAft>
                <a:buClrTx/>
                <a:buSzTx/>
                <a:buFontTx/>
                <a:buChar char="•"/>
                <a:tabLst>
                  <a:tab pos="155575" algn="l"/>
                </a:tabLst>
                <a:defRPr/>
              </a:pP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ECOG </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PS</a:t>
              </a:r>
              <a:r>
                <a:rPr kumimoji="0" sz="1100" b="0" i="0" u="none" strike="noStrike" kern="1200" cap="none" spc="-7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lang="en-US" altLang="zh-CN"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0vs1</a:t>
              </a:r>
              <a:r>
                <a:rPr kumimoji="0" lang="en-US" altLang="zh-CN"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55575" marR="0" lvl="0" indent="-136525" algn="l" defTabSz="914400" rtl="0" eaLnBrk="1" fontAlgn="auto" latinLnBrk="0" hangingPunct="1">
                <a:lnSpc>
                  <a:spcPct val="100000"/>
                </a:lnSpc>
                <a:spcBef>
                  <a:spcPts val="610"/>
                </a:spcBef>
                <a:spcAft>
                  <a:spcPts val="0"/>
                </a:spcAft>
                <a:buClrTx/>
                <a:buSzTx/>
                <a:buFontTx/>
                <a:buChar char="•"/>
                <a:tabLst>
                  <a:tab pos="155575" algn="l"/>
                </a:tabLst>
                <a:defRPr/>
              </a:pP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Prior history of pelvic radiation </a:t>
              </a:r>
              <a:r>
                <a:rPr kumimoji="0" lang="en-US" altLang="zh-CN"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yes vs</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no</a:t>
              </a:r>
              <a:r>
                <a:rPr kumimoji="0" lang="en-US" altLang="zh-CN" sz="11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endParaRPr kumimoji="0" sz="11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1" name="object 7"/>
            <p:cNvSpPr txBox="1"/>
            <p:nvPr/>
          </p:nvSpPr>
          <p:spPr>
            <a:xfrm>
              <a:off x="6416956" y="4323827"/>
              <a:ext cx="1954530" cy="1376267"/>
            </a:xfrm>
            <a:prstGeom prst="rect">
              <a:avLst/>
            </a:prstGeom>
          </p:spPr>
          <p:txBody>
            <a:bodyPr vert="horz" wrap="square" lIns="0" tIns="31114" rIns="0" bIns="0" rtlCol="0">
              <a:spAutoFit/>
            </a:bodyPr>
            <a:lstStyle/>
            <a:p>
              <a:pPr marL="0" marR="0" lvl="0" indent="0" algn="ctr" defTabSz="914400" rtl="0" eaLnBrk="1" fontAlgn="auto" latinLnBrk="0" hangingPunct="1">
                <a:lnSpc>
                  <a:spcPct val="100000"/>
                </a:lnSpc>
                <a:spcBef>
                  <a:spcPts val="245"/>
                </a:spcBef>
                <a:spcAft>
                  <a:spcPts val="0"/>
                </a:spcAft>
                <a:buClrTx/>
                <a:buSzTx/>
                <a:buFontTx/>
                <a:buNone/>
                <a:defRPr/>
              </a:pP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Doxorubicin</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ct val="100000"/>
                </a:lnSpc>
                <a:spcBef>
                  <a:spcPts val="145"/>
                </a:spcBef>
                <a:spcAft>
                  <a:spcPts val="0"/>
                </a:spcAft>
                <a:buClrTx/>
                <a:buSzTx/>
                <a:buFontTx/>
                <a:buNone/>
                <a:defRPr/>
              </a:pP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60 mg/m</a:t>
              </a:r>
              <a:r>
                <a:rPr kumimoji="0" sz="1200" b="0" i="0" u="none" strike="noStrike" kern="1200" cap="none" spc="0" normalizeH="0" baseline="25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2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IV</a:t>
              </a:r>
              <a:r>
                <a:rPr kumimoji="0" sz="1200" b="0" i="0" u="none" strike="noStrike" kern="1200" cap="none" spc="-15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Q3W</a:t>
              </a:r>
              <a:r>
                <a:rPr kumimoji="0" sz="1200" b="0" i="0" u="none" strike="noStrike" kern="1200" cap="none" spc="7" normalizeH="0" baseline="25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C</a:t>
              </a:r>
              <a:endParaRPr kumimoji="0" sz="1200" b="0" i="0" u="none" strike="noStrike" kern="1200" cap="none" spc="0" normalizeH="0" baseline="25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566420" marR="559435" lvl="0" indent="2540" algn="ctr" defTabSz="914400" rtl="0" eaLnBrk="1" fontAlgn="auto" latinLnBrk="0" hangingPunct="1">
                <a:lnSpc>
                  <a:spcPts val="1850"/>
                </a:lnSpc>
                <a:spcBef>
                  <a:spcPts val="15"/>
                </a:spcBef>
                <a:spcAft>
                  <a:spcPts val="0"/>
                </a:spcAft>
                <a:buClrTx/>
                <a:buSzTx/>
                <a:buFontTx/>
                <a:buNone/>
                <a:defRPr/>
              </a:pP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or  </a:t>
              </a:r>
              <a:r>
                <a:rPr kumimoji="0" sz="1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P</a:t>
              </a: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a:t>
              </a:r>
              <a:r>
                <a:rPr kumimoji="0" sz="1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cli</a:t>
              </a: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t</a:t>
              </a:r>
              <a:r>
                <a:rPr kumimoji="0" sz="1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a:t>
              </a:r>
              <a:r>
                <a:rPr kumimoji="0" sz="1200" b="1"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x</a:t>
              </a:r>
              <a:r>
                <a:rPr kumimoji="0" sz="12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el</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ct val="100000"/>
                </a:lnSpc>
                <a:spcBef>
                  <a:spcPts val="30"/>
                </a:spcBef>
                <a:spcAft>
                  <a:spcPts val="0"/>
                </a:spcAft>
                <a:buClrTx/>
                <a:buSzTx/>
                <a:buFontTx/>
                <a:buNone/>
                <a:defRPr/>
              </a:pP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80 mg/m</a:t>
              </a:r>
              <a:r>
                <a:rPr kumimoji="0" sz="1200" b="0" i="0" u="none" strike="noStrike" kern="1200" cap="none" spc="0" normalizeH="0" baseline="2500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2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IV</a:t>
              </a:r>
              <a:r>
                <a:rPr kumimoji="0" sz="1200" b="0" i="0" u="none" strike="noStrike" kern="1200" cap="none" spc="-14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QW</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a:p>
              <a:pPr marL="0" marR="0" lvl="0" indent="0" algn="ctr" defTabSz="914400" rtl="0" eaLnBrk="1" fontAlgn="auto" latinLnBrk="0" hangingPunct="1">
                <a:lnSpc>
                  <a:spcPct val="100000"/>
                </a:lnSpc>
                <a:spcBef>
                  <a:spcPts val="120"/>
                </a:spcBef>
                <a:spcAft>
                  <a:spcPts val="0"/>
                </a:spcAft>
                <a:buClrTx/>
                <a:buSzTx/>
                <a:buFontTx/>
                <a:buNone/>
                <a:defRPr/>
              </a:pPr>
              <a:r>
                <a:rPr kumimoji="0" lang="en-US" altLang="zh-CN"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t>
              </a:r>
              <a:r>
                <a:rPr kumimoji="0"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3 weeks </a:t>
              </a:r>
              <a:r>
                <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on/1 </a:t>
              </a:r>
              <a:r>
                <a:rPr kumimoji="0"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week</a:t>
              </a:r>
              <a:r>
                <a:rPr kumimoji="0" sz="1200" b="0" i="0" u="none" strike="noStrike" kern="1200" cap="none" spc="-3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off</a:t>
              </a:r>
              <a:r>
                <a:rPr kumimoji="0" lang="en-US" altLang="zh-CN" sz="1200" b="0" i="0" u="none" strike="noStrike" kern="1200" cap="none" spc="-5"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a:t>
              </a:r>
              <a:endParaRPr kumimoji="0" sz="12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2" name="object 8"/>
            <p:cNvSpPr txBox="1"/>
            <p:nvPr/>
          </p:nvSpPr>
          <p:spPr>
            <a:xfrm>
              <a:off x="9586430" y="1872046"/>
              <a:ext cx="1628139" cy="758541"/>
            </a:xfrm>
            <a:prstGeom prst="rect">
              <a:avLst/>
            </a:prstGeom>
          </p:spPr>
          <p:txBody>
            <a:bodyPr vert="horz" wrap="square" lIns="0" tIns="75565" rIns="0" bIns="0" rtlCol="0">
              <a:spAutoFit/>
            </a:bodyPr>
            <a:lstStyle/>
            <a:p>
              <a:pPr marL="53975" marR="0" lvl="0" indent="0" algn="l" defTabSz="914400" rtl="0" eaLnBrk="1" fontAlgn="auto" latinLnBrk="0" hangingPunct="1">
                <a:lnSpc>
                  <a:spcPct val="100000"/>
                </a:lnSpc>
                <a:spcBef>
                  <a:spcPts val="595"/>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Primary</a:t>
              </a:r>
              <a:r>
                <a:rPr kumimoji="0" sz="1200" b="1" i="0" u="none" strike="noStrike" kern="1200" cap="none" spc="-4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endpoints</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495"/>
                </a:spcBef>
                <a:spcAft>
                  <a:spcPts val="0"/>
                </a:spcAft>
                <a:buClrTx/>
                <a:buSzTx/>
                <a:buFontTx/>
                <a:buNone/>
                <a:defRPr/>
              </a:pPr>
              <a:r>
                <a:rPr kumimoji="0" lang="en-US" altLang="zh-CN"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PFS </a:t>
              </a:r>
              <a:r>
                <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by</a:t>
              </a:r>
              <a:r>
                <a:rPr kumimoji="0" sz="1200" b="0" i="0" u="none" strike="noStrike" kern="1200" cap="none" spc="-1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BICR</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495"/>
                </a:spcBef>
                <a:spcAft>
                  <a:spcPts val="0"/>
                </a:spcAft>
                <a:buClrTx/>
                <a:buSzTx/>
                <a:buFontTx/>
                <a:buNone/>
                <a:defRPr/>
              </a:pPr>
              <a:r>
                <a:rPr kumimoji="0" lang="en-US" altLang="zh-CN"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Overall</a:t>
              </a:r>
              <a:r>
                <a:rPr kumimoji="0" sz="1200" b="0" i="0" u="none" strike="noStrike" kern="12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survival</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3" name="object 9"/>
            <p:cNvSpPr txBox="1"/>
            <p:nvPr/>
          </p:nvSpPr>
          <p:spPr>
            <a:xfrm>
              <a:off x="9586430" y="2830897"/>
              <a:ext cx="1860550" cy="1259319"/>
            </a:xfrm>
            <a:prstGeom prst="rect">
              <a:avLst/>
            </a:prstGeom>
          </p:spPr>
          <p:txBody>
            <a:bodyPr vert="horz" wrap="square" lIns="0" tIns="78740" rIns="0" bIns="0" rtlCol="0">
              <a:spAutoFit/>
            </a:bodyPr>
            <a:lstStyle/>
            <a:p>
              <a:pPr marL="15875" marR="0" lvl="0" indent="0" algn="l" defTabSz="914400" rtl="0" eaLnBrk="1" fontAlgn="auto" latinLnBrk="0" hangingPunct="1">
                <a:lnSpc>
                  <a:spcPct val="100000"/>
                </a:lnSpc>
                <a:spcBef>
                  <a:spcPts val="620"/>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Secondary</a:t>
              </a:r>
              <a:r>
                <a:rPr kumimoji="0" sz="1200" b="1" i="0" u="none" strike="noStrike" kern="1200" cap="none" spc="13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endpoints</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52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lang="en-US"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ORR</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49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lang="en-US"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err="1">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HRQoL</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4460" marR="0" lvl="0" indent="-111760" algn="l" defTabSz="914400" rtl="0" eaLnBrk="1" fontAlgn="auto" latinLnBrk="0" hangingPunct="1">
                <a:lnSpc>
                  <a:spcPct val="100000"/>
                </a:lnSpc>
                <a:spcBef>
                  <a:spcPts val="470"/>
                </a:spcBef>
                <a:spcAft>
                  <a:spcPts val="0"/>
                </a:spcAft>
                <a:buClrTx/>
                <a:buSzTx/>
                <a:buFontTx/>
                <a:buChar char="•"/>
                <a:tabLst>
                  <a:tab pos="124460" algn="l"/>
                </a:tabLst>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Pharmacokinetics</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49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lang="en-US"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Safety</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4" name="object 10"/>
            <p:cNvSpPr txBox="1"/>
            <p:nvPr/>
          </p:nvSpPr>
          <p:spPr>
            <a:xfrm>
              <a:off x="9586430" y="4399347"/>
              <a:ext cx="2785962" cy="711670"/>
            </a:xfrm>
            <a:prstGeom prst="rect">
              <a:avLst/>
            </a:prstGeom>
          </p:spPr>
          <p:txBody>
            <a:bodyPr vert="horz" wrap="square" lIns="0" tIns="12700" rIns="0" bIns="0" rtlCol="0">
              <a:spAutoFit/>
            </a:bodyPr>
            <a:lstStyle/>
            <a:p>
              <a:pPr marL="25400" marR="389255" lvl="0" indent="6350" algn="l" defTabSz="914400" rtl="0" eaLnBrk="1" fontAlgn="auto" latinLnBrk="0" hangingPunct="1">
                <a:lnSpc>
                  <a:spcPct val="109000"/>
                </a:lnSpc>
                <a:spcBef>
                  <a:spcPts val="100"/>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Key exploratory</a:t>
              </a:r>
              <a:r>
                <a:rPr kumimoji="0" lang="en-US"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1"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endpoints</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79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lang="en-US"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Duration </a:t>
              </a:r>
              <a:r>
                <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of</a:t>
              </a:r>
              <a:r>
                <a:rPr kumimoji="0" sz="1200" b="0" i="0" u="none" strike="noStrike" kern="1200" cap="none" spc="-4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response</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a:p>
              <a:pPr marL="12700" marR="0" lvl="0" indent="0" algn="l" defTabSz="914400" rtl="0" eaLnBrk="1" fontAlgn="auto" latinLnBrk="0" hangingPunct="1">
                <a:lnSpc>
                  <a:spcPct val="100000"/>
                </a:lnSpc>
                <a:spcBef>
                  <a:spcPts val="22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a:t>
              </a:r>
              <a:r>
                <a:rPr kumimoji="0" lang="en-US"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 </a:t>
              </a:r>
              <a:r>
                <a:rPr kumimoji="0" sz="1200" b="0" i="0" u="none" strike="noStrike" kern="1200" cap="none" spc="-5"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PFS2</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38" name="椭圆 37"/>
            <p:cNvSpPr/>
            <p:nvPr/>
          </p:nvSpPr>
          <p:spPr>
            <a:xfrm>
              <a:off x="4843295" y="3299395"/>
              <a:ext cx="666449" cy="657592"/>
            </a:xfrm>
            <a:prstGeom prst="ellipse">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R</a:t>
              </a:r>
              <a:endParaRPr kumimoji="0" lang="en-US" altLang="zh-CN" sz="11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rPr>
                <a:t>1:1</a:t>
              </a:r>
              <a:endParaRPr kumimoji="0" lang="zh-CN" altLang="en-US" sz="1100" b="0" i="0" u="none" strike="noStrike" kern="1200" cap="none" spc="0" normalizeH="0" baseline="0" noProof="0" dirty="0">
                <a:ln>
                  <a:noFill/>
                </a:ln>
                <a:solidFill>
                  <a:prstClr val="white"/>
                </a:solidFill>
                <a:effectLst/>
                <a:uLnTx/>
                <a:uFillTx/>
                <a:latin typeface="Arial" panose="020B0604020202020204"/>
                <a:ea typeface="微软雅黑" panose="020B0503020204020204" charset="-122"/>
                <a:cs typeface="+mn-cs"/>
              </a:endParaRPr>
            </a:p>
          </p:txBody>
        </p:sp>
        <p:cxnSp>
          <p:nvCxnSpPr>
            <p:cNvPr id="40" name="连接符: 肘形 39"/>
            <p:cNvCxnSpPr>
              <a:stCxn id="36" idx="3"/>
              <a:endCxn id="38" idx="2"/>
            </p:cNvCxnSpPr>
            <p:nvPr/>
          </p:nvCxnSpPr>
          <p:spPr>
            <a:xfrm>
              <a:off x="4485373" y="2566703"/>
              <a:ext cx="357922" cy="106148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42" name="连接符: 肘形 41"/>
            <p:cNvCxnSpPr>
              <a:stCxn id="30" idx="3"/>
              <a:endCxn id="38" idx="2"/>
            </p:cNvCxnSpPr>
            <p:nvPr/>
          </p:nvCxnSpPr>
          <p:spPr>
            <a:xfrm flipV="1">
              <a:off x="4482598" y="3628192"/>
              <a:ext cx="360697" cy="977844"/>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48" name="连接符: 肘形 47"/>
            <p:cNvCxnSpPr>
              <a:stCxn id="38" idx="6"/>
              <a:endCxn id="47" idx="1"/>
            </p:cNvCxnSpPr>
            <p:nvPr/>
          </p:nvCxnSpPr>
          <p:spPr>
            <a:xfrm flipV="1">
              <a:off x="5509744" y="2320086"/>
              <a:ext cx="360023" cy="130810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54" name="连接符: 肘形 53"/>
            <p:cNvCxnSpPr>
              <a:stCxn id="38" idx="6"/>
              <a:endCxn id="53" idx="1"/>
            </p:cNvCxnSpPr>
            <p:nvPr/>
          </p:nvCxnSpPr>
          <p:spPr>
            <a:xfrm>
              <a:off x="5509744" y="3628191"/>
              <a:ext cx="360023" cy="1406965"/>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57" name="连接符: 肘形 56"/>
            <p:cNvCxnSpPr>
              <a:stCxn id="47" idx="3"/>
              <a:endCxn id="45" idx="1"/>
            </p:cNvCxnSpPr>
            <p:nvPr/>
          </p:nvCxnSpPr>
          <p:spPr>
            <a:xfrm>
              <a:off x="8902061" y="2320086"/>
              <a:ext cx="446689" cy="1343159"/>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60" name="连接符: 肘形 59"/>
            <p:cNvCxnSpPr>
              <a:stCxn id="53" idx="3"/>
              <a:endCxn id="45" idx="1"/>
            </p:cNvCxnSpPr>
            <p:nvPr/>
          </p:nvCxnSpPr>
          <p:spPr>
            <a:xfrm flipV="1">
              <a:off x="8902061" y="3663245"/>
              <a:ext cx="446689" cy="1371911"/>
            </a:xfrm>
            <a:prstGeom prst="bent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grpSp>
      <p:sp>
        <p:nvSpPr>
          <p:cNvPr id="3" name="内容占位符 10"/>
          <p:cNvSpPr txBox="1"/>
          <p:nvPr/>
        </p:nvSpPr>
        <p:spPr>
          <a:xfrm>
            <a:off x="255588" y="1156582"/>
            <a:ext cx="11942762" cy="7270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defRPr/>
            </a:pPr>
            <a:r>
              <a:rPr lang="en-US" altLang="zh-CN" sz="1600" dirty="0">
                <a:solidFill>
                  <a:sysClr val="windowText" lastClr="000000"/>
                </a:solidFill>
                <a:latin typeface="Arial" panose="020B0604020202020204" pitchFamily="34" charset="0"/>
                <a:ea typeface="微软雅黑" panose="020B0503020204020204" charset="-122"/>
                <a:cs typeface="Arial" panose="020B0604020202020204" pitchFamily="34" charset="0"/>
                <a:sym typeface="Calibri" panose="020F0502020204030204" pitchFamily="34" charset="0"/>
              </a:rPr>
              <a:t>Study 309/KEYNOTE-775 was a multicenter, open-label, randomized, phase 3 trial enrolling patients with advanced EC following systemic platinum-based treatment to receive </a:t>
            </a:r>
            <a:r>
              <a:rPr lang="en-US" altLang="zh-CN" sz="1600" dirty="0" err="1">
                <a:solidFill>
                  <a:sysClr val="windowText" lastClr="000000"/>
                </a:solidFill>
                <a:latin typeface="Arial" panose="020B0604020202020204" pitchFamily="34" charset="0"/>
                <a:ea typeface="微软雅黑" panose="020B0503020204020204" charset="-122"/>
                <a:cs typeface="Arial" panose="020B0604020202020204" pitchFamily="34" charset="0"/>
                <a:sym typeface="Calibri" panose="020F0502020204030204" pitchFamily="34" charset="0"/>
              </a:rPr>
              <a:t>lenvatinib</a:t>
            </a:r>
            <a:r>
              <a:rPr lang="en-US" altLang="zh-CN" sz="1600" dirty="0">
                <a:solidFill>
                  <a:sysClr val="windowText" lastClr="000000"/>
                </a:solidFill>
                <a:latin typeface="Arial" panose="020B0604020202020204" pitchFamily="34" charset="0"/>
                <a:ea typeface="微软雅黑" panose="020B0503020204020204" charset="-122"/>
                <a:cs typeface="Arial" panose="020B0604020202020204" pitchFamily="34" charset="0"/>
                <a:sym typeface="Calibri" panose="020F0502020204030204" pitchFamily="34" charset="0"/>
              </a:rPr>
              <a:t> + pembrolizumab or treatment of physician's choice</a:t>
            </a:r>
            <a:endParaRPr lang="zh-CN" altLang="en-US" sz="1600" dirty="0">
              <a:solidFill>
                <a:sysClr val="windowText" lastClr="000000"/>
              </a:solidFill>
              <a:latin typeface="Arial" panose="020B0604020202020204" pitchFamily="34" charset="0"/>
              <a:ea typeface="微软雅黑" panose="020B0503020204020204" charset="-122"/>
              <a:cs typeface="Arial" panose="020B0604020202020204" pitchFamily="34" charset="0"/>
              <a:sym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255588" y="212725"/>
            <a:ext cx="11729246" cy="966788"/>
          </a:xfrm>
        </p:spPr>
        <p:txBody>
          <a:bodyPr>
            <a:normAutofit/>
          </a:bodyPr>
          <a:lstStyle/>
          <a:p>
            <a:r>
              <a:rPr lang="en-US" altLang="zh-CN" dirty="0"/>
              <a:t>Novel agents(including IO) improve clinical benefits of GYN cancers</a:t>
            </a:r>
            <a:endParaRPr lang="zh-CN" altLang="en-US" dirty="0"/>
          </a:p>
        </p:txBody>
      </p:sp>
      <p:grpSp>
        <p:nvGrpSpPr>
          <p:cNvPr id="8" name="组合 7"/>
          <p:cNvGrpSpPr/>
          <p:nvPr/>
        </p:nvGrpSpPr>
        <p:grpSpPr>
          <a:xfrm>
            <a:off x="62521" y="1025602"/>
            <a:ext cx="12129479" cy="5436776"/>
            <a:chOff x="189457" y="1228679"/>
            <a:chExt cx="12129479" cy="5436776"/>
          </a:xfrm>
        </p:grpSpPr>
        <p:sp>
          <p:nvSpPr>
            <p:cNvPr id="9" name="任意多边形: 形状 8"/>
            <p:cNvSpPr/>
            <p:nvPr/>
          </p:nvSpPr>
          <p:spPr>
            <a:xfrm>
              <a:off x="2658382" y="4522929"/>
              <a:ext cx="1070811" cy="1320554"/>
            </a:xfrm>
            <a:custGeom>
              <a:avLst/>
              <a:gdLst>
                <a:gd name="connsiteX0" fmla="*/ 1070811 w 1070811"/>
                <a:gd name="connsiteY0" fmla="*/ 216568 h 216568"/>
                <a:gd name="connsiteX1" fmla="*/ 673769 w 1070811"/>
                <a:gd name="connsiteY1" fmla="*/ 0 h 216568"/>
                <a:gd name="connsiteX2" fmla="*/ 0 w 1070811"/>
                <a:gd name="connsiteY2" fmla="*/ 0 h 216568"/>
              </a:gdLst>
              <a:ahLst/>
              <a:cxnLst>
                <a:cxn ang="0">
                  <a:pos x="connsiteX0" y="connsiteY0"/>
                </a:cxn>
                <a:cxn ang="0">
                  <a:pos x="connsiteX1" y="connsiteY1"/>
                </a:cxn>
                <a:cxn ang="0">
                  <a:pos x="connsiteX2" y="connsiteY2"/>
                </a:cxn>
              </a:cxnLst>
              <a:rect l="l" t="t" r="r" b="b"/>
              <a:pathLst>
                <a:path w="1070811" h="216568">
                  <a:moveTo>
                    <a:pt x="1070811" y="216568"/>
                  </a:moveTo>
                  <a:lnTo>
                    <a:pt x="673769" y="0"/>
                  </a:lnTo>
                  <a:lnTo>
                    <a:pt x="0" y="0"/>
                  </a:lnTo>
                </a:path>
              </a:pathLst>
            </a:custGeom>
            <a:noFill/>
            <a:ln w="12700" cap="flat" cmpd="sng" algn="ctr">
              <a:gradFill>
                <a:gsLst>
                  <a:gs pos="0">
                    <a:srgbClr val="014040"/>
                  </a:gs>
                  <a:gs pos="100000">
                    <a:srgbClr val="A6D993"/>
                  </a:gs>
                </a:gsLst>
                <a:lin ang="1560000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10" name="任意多边形: 形状 9"/>
            <p:cNvSpPr/>
            <p:nvPr/>
          </p:nvSpPr>
          <p:spPr>
            <a:xfrm>
              <a:off x="5492778" y="3920129"/>
              <a:ext cx="1070811" cy="1320554"/>
            </a:xfrm>
            <a:custGeom>
              <a:avLst/>
              <a:gdLst>
                <a:gd name="connsiteX0" fmla="*/ 1070811 w 1070811"/>
                <a:gd name="connsiteY0" fmla="*/ 216568 h 216568"/>
                <a:gd name="connsiteX1" fmla="*/ 673769 w 1070811"/>
                <a:gd name="connsiteY1" fmla="*/ 0 h 216568"/>
                <a:gd name="connsiteX2" fmla="*/ 0 w 1070811"/>
                <a:gd name="connsiteY2" fmla="*/ 0 h 216568"/>
              </a:gdLst>
              <a:ahLst/>
              <a:cxnLst>
                <a:cxn ang="0">
                  <a:pos x="connsiteX0" y="connsiteY0"/>
                </a:cxn>
                <a:cxn ang="0">
                  <a:pos x="connsiteX1" y="connsiteY1"/>
                </a:cxn>
                <a:cxn ang="0">
                  <a:pos x="connsiteX2" y="connsiteY2"/>
                </a:cxn>
              </a:cxnLst>
              <a:rect l="l" t="t" r="r" b="b"/>
              <a:pathLst>
                <a:path w="1070811" h="216568">
                  <a:moveTo>
                    <a:pt x="1070811" y="216568"/>
                  </a:moveTo>
                  <a:lnTo>
                    <a:pt x="673769" y="0"/>
                  </a:lnTo>
                  <a:lnTo>
                    <a:pt x="0" y="0"/>
                  </a:lnTo>
                </a:path>
              </a:pathLst>
            </a:custGeom>
            <a:noFill/>
            <a:ln w="12700" cap="flat" cmpd="sng" algn="ctr">
              <a:gradFill>
                <a:gsLst>
                  <a:gs pos="0">
                    <a:srgbClr val="014040"/>
                  </a:gs>
                  <a:gs pos="100000">
                    <a:srgbClr val="A6D993"/>
                  </a:gs>
                </a:gsLst>
                <a:lin ang="1560000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11" name="任意多边形: 形状 10"/>
            <p:cNvSpPr/>
            <p:nvPr/>
          </p:nvSpPr>
          <p:spPr>
            <a:xfrm>
              <a:off x="8324406" y="2724886"/>
              <a:ext cx="1070811" cy="1320554"/>
            </a:xfrm>
            <a:custGeom>
              <a:avLst/>
              <a:gdLst>
                <a:gd name="connsiteX0" fmla="*/ 1070811 w 1070811"/>
                <a:gd name="connsiteY0" fmla="*/ 216568 h 216568"/>
                <a:gd name="connsiteX1" fmla="*/ 673769 w 1070811"/>
                <a:gd name="connsiteY1" fmla="*/ 0 h 216568"/>
                <a:gd name="connsiteX2" fmla="*/ 0 w 1070811"/>
                <a:gd name="connsiteY2" fmla="*/ 0 h 216568"/>
              </a:gdLst>
              <a:ahLst/>
              <a:cxnLst>
                <a:cxn ang="0">
                  <a:pos x="connsiteX0" y="connsiteY0"/>
                </a:cxn>
                <a:cxn ang="0">
                  <a:pos x="connsiteX1" y="connsiteY1"/>
                </a:cxn>
                <a:cxn ang="0">
                  <a:pos x="connsiteX2" y="connsiteY2"/>
                </a:cxn>
              </a:cxnLst>
              <a:rect l="l" t="t" r="r" b="b"/>
              <a:pathLst>
                <a:path w="1070811" h="216568">
                  <a:moveTo>
                    <a:pt x="1070811" y="216568"/>
                  </a:moveTo>
                  <a:lnTo>
                    <a:pt x="673769" y="0"/>
                  </a:lnTo>
                  <a:lnTo>
                    <a:pt x="0" y="0"/>
                  </a:lnTo>
                </a:path>
              </a:pathLst>
            </a:custGeom>
            <a:noFill/>
            <a:ln w="12700" cap="flat" cmpd="sng" algn="ctr">
              <a:gradFill>
                <a:gsLst>
                  <a:gs pos="0">
                    <a:srgbClr val="014040"/>
                  </a:gs>
                  <a:gs pos="100000">
                    <a:srgbClr val="A6D993"/>
                  </a:gs>
                </a:gsLst>
                <a:lin ang="1560000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grpSp>
          <p:nvGrpSpPr>
            <p:cNvPr id="12" name="组合 11"/>
            <p:cNvGrpSpPr/>
            <p:nvPr/>
          </p:nvGrpSpPr>
          <p:grpSpPr>
            <a:xfrm>
              <a:off x="2336801" y="2594046"/>
              <a:ext cx="9016999" cy="3392454"/>
              <a:chOff x="2096547" y="2046090"/>
              <a:chExt cx="9233613" cy="3531400"/>
            </a:xfrm>
            <a:solidFill>
              <a:sysClr val="window" lastClr="FFFFFF">
                <a:lumMod val="95000"/>
              </a:sysClr>
            </a:solidFill>
          </p:grpSpPr>
          <p:sp>
            <p:nvSpPr>
              <p:cNvPr id="29" name="iṥ1îde"/>
              <p:cNvSpPr/>
              <p:nvPr/>
            </p:nvSpPr>
            <p:spPr>
              <a:xfrm>
                <a:off x="2096547" y="2416854"/>
                <a:ext cx="9011954" cy="3160636"/>
              </a:xfrm>
              <a:custGeom>
                <a:avLst/>
                <a:gdLst>
                  <a:gd name="connsiteX0" fmla="*/ 1424 w 7550848"/>
                  <a:gd name="connsiteY0" fmla="*/ 3618319 h 3652093"/>
                  <a:gd name="connsiteX1" fmla="*/ 535220 w 7550848"/>
                  <a:gd name="connsiteY1" fmla="*/ 3625383 h 3652093"/>
                  <a:gd name="connsiteX2" fmla="*/ 6669143 w 7550848"/>
                  <a:gd name="connsiteY2" fmla="*/ 790200 h 3652093"/>
                  <a:gd name="connsiteX3" fmla="*/ 7376873 w 7550848"/>
                  <a:gd name="connsiteY3" fmla="*/ 635 h 3652093"/>
                  <a:gd name="connsiteX4" fmla="*/ 7550807 w 7550848"/>
                  <a:gd name="connsiteY4" fmla="*/ 145912 h 3652093"/>
                  <a:gd name="connsiteX5" fmla="*/ 6809889 w 7550848"/>
                  <a:gd name="connsiteY5" fmla="*/ 932278 h 3652093"/>
                  <a:gd name="connsiteX6" fmla="*/ 535887 w 7550848"/>
                  <a:gd name="connsiteY6" fmla="*/ 3652040 h 3652093"/>
                  <a:gd name="connsiteX7" fmla="*/ -42 w 7550848"/>
                  <a:gd name="connsiteY7" fmla="*/ 3631647 h 3652093"/>
                  <a:gd name="connsiteX8" fmla="*/ 1424 w 7550848"/>
                  <a:gd name="connsiteY8" fmla="*/ 3618319 h 365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0848" h="3652093">
                    <a:moveTo>
                      <a:pt x="1424" y="3618319"/>
                    </a:moveTo>
                    <a:cubicBezTo>
                      <a:pt x="179089" y="3630541"/>
                      <a:pt x="357295" y="3632900"/>
                      <a:pt x="535220" y="3625383"/>
                    </a:cubicBezTo>
                    <a:cubicBezTo>
                      <a:pt x="2850736" y="3533018"/>
                      <a:pt x="5062424" y="2437037"/>
                      <a:pt x="6669143" y="790200"/>
                    </a:cubicBezTo>
                    <a:cubicBezTo>
                      <a:pt x="6917315" y="538296"/>
                      <a:pt x="7153225" y="275103"/>
                      <a:pt x="7376873" y="635"/>
                    </a:cubicBezTo>
                    <a:lnTo>
                      <a:pt x="7550807" y="145912"/>
                    </a:lnTo>
                    <a:cubicBezTo>
                      <a:pt x="7316136" y="419408"/>
                      <a:pt x="7069164" y="681534"/>
                      <a:pt x="6809889" y="932278"/>
                    </a:cubicBezTo>
                    <a:cubicBezTo>
                      <a:pt x="5142394" y="2558191"/>
                      <a:pt x="2879658" y="3616586"/>
                      <a:pt x="535887" y="3652040"/>
                    </a:cubicBezTo>
                    <a:cubicBezTo>
                      <a:pt x="357006" y="3655038"/>
                      <a:pt x="178094" y="3648241"/>
                      <a:pt x="-42" y="3631647"/>
                    </a:cubicBezTo>
                    <a:lnTo>
                      <a:pt x="1424" y="3618319"/>
                    </a:lnTo>
                    <a:close/>
                  </a:path>
                </a:pathLst>
              </a:custGeom>
              <a:grpFill/>
              <a:ln w="133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30" name="等腰三角形 29"/>
              <p:cNvSpPr/>
              <p:nvPr/>
            </p:nvSpPr>
            <p:spPr>
              <a:xfrm rot="2696798">
                <a:off x="10849039" y="2046090"/>
                <a:ext cx="481121" cy="660350"/>
              </a:xfrm>
              <a:prstGeom prst="triangle">
                <a:avLst/>
              </a:pr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grpSp>
        <p:sp>
          <p:nvSpPr>
            <p:cNvPr id="13" name="iṥ1iḍé"/>
            <p:cNvSpPr/>
            <p:nvPr/>
          </p:nvSpPr>
          <p:spPr>
            <a:xfrm>
              <a:off x="4095554" y="6244158"/>
              <a:ext cx="378795" cy="357813"/>
            </a:xfrm>
            <a:custGeom>
              <a:avLst/>
              <a:gdLst>
                <a:gd name="T0" fmla="*/ 10069 w 10816"/>
                <a:gd name="T1" fmla="*/ 4473 h 11168"/>
                <a:gd name="T2" fmla="*/ 7095 w 10816"/>
                <a:gd name="T3" fmla="*/ 4473 h 11168"/>
                <a:gd name="T4" fmla="*/ 6301 w 10816"/>
                <a:gd name="T5" fmla="*/ 0 h 11168"/>
                <a:gd name="T6" fmla="*/ 5585 w 10816"/>
                <a:gd name="T7" fmla="*/ 761 h 11168"/>
                <a:gd name="T8" fmla="*/ 3374 w 10816"/>
                <a:gd name="T9" fmla="*/ 4473 h 11168"/>
                <a:gd name="T10" fmla="*/ 3374 w 10816"/>
                <a:gd name="T11" fmla="*/ 10375 h 11168"/>
                <a:gd name="T12" fmla="*/ 4480 w 10816"/>
                <a:gd name="T13" fmla="*/ 11168 h 11168"/>
                <a:gd name="T14" fmla="*/ 8948 w 10816"/>
                <a:gd name="T15" fmla="*/ 11168 h 11168"/>
                <a:gd name="T16" fmla="*/ 9711 w 10816"/>
                <a:gd name="T17" fmla="*/ 10065 h 11168"/>
                <a:gd name="T18" fmla="*/ 10816 w 10816"/>
                <a:gd name="T19" fmla="*/ 5188 h 11168"/>
                <a:gd name="T20" fmla="*/ 10069 w 10816"/>
                <a:gd name="T21" fmla="*/ 4473 h 11168"/>
                <a:gd name="T22" fmla="*/ 10069 w 10816"/>
                <a:gd name="T23" fmla="*/ 4473 h 11168"/>
                <a:gd name="T24" fmla="*/ 2154 w 10816"/>
                <a:gd name="T25" fmla="*/ 4475 h 11168"/>
                <a:gd name="T26" fmla="*/ 373 w 10816"/>
                <a:gd name="T27" fmla="*/ 4475 h 11168"/>
                <a:gd name="T28" fmla="*/ 0 w 10816"/>
                <a:gd name="T29" fmla="*/ 4836 h 11168"/>
                <a:gd name="T30" fmla="*/ 368 w 10816"/>
                <a:gd name="T31" fmla="*/ 10789 h 11168"/>
                <a:gd name="T32" fmla="*/ 747 w 10816"/>
                <a:gd name="T33" fmla="*/ 11168 h 11168"/>
                <a:gd name="T34" fmla="*/ 2288 w 10816"/>
                <a:gd name="T35" fmla="*/ 11168 h 11168"/>
                <a:gd name="T36" fmla="*/ 2606 w 10816"/>
                <a:gd name="T37" fmla="*/ 10917 h 11168"/>
                <a:gd name="T38" fmla="*/ 2606 w 10816"/>
                <a:gd name="T39" fmla="*/ 4927 h 11168"/>
                <a:gd name="T40" fmla="*/ 2154 w 10816"/>
                <a:gd name="T41" fmla="*/ 4475 h 11168"/>
                <a:gd name="T42" fmla="*/ 2154 w 10816"/>
                <a:gd name="T43" fmla="*/ 4475 h 1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16" h="11168">
                  <a:moveTo>
                    <a:pt x="10069" y="4473"/>
                  </a:moveTo>
                  <a:lnTo>
                    <a:pt x="7095" y="4473"/>
                  </a:lnTo>
                  <a:cubicBezTo>
                    <a:pt x="8247" y="217"/>
                    <a:pt x="6301" y="0"/>
                    <a:pt x="6301" y="0"/>
                  </a:cubicBezTo>
                  <a:cubicBezTo>
                    <a:pt x="5476" y="0"/>
                    <a:pt x="5647" y="652"/>
                    <a:pt x="5585" y="761"/>
                  </a:cubicBezTo>
                  <a:cubicBezTo>
                    <a:pt x="5585" y="2842"/>
                    <a:pt x="3374" y="4473"/>
                    <a:pt x="3374" y="4473"/>
                  </a:cubicBezTo>
                  <a:lnTo>
                    <a:pt x="3374" y="10375"/>
                  </a:lnTo>
                  <a:cubicBezTo>
                    <a:pt x="3374" y="10958"/>
                    <a:pt x="4168" y="11168"/>
                    <a:pt x="4480" y="11168"/>
                  </a:cubicBezTo>
                  <a:lnTo>
                    <a:pt x="8948" y="11168"/>
                  </a:lnTo>
                  <a:cubicBezTo>
                    <a:pt x="9368" y="11168"/>
                    <a:pt x="9711" y="10065"/>
                    <a:pt x="9711" y="10065"/>
                  </a:cubicBezTo>
                  <a:cubicBezTo>
                    <a:pt x="10816" y="6306"/>
                    <a:pt x="10816" y="5188"/>
                    <a:pt x="10816" y="5188"/>
                  </a:cubicBezTo>
                  <a:cubicBezTo>
                    <a:pt x="10816" y="4411"/>
                    <a:pt x="10069" y="4473"/>
                    <a:pt x="10069" y="4473"/>
                  </a:cubicBezTo>
                  <a:close/>
                  <a:moveTo>
                    <a:pt x="10069" y="4473"/>
                  </a:moveTo>
                  <a:close/>
                  <a:moveTo>
                    <a:pt x="2154" y="4475"/>
                  </a:moveTo>
                  <a:lnTo>
                    <a:pt x="373" y="4475"/>
                  </a:lnTo>
                  <a:cubicBezTo>
                    <a:pt x="5" y="4475"/>
                    <a:pt x="0" y="4836"/>
                    <a:pt x="0" y="4836"/>
                  </a:cubicBezTo>
                  <a:lnTo>
                    <a:pt x="368" y="10789"/>
                  </a:lnTo>
                  <a:cubicBezTo>
                    <a:pt x="368" y="11168"/>
                    <a:pt x="747" y="11168"/>
                    <a:pt x="747" y="11168"/>
                  </a:cubicBezTo>
                  <a:lnTo>
                    <a:pt x="2288" y="11168"/>
                  </a:lnTo>
                  <a:cubicBezTo>
                    <a:pt x="2609" y="11168"/>
                    <a:pt x="2606" y="10917"/>
                    <a:pt x="2606" y="10917"/>
                  </a:cubicBezTo>
                  <a:lnTo>
                    <a:pt x="2606" y="4927"/>
                  </a:lnTo>
                  <a:cubicBezTo>
                    <a:pt x="2606" y="4469"/>
                    <a:pt x="2154" y="4475"/>
                    <a:pt x="2154" y="4475"/>
                  </a:cubicBezTo>
                  <a:close/>
                  <a:moveTo>
                    <a:pt x="2154" y="4475"/>
                  </a:moveTo>
                  <a:close/>
                </a:path>
              </a:pathLst>
            </a:cu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4" name="矩形: 圆角 13"/>
            <p:cNvSpPr/>
            <p:nvPr/>
          </p:nvSpPr>
          <p:spPr>
            <a:xfrm>
              <a:off x="189457" y="4939814"/>
              <a:ext cx="2625653" cy="1725641"/>
            </a:xfrm>
            <a:prstGeom prst="roundRect">
              <a:avLst/>
            </a:prstGeom>
            <a:solidFill>
              <a:srgbClr val="02735E"/>
            </a:solidFill>
            <a:ln w="12700" cap="flat" cmpd="sng" algn="ctr">
              <a:noFill/>
              <a:prstDash val="solid"/>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4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5" name="矩形: 圆角 14"/>
            <p:cNvSpPr/>
            <p:nvPr/>
          </p:nvSpPr>
          <p:spPr>
            <a:xfrm>
              <a:off x="1502283" y="3862909"/>
              <a:ext cx="2848814" cy="646986"/>
            </a:xfrm>
            <a:prstGeom prst="round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125C50"/>
                </a:buClr>
                <a:buSzTx/>
                <a:buFont typeface="Wingdings" panose="05000000000000000000" pitchFamily="2" charset="2"/>
                <a:buChar char="l"/>
                <a:defRPr/>
              </a:pPr>
              <a:r>
                <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PARP</a:t>
              </a:r>
              <a:r>
                <a:rPr kumimoji="0" lang="zh-CN" altLang="en-US"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inhibitor</a:t>
              </a:r>
              <a:r>
                <a:rPr kumimoji="0" lang="zh-CN" altLang="en-US"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a:t>
              </a:r>
              <a:endPar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0" marR="0" lvl="0" indent="0" algn="l" defTabSz="914400" rtl="0" eaLnBrk="1" fontAlgn="auto" latinLnBrk="0" hangingPunct="1">
                <a:lnSpc>
                  <a:spcPct val="100000"/>
                </a:lnSpc>
                <a:spcBef>
                  <a:spcPts val="0"/>
                </a:spcBef>
                <a:spcAft>
                  <a:spcPts val="1800"/>
                </a:spcAft>
                <a:buClr>
                  <a:srgbClr val="125C50"/>
                </a:buClr>
                <a:buSzTx/>
                <a:buFontTx/>
                <a:buNone/>
                <a:defRPr/>
              </a:pPr>
              <a:r>
                <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     Benefits for OC patients</a:t>
              </a:r>
              <a:endPar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6" name="iŝļidê"/>
            <p:cNvSpPr/>
            <p:nvPr/>
          </p:nvSpPr>
          <p:spPr>
            <a:xfrm>
              <a:off x="3172711" y="5989326"/>
              <a:ext cx="1139440" cy="612645"/>
            </a:xfrm>
            <a:prstGeom prst="rect">
              <a:avLst/>
            </a:prstGeom>
            <a:noFill/>
            <a:ln w="12700" cap="flat" cmpd="sng" algn="ctr">
              <a:noFill/>
              <a:prstDash val="solid"/>
              <a:miter lim="800000"/>
            </a:ln>
            <a:effectLst/>
          </p:spPr>
          <p:txBody>
            <a:bodyPr wrap="square" tIns="90000" bIns="90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2014</a:t>
              </a:r>
              <a:endParaRPr kumimoji="1" lang="en-US" altLang="zh-CN" sz="2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矩形: 圆角 16"/>
            <p:cNvSpPr/>
            <p:nvPr/>
          </p:nvSpPr>
          <p:spPr>
            <a:xfrm>
              <a:off x="3546461" y="3208049"/>
              <a:ext cx="4762062" cy="646986"/>
            </a:xfrm>
            <a:prstGeom prst="roundRect">
              <a:avLst/>
            </a:prstGeom>
          </p:spPr>
          <p:txBody>
            <a:bodyPr wrap="square">
              <a:spAutoFit/>
            </a:bodyPr>
            <a:lstStyle/>
            <a:p>
              <a:pPr marL="285750" marR="0" lvl="0" indent="-285750" algn="just" defTabSz="914400" rtl="0" eaLnBrk="1" fontAlgn="auto" latinLnBrk="0" hangingPunct="1">
                <a:lnSpc>
                  <a:spcPct val="100000"/>
                </a:lnSpc>
                <a:spcBef>
                  <a:spcPts val="0"/>
                </a:spcBef>
                <a:spcAft>
                  <a:spcPts val="1800"/>
                </a:spcAft>
                <a:buClr>
                  <a:srgbClr val="125C50"/>
                </a:buClr>
                <a:buSzTx/>
                <a:buFont typeface="Wingdings" panose="05000000000000000000" pitchFamily="2" charset="2"/>
                <a:buChar char="l"/>
                <a:defRPr/>
              </a:pPr>
              <a:r>
                <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Immunotherapy: </a:t>
              </a:r>
              <a:r>
                <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Biomarkers predict sensitive populations, enhancing immune response</a:t>
              </a:r>
              <a:endParaRPr kumimoji="0" lang="zh-CN" altLang="en-US"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8" name="矩形: 圆角 17"/>
            <p:cNvSpPr/>
            <p:nvPr/>
          </p:nvSpPr>
          <p:spPr>
            <a:xfrm>
              <a:off x="5296197" y="1390254"/>
              <a:ext cx="5019906" cy="2814368"/>
            </a:xfrm>
            <a:prstGeom prst="roundRect">
              <a:avLst/>
            </a:prstGeom>
            <a:noFill/>
            <a:ln w="12700" cap="flat" cmpd="sng" algn="ctr">
              <a:noFill/>
              <a:prstDash val="solid"/>
              <a:miter lim="800000"/>
            </a:ln>
            <a:effectLst/>
          </p:spPr>
          <p:txBody>
            <a:bodyPr rtlCol="0" anchor="t"/>
            <a:lstStyle/>
            <a:p>
              <a:pPr marL="285750" marR="0" lvl="0" indent="-285750" algn="l" defTabSz="914400" rtl="0" eaLnBrk="1" fontAlgn="auto" latinLnBrk="0" hangingPunct="1">
                <a:lnSpc>
                  <a:spcPct val="100000"/>
                </a:lnSpc>
                <a:spcBef>
                  <a:spcPts val="0"/>
                </a:spcBef>
                <a:spcAft>
                  <a:spcPts val="600"/>
                </a:spcAft>
                <a:buClr>
                  <a:srgbClr val="125C50"/>
                </a:buClr>
                <a:buSzTx/>
                <a:buFont typeface="Wingdings" panose="05000000000000000000" pitchFamily="2" charset="2"/>
                <a:buChar char="l"/>
                <a:defRPr/>
              </a:pPr>
              <a:r>
                <a:rPr lang="en-US" altLang="zh-CN" sz="1600" b="1" kern="0" dirty="0">
                  <a:solidFill>
                    <a:srgbClr val="014040"/>
                  </a:solidFill>
                  <a:latin typeface="Arial" panose="020B0604020202020204" pitchFamily="34" charset="0"/>
                  <a:ea typeface="微软雅黑" panose="020B0503020204020204" charset="-122"/>
                  <a:sym typeface="Arial" panose="020B0604020202020204" pitchFamily="34" charset="0"/>
                </a:rPr>
                <a:t>IO</a:t>
              </a:r>
              <a:r>
                <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 combinations </a:t>
              </a:r>
              <a:r>
                <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expand beneficial population</a:t>
              </a:r>
              <a:endPar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285750" marR="0" lvl="0" indent="-285750" algn="l" defTabSz="914400" rtl="0" eaLnBrk="1" fontAlgn="auto" latinLnBrk="0" hangingPunct="1">
                <a:lnSpc>
                  <a:spcPct val="100000"/>
                </a:lnSpc>
                <a:spcBef>
                  <a:spcPts val="0"/>
                </a:spcBef>
                <a:spcAft>
                  <a:spcPts val="600"/>
                </a:spcAft>
                <a:buClr>
                  <a:srgbClr val="125C50"/>
                </a:buClr>
                <a:buSzTx/>
                <a:buFont typeface="Wingdings" panose="05000000000000000000" pitchFamily="2" charset="2"/>
                <a:buChar char="l"/>
                <a:defRPr/>
              </a:pPr>
              <a:r>
                <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ADC drugs</a:t>
              </a:r>
              <a:r>
                <a:rPr kumimoji="0" lang="zh-CN" altLang="en-US"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 </a:t>
              </a:r>
              <a:r>
                <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are emerging</a:t>
              </a:r>
              <a:endPar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a:p>
              <a:pPr marL="285750" marR="0" lvl="0" indent="-285750" algn="l" defTabSz="914400" rtl="0" eaLnBrk="1" fontAlgn="auto" latinLnBrk="0" hangingPunct="1">
                <a:lnSpc>
                  <a:spcPct val="100000"/>
                </a:lnSpc>
                <a:spcBef>
                  <a:spcPts val="0"/>
                </a:spcBef>
                <a:spcAft>
                  <a:spcPts val="600"/>
                </a:spcAft>
                <a:buClr>
                  <a:srgbClr val="125C50"/>
                </a:buClr>
                <a:buSzTx/>
                <a:buFont typeface="Wingdings" panose="05000000000000000000" pitchFamily="2" charset="2"/>
                <a:buChar char="l"/>
                <a:defRPr/>
              </a:pPr>
              <a:r>
                <a:rPr kumimoji="0" lang="en-US" altLang="zh-CN" sz="1600" b="1" i="0" u="none" strike="noStrike" kern="0" cap="none" spc="0" normalizeH="0" baseline="0" noProof="0" dirty="0">
                  <a:ln>
                    <a:noFill/>
                  </a:ln>
                  <a:solidFill>
                    <a:srgbClr val="014040"/>
                  </a:solidFill>
                  <a:effectLst/>
                  <a:uLnTx/>
                  <a:uFillTx/>
                  <a:latin typeface="Arial" panose="020B0604020202020204" pitchFamily="34" charset="0"/>
                  <a:ea typeface="微软雅黑" panose="020B0503020204020204" charset="-122"/>
                  <a:cs typeface="+mn-cs"/>
                  <a:sym typeface="Arial" panose="020B0604020202020204" pitchFamily="34" charset="0"/>
                </a:rPr>
                <a:t>Novel mechanism drugs </a:t>
              </a:r>
              <a:r>
                <a:rPr kumimoji="0" lang="en-US" altLang="zh-CN"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are being explored</a:t>
              </a:r>
              <a:endParaRPr kumimoji="0" lang="zh-CN" altLang="en-US" sz="1600" b="0" i="0" u="none" strike="noStrike" kern="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9" name="iŝļidê"/>
            <p:cNvSpPr/>
            <p:nvPr/>
          </p:nvSpPr>
          <p:spPr>
            <a:xfrm>
              <a:off x="6282290" y="5405540"/>
              <a:ext cx="1139440" cy="612645"/>
            </a:xfrm>
            <a:prstGeom prst="rect">
              <a:avLst/>
            </a:prstGeom>
            <a:noFill/>
            <a:ln w="12700" cap="flat" cmpd="sng" algn="ctr">
              <a:noFill/>
              <a:prstDash val="solid"/>
              <a:miter lim="800000"/>
            </a:ln>
            <a:effectLst/>
          </p:spPr>
          <p:txBody>
            <a:bodyPr wrap="square" tIns="90000" bIns="90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2017</a:t>
              </a:r>
              <a:endParaRPr kumimoji="1" lang="en-US" altLang="zh-CN" sz="2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20" name="iŝļidê"/>
            <p:cNvSpPr/>
            <p:nvPr/>
          </p:nvSpPr>
          <p:spPr>
            <a:xfrm>
              <a:off x="9241258" y="4178338"/>
              <a:ext cx="1139440" cy="612645"/>
            </a:xfrm>
            <a:prstGeom prst="rect">
              <a:avLst/>
            </a:prstGeom>
            <a:noFill/>
            <a:ln w="12700" cap="flat" cmpd="sng" algn="ctr">
              <a:noFill/>
              <a:prstDash val="solid"/>
              <a:miter lim="800000"/>
            </a:ln>
            <a:effectLst/>
          </p:spPr>
          <p:txBody>
            <a:bodyPr wrap="square" tIns="90000" bIns="90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2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rPr>
                <a:t>2021</a:t>
              </a:r>
              <a:endParaRPr kumimoji="1" lang="en-US" altLang="zh-CN" sz="28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21" name="Rounded Rectangle 173"/>
            <p:cNvSpPr/>
            <p:nvPr/>
          </p:nvSpPr>
          <p:spPr>
            <a:xfrm>
              <a:off x="10351066" y="1228679"/>
              <a:ext cx="1760704" cy="1651742"/>
            </a:xfrm>
            <a:custGeom>
              <a:avLst/>
              <a:gdLst>
                <a:gd name="T0" fmla="*/ 8262 w 11007"/>
                <a:gd name="T1" fmla="*/ 10321 h 10327"/>
                <a:gd name="T2" fmla="*/ 7810 w 11007"/>
                <a:gd name="T3" fmla="*/ 10210 h 10327"/>
                <a:gd name="T4" fmla="*/ 5510 w 11007"/>
                <a:gd name="T5" fmla="*/ 9004 h 10327"/>
                <a:gd name="T6" fmla="*/ 3215 w 11007"/>
                <a:gd name="T7" fmla="*/ 10216 h 10327"/>
                <a:gd name="T8" fmla="*/ 2758 w 11007"/>
                <a:gd name="T9" fmla="*/ 10327 h 10327"/>
                <a:gd name="T10" fmla="*/ 2220 w 11007"/>
                <a:gd name="T11" fmla="*/ 10166 h 10327"/>
                <a:gd name="T12" fmla="*/ 1830 w 11007"/>
                <a:gd name="T13" fmla="*/ 9270 h 10327"/>
                <a:gd name="T14" fmla="*/ 2275 w 11007"/>
                <a:gd name="T15" fmla="*/ 6654 h 10327"/>
                <a:gd name="T16" fmla="*/ 340 w 11007"/>
                <a:gd name="T17" fmla="*/ 4761 h 10327"/>
                <a:gd name="T18" fmla="*/ 117 w 11007"/>
                <a:gd name="T19" fmla="*/ 3834 h 10327"/>
                <a:gd name="T20" fmla="*/ 872 w 11007"/>
                <a:gd name="T21" fmla="*/ 3228 h 10327"/>
                <a:gd name="T22" fmla="*/ 3506 w 11007"/>
                <a:gd name="T23" fmla="*/ 2844 h 10327"/>
                <a:gd name="T24" fmla="*/ 4650 w 11007"/>
                <a:gd name="T25" fmla="*/ 519 h 10327"/>
                <a:gd name="T26" fmla="*/ 5504 w 11007"/>
                <a:gd name="T27" fmla="*/ 0 h 10327"/>
                <a:gd name="T28" fmla="*/ 6357 w 11007"/>
                <a:gd name="T29" fmla="*/ 519 h 10327"/>
                <a:gd name="T30" fmla="*/ 7501 w 11007"/>
                <a:gd name="T31" fmla="*/ 2844 h 10327"/>
                <a:gd name="T32" fmla="*/ 10135 w 11007"/>
                <a:gd name="T33" fmla="*/ 3228 h 10327"/>
                <a:gd name="T34" fmla="*/ 10890 w 11007"/>
                <a:gd name="T35" fmla="*/ 3834 h 10327"/>
                <a:gd name="T36" fmla="*/ 10667 w 11007"/>
                <a:gd name="T37" fmla="*/ 4768 h 10327"/>
                <a:gd name="T38" fmla="*/ 8732 w 11007"/>
                <a:gd name="T39" fmla="*/ 6654 h 10327"/>
                <a:gd name="T40" fmla="*/ 9177 w 11007"/>
                <a:gd name="T41" fmla="*/ 9270 h 10327"/>
                <a:gd name="T42" fmla="*/ 8787 w 11007"/>
                <a:gd name="T43" fmla="*/ 10166 h 10327"/>
                <a:gd name="T44" fmla="*/ 8262 w 11007"/>
                <a:gd name="T45" fmla="*/ 10321 h 10327"/>
                <a:gd name="T46" fmla="*/ 5510 w 11007"/>
                <a:gd name="T47" fmla="*/ 8132 h 10327"/>
                <a:gd name="T48" fmla="*/ 5825 w 11007"/>
                <a:gd name="T49" fmla="*/ 8206 h 10327"/>
                <a:gd name="T50" fmla="*/ 8212 w 11007"/>
                <a:gd name="T51" fmla="*/ 9461 h 10327"/>
                <a:gd name="T52" fmla="*/ 8262 w 11007"/>
                <a:gd name="T53" fmla="*/ 9474 h 10327"/>
                <a:gd name="T54" fmla="*/ 8324 w 11007"/>
                <a:gd name="T55" fmla="*/ 9455 h 10327"/>
                <a:gd name="T56" fmla="*/ 8354 w 11007"/>
                <a:gd name="T57" fmla="*/ 9400 h 10327"/>
                <a:gd name="T58" fmla="*/ 7891 w 11007"/>
                <a:gd name="T59" fmla="*/ 6685 h 10327"/>
                <a:gd name="T60" fmla="*/ 8076 w 11007"/>
                <a:gd name="T61" fmla="*/ 6110 h 10327"/>
                <a:gd name="T62" fmla="*/ 10080 w 11007"/>
                <a:gd name="T63" fmla="*/ 4155 h 10327"/>
                <a:gd name="T64" fmla="*/ 10098 w 11007"/>
                <a:gd name="T65" fmla="*/ 4100 h 10327"/>
                <a:gd name="T66" fmla="*/ 10024 w 11007"/>
                <a:gd name="T67" fmla="*/ 4050 h 10327"/>
                <a:gd name="T68" fmla="*/ 7291 w 11007"/>
                <a:gd name="T69" fmla="*/ 3654 h 10327"/>
                <a:gd name="T70" fmla="*/ 6790 w 11007"/>
                <a:gd name="T71" fmla="*/ 3290 h 10327"/>
                <a:gd name="T72" fmla="*/ 5602 w 11007"/>
                <a:gd name="T73" fmla="*/ 878 h 10327"/>
                <a:gd name="T74" fmla="*/ 5516 w 11007"/>
                <a:gd name="T75" fmla="*/ 834 h 10327"/>
                <a:gd name="T76" fmla="*/ 5429 w 11007"/>
                <a:gd name="T77" fmla="*/ 884 h 10327"/>
                <a:gd name="T78" fmla="*/ 4242 w 11007"/>
                <a:gd name="T79" fmla="*/ 3296 h 10327"/>
                <a:gd name="T80" fmla="*/ 3741 w 11007"/>
                <a:gd name="T81" fmla="*/ 3661 h 10327"/>
                <a:gd name="T82" fmla="*/ 995 w 11007"/>
                <a:gd name="T83" fmla="*/ 4056 h 10327"/>
                <a:gd name="T84" fmla="*/ 921 w 11007"/>
                <a:gd name="T85" fmla="*/ 4106 h 10327"/>
                <a:gd name="T86" fmla="*/ 940 w 11007"/>
                <a:gd name="T87" fmla="*/ 4162 h 10327"/>
                <a:gd name="T88" fmla="*/ 2943 w 11007"/>
                <a:gd name="T89" fmla="*/ 6122 h 10327"/>
                <a:gd name="T90" fmla="*/ 3129 w 11007"/>
                <a:gd name="T91" fmla="*/ 6697 h 10327"/>
                <a:gd name="T92" fmla="*/ 2665 w 11007"/>
                <a:gd name="T93" fmla="*/ 9406 h 10327"/>
                <a:gd name="T94" fmla="*/ 2696 w 11007"/>
                <a:gd name="T95" fmla="*/ 9468 h 10327"/>
                <a:gd name="T96" fmla="*/ 2758 w 11007"/>
                <a:gd name="T97" fmla="*/ 9486 h 10327"/>
                <a:gd name="T98" fmla="*/ 2813 w 11007"/>
                <a:gd name="T99" fmla="*/ 9474 h 10327"/>
                <a:gd name="T100" fmla="*/ 5194 w 11007"/>
                <a:gd name="T101" fmla="*/ 8218 h 10327"/>
                <a:gd name="T102" fmla="*/ 5510 w 11007"/>
                <a:gd name="T103" fmla="*/ 8132 h 10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007" h="10327">
                  <a:moveTo>
                    <a:pt x="8262" y="10321"/>
                  </a:moveTo>
                  <a:cubicBezTo>
                    <a:pt x="8107" y="10321"/>
                    <a:pt x="7946" y="10284"/>
                    <a:pt x="7810" y="10210"/>
                  </a:cubicBezTo>
                  <a:lnTo>
                    <a:pt x="5510" y="9004"/>
                  </a:lnTo>
                  <a:lnTo>
                    <a:pt x="3215" y="10216"/>
                  </a:lnTo>
                  <a:cubicBezTo>
                    <a:pt x="3073" y="10290"/>
                    <a:pt x="2918" y="10327"/>
                    <a:pt x="2758" y="10327"/>
                  </a:cubicBezTo>
                  <a:cubicBezTo>
                    <a:pt x="2566" y="10327"/>
                    <a:pt x="2374" y="10272"/>
                    <a:pt x="2220" y="10166"/>
                  </a:cubicBezTo>
                  <a:cubicBezTo>
                    <a:pt x="1923" y="9962"/>
                    <a:pt x="1768" y="9616"/>
                    <a:pt x="1830" y="9270"/>
                  </a:cubicBezTo>
                  <a:lnTo>
                    <a:pt x="2275" y="6654"/>
                  </a:lnTo>
                  <a:lnTo>
                    <a:pt x="340" y="4761"/>
                  </a:lnTo>
                  <a:cubicBezTo>
                    <a:pt x="86" y="4514"/>
                    <a:pt x="0" y="4162"/>
                    <a:pt x="117" y="3834"/>
                  </a:cubicBezTo>
                  <a:cubicBezTo>
                    <a:pt x="235" y="3506"/>
                    <a:pt x="519" y="3277"/>
                    <a:pt x="872" y="3228"/>
                  </a:cubicBezTo>
                  <a:lnTo>
                    <a:pt x="3506" y="2844"/>
                  </a:lnTo>
                  <a:lnTo>
                    <a:pt x="4650" y="519"/>
                  </a:lnTo>
                  <a:cubicBezTo>
                    <a:pt x="4805" y="204"/>
                    <a:pt x="5145" y="0"/>
                    <a:pt x="5504" y="0"/>
                  </a:cubicBezTo>
                  <a:cubicBezTo>
                    <a:pt x="5868" y="0"/>
                    <a:pt x="6202" y="204"/>
                    <a:pt x="6357" y="519"/>
                  </a:cubicBezTo>
                  <a:lnTo>
                    <a:pt x="7501" y="2844"/>
                  </a:lnTo>
                  <a:lnTo>
                    <a:pt x="10135" y="3228"/>
                  </a:lnTo>
                  <a:cubicBezTo>
                    <a:pt x="10488" y="3277"/>
                    <a:pt x="10779" y="3512"/>
                    <a:pt x="10890" y="3834"/>
                  </a:cubicBezTo>
                  <a:cubicBezTo>
                    <a:pt x="11007" y="4162"/>
                    <a:pt x="10921" y="4520"/>
                    <a:pt x="10667" y="4768"/>
                  </a:cubicBezTo>
                  <a:lnTo>
                    <a:pt x="8732" y="6654"/>
                  </a:lnTo>
                  <a:lnTo>
                    <a:pt x="9177" y="9270"/>
                  </a:lnTo>
                  <a:cubicBezTo>
                    <a:pt x="9239" y="9616"/>
                    <a:pt x="9084" y="9962"/>
                    <a:pt x="8787" y="10166"/>
                  </a:cubicBezTo>
                  <a:cubicBezTo>
                    <a:pt x="8639" y="10265"/>
                    <a:pt x="8453" y="10321"/>
                    <a:pt x="8262" y="10321"/>
                  </a:cubicBezTo>
                  <a:close/>
                  <a:moveTo>
                    <a:pt x="5510" y="8132"/>
                  </a:moveTo>
                  <a:cubicBezTo>
                    <a:pt x="5621" y="8132"/>
                    <a:pt x="5726" y="8157"/>
                    <a:pt x="5825" y="8206"/>
                  </a:cubicBezTo>
                  <a:lnTo>
                    <a:pt x="8212" y="9461"/>
                  </a:lnTo>
                  <a:cubicBezTo>
                    <a:pt x="8225" y="9468"/>
                    <a:pt x="8243" y="9474"/>
                    <a:pt x="8262" y="9474"/>
                  </a:cubicBezTo>
                  <a:cubicBezTo>
                    <a:pt x="8286" y="9474"/>
                    <a:pt x="8305" y="9468"/>
                    <a:pt x="8324" y="9455"/>
                  </a:cubicBezTo>
                  <a:cubicBezTo>
                    <a:pt x="8342" y="9443"/>
                    <a:pt x="8354" y="9418"/>
                    <a:pt x="8354" y="9400"/>
                  </a:cubicBezTo>
                  <a:lnTo>
                    <a:pt x="7891" y="6685"/>
                  </a:lnTo>
                  <a:cubicBezTo>
                    <a:pt x="7854" y="6474"/>
                    <a:pt x="7928" y="6258"/>
                    <a:pt x="8076" y="6110"/>
                  </a:cubicBezTo>
                  <a:lnTo>
                    <a:pt x="10080" y="4155"/>
                  </a:lnTo>
                  <a:cubicBezTo>
                    <a:pt x="10092" y="4143"/>
                    <a:pt x="10105" y="4124"/>
                    <a:pt x="10098" y="4100"/>
                  </a:cubicBezTo>
                  <a:cubicBezTo>
                    <a:pt x="10092" y="4081"/>
                    <a:pt x="10061" y="4056"/>
                    <a:pt x="10024" y="4050"/>
                  </a:cubicBezTo>
                  <a:lnTo>
                    <a:pt x="7291" y="3654"/>
                  </a:lnTo>
                  <a:cubicBezTo>
                    <a:pt x="7074" y="3624"/>
                    <a:pt x="6883" y="3487"/>
                    <a:pt x="6790" y="3290"/>
                  </a:cubicBezTo>
                  <a:lnTo>
                    <a:pt x="5602" y="878"/>
                  </a:lnTo>
                  <a:cubicBezTo>
                    <a:pt x="5590" y="853"/>
                    <a:pt x="5553" y="834"/>
                    <a:pt x="5516" y="834"/>
                  </a:cubicBezTo>
                  <a:cubicBezTo>
                    <a:pt x="5479" y="834"/>
                    <a:pt x="5442" y="853"/>
                    <a:pt x="5429" y="884"/>
                  </a:cubicBezTo>
                  <a:lnTo>
                    <a:pt x="4242" y="3296"/>
                  </a:lnTo>
                  <a:cubicBezTo>
                    <a:pt x="4143" y="3494"/>
                    <a:pt x="3957" y="3624"/>
                    <a:pt x="3741" y="3661"/>
                  </a:cubicBezTo>
                  <a:lnTo>
                    <a:pt x="995" y="4056"/>
                  </a:lnTo>
                  <a:cubicBezTo>
                    <a:pt x="958" y="4063"/>
                    <a:pt x="927" y="4087"/>
                    <a:pt x="921" y="4106"/>
                  </a:cubicBezTo>
                  <a:cubicBezTo>
                    <a:pt x="915" y="4124"/>
                    <a:pt x="921" y="4143"/>
                    <a:pt x="940" y="4162"/>
                  </a:cubicBezTo>
                  <a:lnTo>
                    <a:pt x="2943" y="6122"/>
                  </a:lnTo>
                  <a:cubicBezTo>
                    <a:pt x="3098" y="6270"/>
                    <a:pt x="3166" y="6487"/>
                    <a:pt x="3129" y="6697"/>
                  </a:cubicBezTo>
                  <a:lnTo>
                    <a:pt x="2665" y="9406"/>
                  </a:lnTo>
                  <a:cubicBezTo>
                    <a:pt x="2659" y="9424"/>
                    <a:pt x="2671" y="9449"/>
                    <a:pt x="2696" y="9468"/>
                  </a:cubicBezTo>
                  <a:cubicBezTo>
                    <a:pt x="2714" y="9480"/>
                    <a:pt x="2733" y="9486"/>
                    <a:pt x="2758" y="9486"/>
                  </a:cubicBezTo>
                  <a:cubicBezTo>
                    <a:pt x="2776" y="9486"/>
                    <a:pt x="2795" y="9480"/>
                    <a:pt x="2813" y="9474"/>
                  </a:cubicBezTo>
                  <a:lnTo>
                    <a:pt x="5194" y="8218"/>
                  </a:lnTo>
                  <a:cubicBezTo>
                    <a:pt x="5293" y="8163"/>
                    <a:pt x="5398" y="8132"/>
                    <a:pt x="5510" y="8132"/>
                  </a:cubicBezTo>
                  <a:close/>
                </a:path>
              </a:pathLst>
            </a:custGeom>
            <a:solidFill>
              <a:srgbClr val="E2F0D9"/>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0" i="0" u="none" strike="noStrike" kern="1200" cap="none" spc="0" normalizeH="0" baseline="0" noProof="0" dirty="0">
                <a:ln>
                  <a:noFill/>
                </a:ln>
                <a:solidFill>
                  <a:srgbClr val="014040"/>
                </a:solidFill>
                <a:effectLst/>
                <a:uLnTx/>
                <a:uFillTx/>
                <a:latin typeface="微软雅黑" panose="020B0503020204020204" charset="-122"/>
                <a:ea typeface="微软雅黑" panose="020B0503020204020204" charset="-122"/>
                <a:cs typeface="+mn-cs"/>
                <a:sym typeface="Arial" panose="020B0604020202020204" pitchFamily="34" charset="0"/>
              </a:endParaRPr>
            </a:p>
          </p:txBody>
        </p:sp>
        <p:sp>
          <p:nvSpPr>
            <p:cNvPr id="22" name="文本框 21"/>
            <p:cNvSpPr txBox="1"/>
            <p:nvPr/>
          </p:nvSpPr>
          <p:spPr>
            <a:xfrm>
              <a:off x="10190693" y="1649859"/>
              <a:ext cx="2128243"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25C50"/>
                </a:buClr>
                <a:buSzTx/>
                <a:buFontTx/>
                <a:buNone/>
                <a:defRPr/>
              </a:pPr>
              <a:r>
                <a:rPr kumimoji="0" lang="en-US" altLang="zh-CN" sz="2400" b="1" i="0" u="none" strike="noStrike" kern="0" cap="none" spc="0" normalizeH="0" baseline="0" noProof="0" dirty="0">
                  <a:ln>
                    <a:noFill/>
                  </a:ln>
                  <a:solidFill>
                    <a:srgbClr val="00877C"/>
                  </a:solidFill>
                  <a:effectLst/>
                  <a:uLnTx/>
                  <a:uFillTx/>
                  <a:latin typeface="Arial" panose="020B0604020202020204" pitchFamily="34" charset="0"/>
                  <a:ea typeface="微软雅黑" panose="020B0503020204020204" charset="-122"/>
                  <a:cs typeface="+mn-cs"/>
                  <a:sym typeface="Arial" panose="020B0604020202020204" pitchFamily="34" charset="0"/>
                </a:rPr>
                <a:t>Clinical benefits</a:t>
              </a:r>
              <a:endParaRPr kumimoji="0" lang="en-US" altLang="zh-CN" sz="2400" b="1" i="0" u="none" strike="noStrike" kern="0" cap="none" spc="0" normalizeH="0" baseline="0" noProof="0" dirty="0">
                <a:ln>
                  <a:noFill/>
                </a:ln>
                <a:solidFill>
                  <a:srgbClr val="00877C"/>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nvGrpSpPr>
            <p:cNvPr id="23" name="组合 22"/>
            <p:cNvGrpSpPr/>
            <p:nvPr/>
          </p:nvGrpSpPr>
          <p:grpSpPr>
            <a:xfrm>
              <a:off x="2815109" y="2385299"/>
              <a:ext cx="8515052" cy="3531400"/>
              <a:chOff x="2587633" y="2046090"/>
              <a:chExt cx="8742527" cy="3531400"/>
            </a:xfrm>
          </p:grpSpPr>
          <p:sp>
            <p:nvSpPr>
              <p:cNvPr id="27" name="iṥ1îde"/>
              <p:cNvSpPr/>
              <p:nvPr/>
            </p:nvSpPr>
            <p:spPr>
              <a:xfrm>
                <a:off x="2587633" y="2416854"/>
                <a:ext cx="8520867" cy="3160636"/>
              </a:xfrm>
              <a:custGeom>
                <a:avLst/>
                <a:gdLst>
                  <a:gd name="connsiteX0" fmla="*/ 1424 w 7550848"/>
                  <a:gd name="connsiteY0" fmla="*/ 3618319 h 3652093"/>
                  <a:gd name="connsiteX1" fmla="*/ 535220 w 7550848"/>
                  <a:gd name="connsiteY1" fmla="*/ 3625383 h 3652093"/>
                  <a:gd name="connsiteX2" fmla="*/ 6669143 w 7550848"/>
                  <a:gd name="connsiteY2" fmla="*/ 790200 h 3652093"/>
                  <a:gd name="connsiteX3" fmla="*/ 7376873 w 7550848"/>
                  <a:gd name="connsiteY3" fmla="*/ 635 h 3652093"/>
                  <a:gd name="connsiteX4" fmla="*/ 7550807 w 7550848"/>
                  <a:gd name="connsiteY4" fmla="*/ 145912 h 3652093"/>
                  <a:gd name="connsiteX5" fmla="*/ 6809889 w 7550848"/>
                  <a:gd name="connsiteY5" fmla="*/ 932278 h 3652093"/>
                  <a:gd name="connsiteX6" fmla="*/ 535887 w 7550848"/>
                  <a:gd name="connsiteY6" fmla="*/ 3652040 h 3652093"/>
                  <a:gd name="connsiteX7" fmla="*/ -42 w 7550848"/>
                  <a:gd name="connsiteY7" fmla="*/ 3631647 h 3652093"/>
                  <a:gd name="connsiteX8" fmla="*/ 1424 w 7550848"/>
                  <a:gd name="connsiteY8" fmla="*/ 3618319 h 3652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0848" h="3652093">
                    <a:moveTo>
                      <a:pt x="1424" y="3618319"/>
                    </a:moveTo>
                    <a:cubicBezTo>
                      <a:pt x="179089" y="3630541"/>
                      <a:pt x="357295" y="3632900"/>
                      <a:pt x="535220" y="3625383"/>
                    </a:cubicBezTo>
                    <a:cubicBezTo>
                      <a:pt x="2850736" y="3533018"/>
                      <a:pt x="5062424" y="2437037"/>
                      <a:pt x="6669143" y="790200"/>
                    </a:cubicBezTo>
                    <a:cubicBezTo>
                      <a:pt x="6917315" y="538296"/>
                      <a:pt x="7153225" y="275103"/>
                      <a:pt x="7376873" y="635"/>
                    </a:cubicBezTo>
                    <a:lnTo>
                      <a:pt x="7550807" y="145912"/>
                    </a:lnTo>
                    <a:cubicBezTo>
                      <a:pt x="7316136" y="419408"/>
                      <a:pt x="7069164" y="681534"/>
                      <a:pt x="6809889" y="932278"/>
                    </a:cubicBezTo>
                    <a:cubicBezTo>
                      <a:pt x="5142394" y="2558191"/>
                      <a:pt x="2879658" y="3616586"/>
                      <a:pt x="535887" y="3652040"/>
                    </a:cubicBezTo>
                    <a:cubicBezTo>
                      <a:pt x="357006" y="3655038"/>
                      <a:pt x="178094" y="3648241"/>
                      <a:pt x="-42" y="3631647"/>
                    </a:cubicBezTo>
                    <a:lnTo>
                      <a:pt x="1424" y="3618319"/>
                    </a:lnTo>
                    <a:close/>
                  </a:path>
                </a:pathLst>
              </a:custGeom>
              <a:gradFill>
                <a:gsLst>
                  <a:gs pos="0">
                    <a:srgbClr val="A6D993"/>
                  </a:gs>
                  <a:gs pos="64000">
                    <a:srgbClr val="014040"/>
                  </a:gs>
                </a:gsLst>
                <a:lin ang="1200000" scaled="0"/>
              </a:gradFill>
              <a:ln w="133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28" name="等腰三角形 27"/>
              <p:cNvSpPr/>
              <p:nvPr/>
            </p:nvSpPr>
            <p:spPr>
              <a:xfrm rot="2696798">
                <a:off x="10849039" y="2046090"/>
                <a:ext cx="481121" cy="660350"/>
              </a:xfrm>
              <a:prstGeom prst="triangle">
                <a:avLst/>
              </a:prstGeom>
              <a:solidFill>
                <a:srgbClr val="01404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grpSp>
        <p:sp>
          <p:nvSpPr>
            <p:cNvPr id="24" name="椭圆 23"/>
            <p:cNvSpPr/>
            <p:nvPr/>
          </p:nvSpPr>
          <p:spPr>
            <a:xfrm>
              <a:off x="3546461" y="5712089"/>
              <a:ext cx="308889" cy="308889"/>
            </a:xfrm>
            <a:prstGeom prst="ellipse">
              <a:avLst/>
            </a:prstGeom>
            <a:solidFill>
              <a:srgbClr val="00857C"/>
            </a:solidFill>
            <a:ln w="762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25" name="椭圆 24"/>
            <p:cNvSpPr/>
            <p:nvPr/>
          </p:nvSpPr>
          <p:spPr>
            <a:xfrm>
              <a:off x="6408857" y="5149609"/>
              <a:ext cx="308889" cy="308889"/>
            </a:xfrm>
            <a:prstGeom prst="ellipse">
              <a:avLst/>
            </a:prstGeom>
            <a:solidFill>
              <a:srgbClr val="00857C"/>
            </a:solidFill>
            <a:ln w="762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26" name="椭圆 25"/>
            <p:cNvSpPr/>
            <p:nvPr/>
          </p:nvSpPr>
          <p:spPr>
            <a:xfrm>
              <a:off x="9271253" y="3869449"/>
              <a:ext cx="308889" cy="308889"/>
            </a:xfrm>
            <a:prstGeom prst="ellipse">
              <a:avLst/>
            </a:prstGeom>
            <a:solidFill>
              <a:srgbClr val="00857C"/>
            </a:solidFill>
            <a:ln w="762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grpSp>
      <p:sp>
        <p:nvSpPr>
          <p:cNvPr id="3" name="文本框 2"/>
          <p:cNvSpPr txBox="1"/>
          <p:nvPr/>
        </p:nvSpPr>
        <p:spPr>
          <a:xfrm>
            <a:off x="62521" y="4824497"/>
            <a:ext cx="2642859" cy="1542474"/>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en-US" altLang="zh-CN" sz="16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rPr>
              <a:t>Survival needs to be improved in patients with advanced GYN cancers treated with traditional medicines</a:t>
            </a:r>
            <a:endParaRPr kumimoji="0" lang="en-US" altLang="zh-CN" sz="1600" b="1"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pic>
        <p:nvPicPr>
          <p:cNvPr id="4" name="图片 3"/>
          <p:cNvPicPr>
            <a:picLocks noChangeAspect="1"/>
          </p:cNvPicPr>
          <p:nvPr/>
        </p:nvPicPr>
        <p:blipFill>
          <a:blip r:embed="rId1"/>
          <a:stretch>
            <a:fillRect/>
          </a:stretch>
        </p:blipFill>
        <p:spPr>
          <a:xfrm>
            <a:off x="12848351" y="1025602"/>
            <a:ext cx="7042512" cy="361333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占位符 5"/>
          <p:cNvSpPr>
            <a:spLocks noGrp="1"/>
          </p:cNvSpPr>
          <p:nvPr>
            <p:ph type="body" sz="quarter" idx="10"/>
          </p:nvPr>
        </p:nvSpPr>
        <p:spPr/>
        <p:txBody>
          <a:bodyPr/>
          <a:lstStyle/>
          <a:p>
            <a:r>
              <a:rPr lang="nl-NL" altLang="zh-CN" dirty="0"/>
              <a:t>Makker V, et al. J Clin Oncol. 2023;41(16):2904-2910</a:t>
            </a:r>
            <a:endParaRPr lang="zh-CN" altLang="en-US" dirty="0"/>
          </a:p>
        </p:txBody>
      </p:sp>
      <p:sp>
        <p:nvSpPr>
          <p:cNvPr id="7" name="内容占位符 6"/>
          <p:cNvSpPr>
            <a:spLocks noGrp="1"/>
          </p:cNvSpPr>
          <p:nvPr>
            <p:ph sz="quarter" idx="11"/>
          </p:nvPr>
        </p:nvSpPr>
        <p:spPr/>
        <p:txBody>
          <a:bodyPr/>
          <a:lstStyle/>
          <a:p>
            <a:r>
              <a:rPr lang="en-US" altLang="zh-CN" dirty="0">
                <a:sym typeface="Calibri" panose="020F0502020204030204" pitchFamily="34" charset="0"/>
              </a:rPr>
              <a:t>KEYNOTE-775: Lenvatinib + Pembrolizumab vs. Chemotherapy in pMMR population: </a:t>
            </a:r>
            <a:r>
              <a:rPr lang="en-US" altLang="zh-CN" dirty="0" err="1">
                <a:sym typeface="Calibri" panose="020F0502020204030204" pitchFamily="34" charset="0"/>
              </a:rPr>
              <a:t>mOS</a:t>
            </a:r>
            <a:r>
              <a:rPr lang="en-US" altLang="zh-CN" dirty="0">
                <a:sym typeface="Calibri" panose="020F0502020204030204" pitchFamily="34" charset="0"/>
              </a:rPr>
              <a:t> 18.0 vs. 12.2 months</a:t>
            </a:r>
            <a:endParaRPr lang="zh-CN" altLang="en-US" dirty="0"/>
          </a:p>
        </p:txBody>
      </p:sp>
      <p:pic>
        <p:nvPicPr>
          <p:cNvPr id="9" name="图片 8"/>
          <p:cNvPicPr>
            <a:picLocks noChangeAspect="1"/>
          </p:cNvPicPr>
          <p:nvPr/>
        </p:nvPicPr>
        <p:blipFill>
          <a:blip r:embed="rId1"/>
          <a:stretch>
            <a:fillRect/>
          </a:stretch>
        </p:blipFill>
        <p:spPr>
          <a:xfrm>
            <a:off x="529627" y="1866819"/>
            <a:ext cx="5531134" cy="3124361"/>
          </a:xfrm>
          <a:prstGeom prst="rect">
            <a:avLst/>
          </a:prstGeom>
        </p:spPr>
      </p:pic>
      <p:pic>
        <p:nvPicPr>
          <p:cNvPr id="11" name="图片 10"/>
          <p:cNvPicPr>
            <a:picLocks noChangeAspect="1"/>
          </p:cNvPicPr>
          <p:nvPr/>
        </p:nvPicPr>
        <p:blipFill>
          <a:blip r:embed="rId2"/>
          <a:stretch>
            <a:fillRect/>
          </a:stretch>
        </p:blipFill>
        <p:spPr>
          <a:xfrm>
            <a:off x="6322100" y="1949373"/>
            <a:ext cx="5543835" cy="2959252"/>
          </a:xfrm>
          <a:prstGeom prst="rect">
            <a:avLst/>
          </a:prstGeom>
        </p:spPr>
      </p:pic>
      <p:sp>
        <p:nvSpPr>
          <p:cNvPr id="12" name="object 8"/>
          <p:cNvSpPr txBox="1"/>
          <p:nvPr/>
        </p:nvSpPr>
        <p:spPr>
          <a:xfrm>
            <a:off x="555912" y="1569044"/>
            <a:ext cx="2047432" cy="276999"/>
          </a:xfrm>
          <a:prstGeom prst="rect">
            <a:avLst/>
          </a:prstGeom>
          <a:solidFill>
            <a:schemeClr val="bg1"/>
          </a:solidFill>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5" normalizeH="0" baseline="0" noProof="0" dirty="0">
                <a:ln>
                  <a:noFill/>
                </a:ln>
                <a:solidFill>
                  <a:prstClr val="black"/>
                </a:solidFill>
                <a:effectLst/>
                <a:uLnTx/>
                <a:uFillTx/>
                <a:latin typeface="Calibri" panose="020F0502020204030204" pitchFamily="34" charset="0"/>
                <a:ea typeface="微软雅黑" panose="020B0503020204020204" charset="-122"/>
                <a:cs typeface="Arial" panose="020B0604020202020204" pitchFamily="34" charset="0"/>
                <a:sym typeface="Calibri" panose="020F0502020204030204" pitchFamily="34" charset="0"/>
              </a:rPr>
              <a:t>pMMR</a:t>
            </a:r>
            <a:endParaRPr kumimoji="0" sz="1800" b="0" i="0"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charset="-122"/>
              <a:cs typeface="Arial" panose="020B0604020202020204" pitchFamily="34" charset="0"/>
              <a:sym typeface="Calibri" panose="020F0502020204030204" pitchFamily="34" charset="0"/>
            </a:endParaRPr>
          </a:p>
        </p:txBody>
      </p:sp>
      <p:sp>
        <p:nvSpPr>
          <p:cNvPr id="13" name="object 8"/>
          <p:cNvSpPr txBox="1"/>
          <p:nvPr/>
        </p:nvSpPr>
        <p:spPr>
          <a:xfrm>
            <a:off x="5792840" y="1545479"/>
            <a:ext cx="2671808" cy="276999"/>
          </a:xfrm>
          <a:prstGeom prst="rect">
            <a:avLst/>
          </a:prstGeom>
          <a:solidFill>
            <a:schemeClr val="bg1"/>
          </a:solidFill>
        </p:spPr>
        <p:txBody>
          <a:bodyPr vert="horz" wrap="square" lIns="0" tIns="0" rIns="0" bIns="0" rtlCol="0">
            <a:spAutoFit/>
          </a:bodyPr>
          <a:lstStyle/>
          <a:p>
            <a:pPr marL="1270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5" normalizeH="0" baseline="0" noProof="0" dirty="0">
                <a:ln>
                  <a:noFill/>
                </a:ln>
                <a:solidFill>
                  <a:prstClr val="black"/>
                </a:solidFill>
                <a:effectLst/>
                <a:uLnTx/>
                <a:uFillTx/>
                <a:latin typeface="Calibri" panose="020F0502020204030204" pitchFamily="34" charset="0"/>
                <a:ea typeface="微软雅黑" panose="020B0503020204020204" charset="-122"/>
                <a:cs typeface="Arial" panose="020B0604020202020204" pitchFamily="34" charset="0"/>
                <a:sym typeface="Calibri" panose="020F0502020204030204" pitchFamily="34" charset="0"/>
              </a:rPr>
              <a:t>Full-set</a:t>
            </a:r>
            <a:endParaRPr kumimoji="0" sz="1800" b="0" i="0"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charset="-122"/>
              <a:cs typeface="Arial" panose="020B0604020202020204" pitchFamily="34" charset="0"/>
              <a:sym typeface="Calibri" panose="020F0502020204030204" pitchFamily="34" charset="0"/>
            </a:endParaRPr>
          </a:p>
        </p:txBody>
      </p:sp>
      <p:sp>
        <p:nvSpPr>
          <p:cNvPr id="17" name="文本框 16"/>
          <p:cNvSpPr txBox="1"/>
          <p:nvPr/>
        </p:nvSpPr>
        <p:spPr>
          <a:xfrm>
            <a:off x="420971" y="5312521"/>
            <a:ext cx="11279579" cy="1169551"/>
          </a:xfrm>
          <a:prstGeom prst="rect">
            <a:avLst/>
          </a:prstGeom>
          <a:noFill/>
        </p:spPr>
        <p:txBody>
          <a:bodyPr wrap="square">
            <a:spAutoFit/>
          </a:bodyPr>
          <a:lstStyle/>
          <a:p>
            <a:pPr marL="285750" indent="-285750">
              <a:buFont typeface="Arial" panose="020B0604020202020204" pitchFamily="34" charset="0"/>
              <a:buChar char="•"/>
            </a:pPr>
            <a:r>
              <a:rPr lang="en-US" altLang="zh-CN" sz="1400" dirty="0">
                <a:solidFill>
                  <a:srgbClr val="000000"/>
                </a:solidFill>
                <a:effectLst/>
              </a:rPr>
              <a:t>Lenvatinib plus pembrolizumab showed benefits in OS, PFS (pMMR HR, 0.60; 95% CI, 0.50 to 0.72; all-comer HR, 0.56; 95% CI, 0.48 to 0.66), and ORR (pMMR patients, 32.4% v 15.1%; all-comers, 33.8% v 14.7%) versus chemotherapy. </a:t>
            </a:r>
            <a:endParaRPr lang="en-US" altLang="zh-CN" sz="1400" dirty="0">
              <a:solidFill>
                <a:srgbClr val="000000"/>
              </a:solidFill>
              <a:effectLst/>
            </a:endParaRPr>
          </a:p>
          <a:p>
            <a:pPr marL="285750" indent="-285750">
              <a:buFont typeface="Arial" panose="020B0604020202020204" pitchFamily="34" charset="0"/>
              <a:buChar char="•"/>
            </a:pPr>
            <a:r>
              <a:rPr lang="en-US" altLang="zh-CN" sz="1400" dirty="0">
                <a:solidFill>
                  <a:srgbClr val="000000"/>
                </a:solidFill>
                <a:effectLst/>
              </a:rPr>
              <a:t>No new safety signals were observed. </a:t>
            </a:r>
            <a:endParaRPr lang="en-US" altLang="zh-CN" sz="1400" dirty="0">
              <a:solidFill>
                <a:srgbClr val="000000"/>
              </a:solidFill>
              <a:effectLst/>
            </a:endParaRPr>
          </a:p>
          <a:p>
            <a:pPr marL="285750" indent="-285750">
              <a:buFont typeface="Arial" panose="020B0604020202020204" pitchFamily="34" charset="0"/>
              <a:buChar char="•"/>
            </a:pPr>
            <a:r>
              <a:rPr lang="en-US" altLang="zh-CN" sz="1400" dirty="0">
                <a:solidFill>
                  <a:srgbClr val="000000"/>
                </a:solidFill>
                <a:effectLst/>
              </a:rPr>
              <a:t>Lenvatinib plus pembrolizumab continued to show improved efficacy versus chemotherapy and manageable safety in patients with previously treated advanced EC</a:t>
            </a:r>
            <a:endParaRPr lang="zh-CN" altLang="en-US" sz="1400" dirty="0"/>
          </a:p>
        </p:txBody>
      </p:sp>
      <p:sp>
        <p:nvSpPr>
          <p:cNvPr id="2" name="矩形 1"/>
          <p:cNvSpPr/>
          <p:nvPr/>
        </p:nvSpPr>
        <p:spPr>
          <a:xfrm>
            <a:off x="268288" y="1496933"/>
            <a:ext cx="5929312" cy="3538590"/>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284885" y="1496933"/>
            <a:ext cx="5638827" cy="3538590"/>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pPr marL="0" indent="0">
              <a:buNone/>
            </a:pPr>
            <a:r>
              <a:rPr lang="en-US" altLang="zh-CN" dirty="0" err="1"/>
              <a:t>MEAP,main</a:t>
            </a:r>
            <a:r>
              <a:rPr lang="en-US" altLang="zh-CN" dirty="0"/>
              <a:t> efficacy analysis population; SAP, sensitivity analysis population</a:t>
            </a:r>
            <a:endParaRPr lang="en-US" altLang="zh-CN" dirty="0"/>
          </a:p>
          <a:p>
            <a:r>
              <a:rPr lang="en-US" altLang="zh-CN" dirty="0"/>
              <a:t>2022 SGO 127</a:t>
            </a:r>
            <a:endParaRPr lang="en-US" altLang="zh-CN" dirty="0"/>
          </a:p>
          <a:p>
            <a:r>
              <a:rPr lang="en-US" altLang="zh-CN" dirty="0"/>
              <a:t>2022 ASCO Abs 2592.</a:t>
            </a:r>
            <a:endParaRPr lang="en-US" altLang="zh-CN" dirty="0"/>
          </a:p>
        </p:txBody>
      </p:sp>
      <p:sp>
        <p:nvSpPr>
          <p:cNvPr id="5" name="内容占位符 4"/>
          <p:cNvSpPr>
            <a:spLocks noGrp="1"/>
          </p:cNvSpPr>
          <p:nvPr>
            <p:ph sz="quarter" idx="11"/>
          </p:nvPr>
        </p:nvSpPr>
        <p:spPr/>
        <p:txBody>
          <a:bodyPr>
            <a:normAutofit/>
          </a:bodyPr>
          <a:lstStyle/>
          <a:p>
            <a:r>
              <a:rPr lang="en-US" altLang="zh-CN" dirty="0"/>
              <a:t>Tislelizumab or </a:t>
            </a:r>
            <a:r>
              <a:rPr lang="en-US" altLang="zh-CN" dirty="0" err="1"/>
              <a:t>Serplulimab</a:t>
            </a:r>
            <a:r>
              <a:rPr lang="en-US" altLang="zh-CN" dirty="0"/>
              <a:t> monotherapy in </a:t>
            </a:r>
            <a:r>
              <a:rPr lang="zh-CN" altLang="en-US" dirty="0"/>
              <a:t>≥</a:t>
            </a:r>
            <a:r>
              <a:rPr lang="en-US" altLang="zh-CN" dirty="0"/>
              <a:t>2L MSI-H/</a:t>
            </a:r>
            <a:r>
              <a:rPr lang="en-US" altLang="zh-CN" dirty="0" err="1"/>
              <a:t>dMMR</a:t>
            </a:r>
            <a:r>
              <a:rPr lang="en-US" altLang="zh-CN" dirty="0"/>
              <a:t> solid tumors: ORR up to </a:t>
            </a:r>
            <a:r>
              <a:rPr lang="en-US" altLang="zh-CN" sz="2800" spc="10" dirty="0">
                <a:solidFill>
                  <a:schemeClr val="tx1"/>
                </a:solidFill>
                <a:latin typeface="Arial" panose="020B0604020202020204"/>
                <a:cs typeface="Arial" panose="020B0604020202020204"/>
              </a:rPr>
              <a:t>53.3% and </a:t>
            </a:r>
            <a:r>
              <a:rPr lang="en-US" altLang="zh-CN" dirty="0"/>
              <a:t>39.7%, respectively</a:t>
            </a:r>
            <a:endParaRPr lang="zh-CN" altLang="en-US" dirty="0"/>
          </a:p>
        </p:txBody>
      </p:sp>
      <p:pic>
        <p:nvPicPr>
          <p:cNvPr id="15" name="图片 14"/>
          <p:cNvPicPr>
            <a:picLocks noChangeAspect="1"/>
          </p:cNvPicPr>
          <p:nvPr/>
        </p:nvPicPr>
        <p:blipFill>
          <a:blip r:embed="rId1"/>
          <a:stretch>
            <a:fillRect/>
          </a:stretch>
        </p:blipFill>
        <p:spPr>
          <a:xfrm>
            <a:off x="13213212" y="4809199"/>
            <a:ext cx="9327221" cy="1022403"/>
          </a:xfrm>
          <a:prstGeom prst="rect">
            <a:avLst/>
          </a:prstGeom>
        </p:spPr>
      </p:pic>
      <p:graphicFrame>
        <p:nvGraphicFramePr>
          <p:cNvPr id="2" name="object 25"/>
          <p:cNvGraphicFramePr>
            <a:graphicFrameLocks noGrp="1"/>
          </p:cNvGraphicFramePr>
          <p:nvPr/>
        </p:nvGraphicFramePr>
        <p:xfrm>
          <a:off x="477434" y="1925288"/>
          <a:ext cx="5479714" cy="3456305"/>
        </p:xfrm>
        <a:graphic>
          <a:graphicData uri="http://schemas.openxmlformats.org/drawingml/2006/table">
            <a:tbl>
              <a:tblPr firstRow="1" bandRow="1">
                <a:tableStyleId>{2D5ABB26-0587-4C30-8999-92F81FD0307C}</a:tableStyleId>
              </a:tblPr>
              <a:tblGrid>
                <a:gridCol w="2354033"/>
                <a:gridCol w="812955"/>
                <a:gridCol w="764799"/>
                <a:gridCol w="766997"/>
                <a:gridCol w="780930"/>
              </a:tblGrid>
              <a:tr h="458348">
                <a:tc>
                  <a:txBody>
                    <a:bodyPr/>
                    <a:lstStyle/>
                    <a:p>
                      <a:pPr marL="2362200">
                        <a:lnSpc>
                          <a:spcPct val="100000"/>
                        </a:lnSpc>
                        <a:spcBef>
                          <a:spcPts val="0"/>
                        </a:spcBef>
                        <a:tabLst>
                          <a:tab pos="2932430" algn="l"/>
                        </a:tabLst>
                      </a:pPr>
                      <a:endParaRPr sz="900" dirty="0">
                        <a:latin typeface="Arial" panose="020B0604020202020204"/>
                        <a:cs typeface="Arial" panose="020B0604020202020204"/>
                      </a:endParaRPr>
                    </a:p>
                  </a:txBody>
                  <a:tcPr marL="0" marR="0" marT="29845" marB="0" anchor="ctr">
                    <a:lnL>
                      <a:noFill/>
                    </a:lnL>
                    <a:lnR w="3175">
                      <a:noFill/>
                      <a:prstDash val="solid"/>
                    </a:lnR>
                    <a:lnT>
                      <a:noFill/>
                    </a:lnT>
                    <a:lnB>
                      <a:noFill/>
                    </a:lnB>
                    <a:lnTlToBr w="12700" cmpd="sng">
                      <a:noFill/>
                      <a:prstDash val="solid"/>
                    </a:lnTlToBr>
                    <a:lnBlToTr w="12700" cmpd="sng">
                      <a:noFill/>
                      <a:prstDash val="solid"/>
                    </a:lnBlToTr>
                    <a:solidFill>
                      <a:srgbClr val="00877C"/>
                    </a:solidFill>
                  </a:tcPr>
                </a:tc>
                <a:tc>
                  <a:txBody>
                    <a:bodyPr/>
                    <a:lstStyle/>
                    <a:p>
                      <a:pPr algn="ctr">
                        <a:lnSpc>
                          <a:spcPct val="100000"/>
                        </a:lnSpc>
                        <a:spcBef>
                          <a:spcPts val="0"/>
                        </a:spcBef>
                      </a:pPr>
                      <a:r>
                        <a:rPr lang="pt-BR" altLang="zh-CN" sz="900" b="1" kern="1200" spc="10" dirty="0">
                          <a:solidFill>
                            <a:srgbClr val="FFFFFF"/>
                          </a:solidFill>
                          <a:latin typeface="+mn-lt"/>
                          <a:ea typeface="+mn-ea"/>
                          <a:cs typeface="Arial" panose="020B0604020202020204"/>
                        </a:rPr>
                        <a:t>All gynecological</a:t>
                      </a:r>
                      <a:endParaRPr lang="pt-BR" altLang="zh-CN" sz="900" b="1" kern="1200" spc="10" dirty="0">
                        <a:solidFill>
                          <a:srgbClr val="FFFFFF"/>
                        </a:solidFill>
                        <a:latin typeface="+mn-lt"/>
                        <a:ea typeface="+mn-ea"/>
                        <a:cs typeface="Arial" panose="020B0604020202020204"/>
                      </a:endParaRPr>
                    </a:p>
                    <a:p>
                      <a:pPr algn="ctr">
                        <a:lnSpc>
                          <a:spcPct val="100000"/>
                        </a:lnSpc>
                        <a:spcBef>
                          <a:spcPts val="0"/>
                        </a:spcBef>
                      </a:pPr>
                      <a:r>
                        <a:rPr lang="en-US" sz="900" b="1" kern="1200" spc="10" dirty="0">
                          <a:solidFill>
                            <a:srgbClr val="FFFFFF"/>
                          </a:solidFill>
                          <a:latin typeface="+mn-lt"/>
                          <a:ea typeface="+mn-ea"/>
                          <a:cs typeface="Arial" panose="020B0604020202020204"/>
                        </a:rPr>
                        <a:t>(N=15)</a:t>
                      </a:r>
                      <a:endParaRPr sz="900" b="1" kern="1200" spc="10" dirty="0">
                        <a:solidFill>
                          <a:srgbClr val="FFFFFF"/>
                        </a:solidFill>
                        <a:latin typeface="+mn-lt"/>
                        <a:ea typeface="+mn-ea"/>
                        <a:cs typeface="Arial" panose="020B0604020202020204"/>
                      </a:endParaRPr>
                    </a:p>
                  </a:txBody>
                  <a:tcPr marL="0" marR="0" marT="29845" marB="0" anchor="ctr">
                    <a:lnL>
                      <a:noFill/>
                    </a:lnL>
                    <a:lnR w="3175">
                      <a:noFill/>
                      <a:prstDash val="solid"/>
                    </a:lnR>
                    <a:lnT>
                      <a:noFill/>
                    </a:lnT>
                    <a:lnB>
                      <a:noFill/>
                    </a:lnB>
                    <a:lnTlToBr w="12700" cmpd="sng">
                      <a:noFill/>
                      <a:prstDash val="solid"/>
                    </a:lnTlToBr>
                    <a:lnBlToTr w="12700" cmpd="sng">
                      <a:noFill/>
                      <a:prstDash val="solid"/>
                    </a:lnBlToTr>
                    <a:solidFill>
                      <a:srgbClr val="00877C"/>
                    </a:solidFill>
                  </a:tcPr>
                </a:tc>
                <a:tc>
                  <a:txBody>
                    <a:bodyPr/>
                    <a:lstStyle/>
                    <a:p>
                      <a:pPr algn="ctr">
                        <a:lnSpc>
                          <a:spcPct val="100000"/>
                        </a:lnSpc>
                        <a:spcBef>
                          <a:spcPts val="0"/>
                        </a:spcBef>
                      </a:pPr>
                      <a:r>
                        <a:rPr lang="pt-BR" sz="900" b="1" kern="1200" spc="10" dirty="0">
                          <a:solidFill>
                            <a:srgbClr val="FFFFFF"/>
                          </a:solidFill>
                          <a:latin typeface="+mn-lt"/>
                          <a:ea typeface="+mn-ea"/>
                          <a:cs typeface="Arial" panose="020B0604020202020204"/>
                        </a:rPr>
                        <a:t>Cervical</a:t>
                      </a:r>
                      <a:endParaRPr lang="pt-BR" sz="900" b="1" kern="1200" spc="10" dirty="0">
                        <a:solidFill>
                          <a:srgbClr val="FFFFFF"/>
                        </a:solidFill>
                        <a:latin typeface="+mn-lt"/>
                        <a:ea typeface="+mn-ea"/>
                        <a:cs typeface="Arial" panose="020B0604020202020204"/>
                      </a:endParaRPr>
                    </a:p>
                    <a:p>
                      <a:pPr algn="ctr">
                        <a:lnSpc>
                          <a:spcPct val="100000"/>
                        </a:lnSpc>
                        <a:spcBef>
                          <a:spcPts val="0"/>
                        </a:spcBef>
                      </a:pPr>
                      <a:r>
                        <a:rPr lang="pt-BR" sz="900" b="1" kern="1200" spc="10" dirty="0">
                          <a:solidFill>
                            <a:srgbClr val="FFFFFF"/>
                          </a:solidFill>
                          <a:latin typeface="+mn-lt"/>
                          <a:ea typeface="+mn-ea"/>
                          <a:cs typeface="Arial" panose="020B0604020202020204"/>
                        </a:rPr>
                        <a:t>cancer </a:t>
                      </a:r>
                      <a:endParaRPr lang="pt-BR" sz="900" b="1" kern="1200" spc="10" dirty="0">
                        <a:solidFill>
                          <a:srgbClr val="FFFFFF"/>
                        </a:solidFill>
                        <a:latin typeface="+mn-lt"/>
                        <a:ea typeface="+mn-ea"/>
                        <a:cs typeface="Arial" panose="020B0604020202020204"/>
                      </a:endParaRPr>
                    </a:p>
                    <a:p>
                      <a:pPr algn="ctr">
                        <a:lnSpc>
                          <a:spcPct val="100000"/>
                        </a:lnSpc>
                        <a:spcBef>
                          <a:spcPts val="0"/>
                        </a:spcBef>
                      </a:pPr>
                      <a:r>
                        <a:rPr lang="pt-BR" sz="900" b="1" kern="1200" spc="10" dirty="0">
                          <a:solidFill>
                            <a:srgbClr val="FFFFFF"/>
                          </a:solidFill>
                          <a:latin typeface="+mn-lt"/>
                          <a:ea typeface="+mn-ea"/>
                          <a:cs typeface="Arial" panose="020B0604020202020204"/>
                        </a:rPr>
                        <a:t>(n=1)</a:t>
                      </a:r>
                      <a:endParaRPr lang="pt-BR" sz="900" b="1" kern="1200" spc="10" dirty="0">
                        <a:solidFill>
                          <a:srgbClr val="FFFFFF"/>
                        </a:solidFill>
                        <a:latin typeface="+mn-lt"/>
                        <a:ea typeface="+mn-ea"/>
                        <a:cs typeface="Arial" panose="020B0604020202020204"/>
                      </a:endParaRPr>
                    </a:p>
                  </a:txBody>
                  <a:tcPr marL="0" marR="0" marT="29845" marB="0" anchor="ctr">
                    <a:lnL>
                      <a:noFill/>
                    </a:lnL>
                    <a:lnR w="3175">
                      <a:noFill/>
                      <a:prstDash val="solid"/>
                    </a:lnR>
                    <a:lnT>
                      <a:noFill/>
                    </a:lnT>
                    <a:lnB>
                      <a:noFill/>
                    </a:lnB>
                    <a:lnTlToBr w="12700" cmpd="sng">
                      <a:noFill/>
                      <a:prstDash val="solid"/>
                    </a:lnTlToBr>
                    <a:lnBlToTr w="12700" cmpd="sng">
                      <a:noFill/>
                      <a:prstDash val="solid"/>
                    </a:lnBlToTr>
                    <a:solidFill>
                      <a:srgbClr val="00877C"/>
                    </a:solidFill>
                  </a:tcPr>
                </a:tc>
                <a:tc>
                  <a:txBody>
                    <a:bodyPr/>
                    <a:lstStyle/>
                    <a:p>
                      <a:pPr marL="123825" marR="108585" algn="ctr">
                        <a:lnSpc>
                          <a:spcPct val="100000"/>
                        </a:lnSpc>
                        <a:spcBef>
                          <a:spcPts val="0"/>
                        </a:spcBef>
                      </a:pPr>
                      <a:r>
                        <a:rPr sz="900" b="1" kern="1200" spc="10" dirty="0">
                          <a:solidFill>
                            <a:srgbClr val="FFFFFF"/>
                          </a:solidFill>
                          <a:latin typeface="Arial" panose="020B0604020202020204"/>
                          <a:ea typeface="+mn-ea"/>
                          <a:cs typeface="Arial" panose="020B0604020202020204"/>
                        </a:rPr>
                        <a:t>Endometrial  cancer  </a:t>
                      </a:r>
                      <a:r>
                        <a:rPr lang="en-US" altLang="zh-CN" sz="900" b="1" kern="1200" spc="10" dirty="0">
                          <a:solidFill>
                            <a:srgbClr val="FFFFFF"/>
                          </a:solidFill>
                          <a:latin typeface="Arial" panose="020B0604020202020204"/>
                          <a:ea typeface="+mn-ea"/>
                          <a:cs typeface="Arial" panose="020B0604020202020204"/>
                        </a:rPr>
                        <a:t>(</a:t>
                      </a:r>
                      <a:r>
                        <a:rPr sz="900" b="1" kern="1200" spc="10" dirty="0">
                          <a:solidFill>
                            <a:srgbClr val="FFFFFF"/>
                          </a:solidFill>
                          <a:latin typeface="Arial" panose="020B0604020202020204"/>
                          <a:ea typeface="+mn-ea"/>
                          <a:cs typeface="Arial" panose="020B0604020202020204"/>
                        </a:rPr>
                        <a:t>n=13</a:t>
                      </a:r>
                      <a:r>
                        <a:rPr lang="en-US" altLang="zh-CN" sz="900" b="1" kern="1200" spc="10" dirty="0">
                          <a:solidFill>
                            <a:srgbClr val="FFFFFF"/>
                          </a:solidFill>
                          <a:latin typeface="Arial" panose="020B0604020202020204"/>
                          <a:ea typeface="+mn-ea"/>
                          <a:cs typeface="Arial" panose="020B0604020202020204"/>
                        </a:rPr>
                        <a:t>)</a:t>
                      </a:r>
                      <a:endParaRPr sz="900" b="1" kern="1200" spc="10" dirty="0">
                        <a:solidFill>
                          <a:srgbClr val="FFFFFF"/>
                        </a:solidFill>
                        <a:latin typeface="Arial" panose="020B0604020202020204"/>
                        <a:ea typeface="+mn-ea"/>
                        <a:cs typeface="Arial" panose="020B0604020202020204"/>
                      </a:endParaRPr>
                    </a:p>
                  </a:txBody>
                  <a:tcPr marL="0" marR="0" marT="25400" marB="0" anchor="ctr">
                    <a:lnL w="3175">
                      <a:noFill/>
                      <a:prstDash val="solid"/>
                    </a:lnL>
                    <a:lnR w="3175">
                      <a:noFill/>
                      <a:prstDash val="soli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c>
                  <a:txBody>
                    <a:bodyPr/>
                    <a:lstStyle/>
                    <a:p>
                      <a:pPr marL="219075" marR="197485" indent="-20955" algn="ctr">
                        <a:lnSpc>
                          <a:spcPct val="100000"/>
                        </a:lnSpc>
                        <a:spcBef>
                          <a:spcPts val="0"/>
                        </a:spcBef>
                      </a:pPr>
                      <a:r>
                        <a:rPr sz="900" b="1" kern="1200" spc="10" dirty="0">
                          <a:solidFill>
                            <a:srgbClr val="FFFFFF"/>
                          </a:solidFill>
                          <a:latin typeface="Arial" panose="020B0604020202020204"/>
                          <a:ea typeface="+mn-ea"/>
                          <a:cs typeface="Arial" panose="020B0604020202020204"/>
                        </a:rPr>
                        <a:t>Ovari</a:t>
                      </a:r>
                      <a:r>
                        <a:rPr lang="en-US" sz="900" b="1" kern="1200" spc="10" dirty="0">
                          <a:solidFill>
                            <a:srgbClr val="FFFFFF"/>
                          </a:solidFill>
                          <a:latin typeface="Arial" panose="020B0604020202020204"/>
                          <a:ea typeface="+mn-ea"/>
                          <a:cs typeface="Arial" panose="020B0604020202020204"/>
                        </a:rPr>
                        <a:t>a</a:t>
                      </a:r>
                      <a:r>
                        <a:rPr sz="900" b="1" kern="1200" spc="10" dirty="0">
                          <a:solidFill>
                            <a:srgbClr val="FFFFFF"/>
                          </a:solidFill>
                          <a:latin typeface="Arial" panose="020B0604020202020204"/>
                          <a:ea typeface="+mn-ea"/>
                          <a:cs typeface="Arial" panose="020B0604020202020204"/>
                        </a:rPr>
                        <a:t>n</a:t>
                      </a:r>
                      <a:r>
                        <a:rPr lang="en-US" sz="900" b="1" kern="1200" spc="10" dirty="0">
                          <a:solidFill>
                            <a:srgbClr val="FFFFFF"/>
                          </a:solidFill>
                          <a:latin typeface="Arial" panose="020B0604020202020204"/>
                          <a:ea typeface="+mn-ea"/>
                          <a:cs typeface="Arial" panose="020B0604020202020204"/>
                        </a:rPr>
                        <a:t> </a:t>
                      </a:r>
                      <a:r>
                        <a:rPr sz="900" b="1" kern="1200" spc="10" dirty="0">
                          <a:solidFill>
                            <a:srgbClr val="FFFFFF"/>
                          </a:solidFill>
                          <a:latin typeface="Arial" panose="020B0604020202020204"/>
                          <a:ea typeface="+mn-ea"/>
                          <a:cs typeface="Arial" panose="020B0604020202020204"/>
                        </a:rPr>
                        <a:t>cancer  </a:t>
                      </a:r>
                      <a:r>
                        <a:rPr lang="en-US" altLang="zh-CN" sz="900" b="1" kern="1200" spc="10" dirty="0">
                          <a:solidFill>
                            <a:srgbClr val="FFFFFF"/>
                          </a:solidFill>
                          <a:latin typeface="Arial" panose="020B0604020202020204"/>
                          <a:ea typeface="+mn-ea"/>
                          <a:cs typeface="Arial" panose="020B0604020202020204"/>
                        </a:rPr>
                        <a:t>(</a:t>
                      </a:r>
                      <a:r>
                        <a:rPr sz="900" b="1" kern="1200" spc="10" dirty="0">
                          <a:solidFill>
                            <a:srgbClr val="FFFFFF"/>
                          </a:solidFill>
                          <a:latin typeface="Arial" panose="020B0604020202020204"/>
                          <a:ea typeface="+mn-ea"/>
                          <a:cs typeface="Arial" panose="020B0604020202020204"/>
                        </a:rPr>
                        <a:t>n=1</a:t>
                      </a:r>
                      <a:r>
                        <a:rPr lang="en-US" altLang="zh-CN" sz="900" b="1" kern="1200" spc="10" dirty="0">
                          <a:solidFill>
                            <a:srgbClr val="FFFFFF"/>
                          </a:solidFill>
                          <a:latin typeface="Arial" panose="020B0604020202020204"/>
                          <a:ea typeface="+mn-ea"/>
                          <a:cs typeface="Arial" panose="020B0604020202020204"/>
                        </a:rPr>
                        <a:t>)</a:t>
                      </a:r>
                      <a:endParaRPr sz="900" b="1" kern="1200" spc="10" dirty="0">
                        <a:solidFill>
                          <a:srgbClr val="FFFFFF"/>
                        </a:solidFill>
                        <a:latin typeface="Arial" panose="020B0604020202020204"/>
                        <a:ea typeface="+mn-ea"/>
                        <a:cs typeface="Arial" panose="020B0604020202020204"/>
                      </a:endParaRPr>
                    </a:p>
                  </a:txBody>
                  <a:tcPr marL="0" marR="0" marT="17780" marB="0" anchor="ctr">
                    <a:lnL w="3175">
                      <a:noFill/>
                      <a:prstDash val="soli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877C"/>
                    </a:solidFill>
                  </a:tcPr>
                </a:tc>
              </a:tr>
              <a:tr h="459869">
                <a:tc>
                  <a:txBody>
                    <a:bodyPr/>
                    <a:lstStyle/>
                    <a:p>
                      <a:pPr marL="47625">
                        <a:lnSpc>
                          <a:spcPct val="100000"/>
                        </a:lnSpc>
                        <a:spcBef>
                          <a:spcPts val="0"/>
                        </a:spcBef>
                      </a:pPr>
                      <a:r>
                        <a:rPr sz="900" b="1" spc="15" dirty="0">
                          <a:solidFill>
                            <a:schemeClr val="tx1"/>
                          </a:solidFill>
                          <a:latin typeface="Arial" panose="020B0604020202020204"/>
                          <a:cs typeface="Arial" panose="020B0604020202020204"/>
                        </a:rPr>
                        <a:t>ORR </a:t>
                      </a:r>
                      <a:r>
                        <a:rPr lang="en-US" altLang="zh-CN" sz="900" b="1" spc="10" dirty="0">
                          <a:solidFill>
                            <a:schemeClr val="tx1"/>
                          </a:solidFill>
                          <a:latin typeface="Arial" panose="020B0604020202020204"/>
                          <a:cs typeface="Arial" panose="020B0604020202020204"/>
                        </a:rPr>
                        <a:t>(</a:t>
                      </a:r>
                      <a:r>
                        <a:rPr sz="900" b="1" spc="10" dirty="0">
                          <a:solidFill>
                            <a:schemeClr val="tx1"/>
                          </a:solidFill>
                          <a:latin typeface="Arial" panose="020B0604020202020204"/>
                          <a:cs typeface="Arial" panose="020B0604020202020204"/>
                        </a:rPr>
                        <a:t>CR </a:t>
                      </a:r>
                      <a:r>
                        <a:rPr sz="900" b="1" spc="15" dirty="0">
                          <a:solidFill>
                            <a:schemeClr val="tx1"/>
                          </a:solidFill>
                          <a:latin typeface="Arial" panose="020B0604020202020204"/>
                          <a:cs typeface="Arial" panose="020B0604020202020204"/>
                        </a:rPr>
                        <a:t>+</a:t>
                      </a:r>
                      <a:r>
                        <a:rPr sz="900" b="1" spc="-10" dirty="0">
                          <a:solidFill>
                            <a:schemeClr val="tx1"/>
                          </a:solidFill>
                          <a:latin typeface="Arial" panose="020B0604020202020204"/>
                          <a:cs typeface="Arial" panose="020B0604020202020204"/>
                        </a:rPr>
                        <a:t> </a:t>
                      </a:r>
                      <a:r>
                        <a:rPr sz="900" b="1" spc="10" dirty="0">
                          <a:solidFill>
                            <a:schemeClr val="tx1"/>
                          </a:solidFill>
                          <a:latin typeface="Arial" panose="020B0604020202020204"/>
                          <a:cs typeface="Arial" panose="020B0604020202020204"/>
                        </a:rPr>
                        <a:t>PR</a:t>
                      </a:r>
                      <a:r>
                        <a:rPr lang="en-US" altLang="zh-CN" sz="900" b="1"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88265" marR="1744980" indent="1905">
                        <a:lnSpc>
                          <a:spcPct val="100000"/>
                        </a:lnSpc>
                        <a:spcBef>
                          <a:spcPts val="0"/>
                        </a:spcBef>
                      </a:pPr>
                      <a:r>
                        <a:rPr sz="900" spc="15" dirty="0">
                          <a:solidFill>
                            <a:schemeClr val="tx1"/>
                          </a:solidFill>
                          <a:latin typeface="Arial" panose="020B0604020202020204"/>
                          <a:cs typeface="Arial" panose="020B0604020202020204"/>
                        </a:rPr>
                        <a:t>n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  </a:t>
                      </a:r>
                      <a:r>
                        <a:rPr sz="900" spc="15" dirty="0">
                          <a:solidFill>
                            <a:schemeClr val="tx1"/>
                          </a:solidFill>
                          <a:latin typeface="Arial" panose="020B0604020202020204"/>
                          <a:cs typeface="Arial" panose="020B0604020202020204"/>
                        </a:rPr>
                        <a:t>95%</a:t>
                      </a:r>
                      <a:r>
                        <a:rPr sz="900" spc="-90"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Cl</a:t>
                      </a:r>
                      <a:endParaRPr sz="900" dirty="0">
                        <a:solidFill>
                          <a:schemeClr val="tx1"/>
                        </a:solidFill>
                        <a:latin typeface="Arial" panose="020B0604020202020204"/>
                        <a:cs typeface="Arial" panose="020B0604020202020204"/>
                      </a:endParaRPr>
                    </a:p>
                    <a:p>
                      <a:pPr marL="90805">
                        <a:lnSpc>
                          <a:spcPct val="100000"/>
                        </a:lnSpc>
                        <a:spcBef>
                          <a:spcPts val="0"/>
                        </a:spcBef>
                      </a:pPr>
                      <a:r>
                        <a:rPr sz="900" spc="10" dirty="0">
                          <a:solidFill>
                            <a:schemeClr val="tx1"/>
                          </a:solidFill>
                          <a:latin typeface="Arial" panose="020B0604020202020204"/>
                          <a:cs typeface="Arial" panose="020B0604020202020204"/>
                        </a:rPr>
                        <a:t>P-value</a:t>
                      </a:r>
                      <a:endParaRPr sz="900" dirty="0">
                        <a:solidFill>
                          <a:schemeClr val="tx1"/>
                        </a:solidFill>
                        <a:latin typeface="Arial" panose="020B0604020202020204"/>
                        <a:cs typeface="Arial" panose="020B0604020202020204"/>
                      </a:endParaRPr>
                    </a:p>
                  </a:txBody>
                  <a:tcPr marL="0" marR="0" marT="27305" marB="0" anchor="ctr">
                    <a:lnL>
                      <a:noFill/>
                    </a:lnL>
                    <a:lnR w="3175">
                      <a:noFill/>
                      <a:prstDash val="solid"/>
                    </a:lnR>
                    <a:lnT>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8</a:t>
                      </a:r>
                      <a:r>
                        <a:rPr sz="900" spc="-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53.3</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26.6,</a:t>
                      </a:r>
                      <a:r>
                        <a:rPr sz="900" spc="-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78.7</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&lt;0.0001</a:t>
                      </a:r>
                      <a:endParaRPr sz="900" dirty="0">
                        <a:solidFill>
                          <a:schemeClr val="tx1"/>
                        </a:solidFill>
                        <a:latin typeface="Arial" panose="020B0604020202020204"/>
                        <a:cs typeface="Arial" panose="020B0604020202020204"/>
                      </a:endParaRPr>
                    </a:p>
                  </a:txBody>
                  <a:tcPr marL="0" marR="0" marT="0" marB="0" anchor="ctr">
                    <a:lnL w="3175" cap="flat" cmpd="sng" algn="ctr">
                      <a:noFill/>
                      <a:prstDash val="solid"/>
                      <a:round/>
                      <a:headEnd type="none" w="med" len="med"/>
                      <a:tailEnd type="none" w="med" len="med"/>
                    </a:lnL>
                    <a:lnR w="3175">
                      <a:noFill/>
                      <a:prstDash val="solid"/>
                    </a:lnR>
                    <a:lnT>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2.5,</a:t>
                      </a:r>
                      <a:r>
                        <a:rPr sz="900" spc="-8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100</a:t>
                      </a:r>
                      <a:endParaRPr lang="en-US" sz="900" spc="10" dirty="0">
                        <a:solidFill>
                          <a:schemeClr val="tx1"/>
                        </a:solidFill>
                        <a:latin typeface="Arial" panose="020B0604020202020204"/>
                        <a:cs typeface="Arial" panose="020B0604020202020204"/>
                      </a:endParaRPr>
                    </a:p>
                    <a:p>
                      <a:pPr marL="0" algn="ctr">
                        <a:lnSpc>
                          <a:spcPct val="100000"/>
                        </a:lnSpc>
                        <a:spcBef>
                          <a:spcPts val="0"/>
                        </a:spcBef>
                      </a:pPr>
                      <a:r>
                        <a:rPr lang="en-US"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0" marB="0" anchor="ctr">
                    <a:lnL w="3175" cap="flat" cmpd="sng" algn="ctr">
                      <a:noFill/>
                      <a:prstDash val="solid"/>
                      <a:round/>
                      <a:headEnd type="none" w="med" len="med"/>
                      <a:tailEnd type="none" w="med" len="med"/>
                    </a:lnL>
                    <a:lnR w="3175">
                      <a:noFill/>
                      <a:prstDash val="solid"/>
                    </a:lnR>
                    <a:lnT>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lang="en-US" altLang="zh-CN" sz="900" spc="15" dirty="0">
                        <a:solidFill>
                          <a:schemeClr val="tx1"/>
                        </a:solidFill>
                        <a:latin typeface="+mn-lt"/>
                        <a:cs typeface="Arial" panose="020B0604020202020204"/>
                      </a:endParaRPr>
                    </a:p>
                    <a:p>
                      <a:pPr marL="0" algn="ctr">
                        <a:lnSpc>
                          <a:spcPct val="100000"/>
                        </a:lnSpc>
                        <a:spcBef>
                          <a:spcPts val="0"/>
                        </a:spcBef>
                      </a:pPr>
                      <a:r>
                        <a:rPr lang="en-US" altLang="zh-CN" sz="900" spc="15" dirty="0">
                          <a:solidFill>
                            <a:schemeClr val="tx1"/>
                          </a:solidFill>
                          <a:latin typeface="+mn-lt"/>
                          <a:cs typeface="Arial" panose="020B0604020202020204"/>
                        </a:rPr>
                        <a:t>6</a:t>
                      </a:r>
                      <a:r>
                        <a:rPr lang="zh-CN" altLang="en-US" sz="900" spc="-95" dirty="0">
                          <a:solidFill>
                            <a:schemeClr val="tx1"/>
                          </a:solidFill>
                          <a:latin typeface="+mn-lt"/>
                          <a:cs typeface="Arial" panose="020B0604020202020204"/>
                        </a:rPr>
                        <a:t> </a:t>
                      </a:r>
                      <a:r>
                        <a:rPr lang="en-US" altLang="zh-CN" sz="900" spc="10" dirty="0">
                          <a:solidFill>
                            <a:schemeClr val="tx1"/>
                          </a:solidFill>
                          <a:latin typeface="+mn-lt"/>
                          <a:cs typeface="Arial" panose="020B0604020202020204"/>
                        </a:rPr>
                        <a:t>(46.2)</a:t>
                      </a:r>
                      <a:endParaRPr lang="zh-CN" altLang="en-US" sz="900" dirty="0">
                        <a:solidFill>
                          <a:schemeClr val="tx1"/>
                        </a:solidFill>
                        <a:latin typeface="+mn-lt"/>
                        <a:cs typeface="Arial" panose="020B0604020202020204"/>
                      </a:endParaRPr>
                    </a:p>
                    <a:p>
                      <a:pPr marL="0" algn="ctr">
                        <a:lnSpc>
                          <a:spcPct val="100000"/>
                        </a:lnSpc>
                        <a:spcBef>
                          <a:spcPts val="0"/>
                        </a:spcBef>
                      </a:pPr>
                      <a:r>
                        <a:rPr lang="en-US" altLang="zh-CN" sz="900" spc="10" dirty="0">
                          <a:solidFill>
                            <a:schemeClr val="tx1"/>
                          </a:solidFill>
                          <a:latin typeface="+mn-lt"/>
                          <a:cs typeface="Arial" panose="020B0604020202020204"/>
                        </a:rPr>
                        <a:t>19.2,</a:t>
                      </a:r>
                      <a:r>
                        <a:rPr lang="zh-CN" altLang="en-US" sz="900" spc="-5" dirty="0">
                          <a:solidFill>
                            <a:schemeClr val="tx1"/>
                          </a:solidFill>
                          <a:latin typeface="+mn-lt"/>
                          <a:cs typeface="Arial" panose="020B0604020202020204"/>
                        </a:rPr>
                        <a:t> </a:t>
                      </a:r>
                      <a:r>
                        <a:rPr lang="en-US" altLang="zh-CN" sz="900" spc="10" dirty="0">
                          <a:solidFill>
                            <a:schemeClr val="tx1"/>
                          </a:solidFill>
                          <a:latin typeface="+mn-lt"/>
                          <a:cs typeface="Arial" panose="020B0604020202020204"/>
                        </a:rPr>
                        <a:t>74.9</a:t>
                      </a:r>
                      <a:endParaRPr lang="en-US" altLang="zh-CN" sz="900" spc="10" dirty="0">
                        <a:solidFill>
                          <a:schemeClr val="tx1"/>
                        </a:solidFill>
                        <a:latin typeface="+mn-lt"/>
                        <a:cs typeface="Arial" panose="020B0604020202020204"/>
                      </a:endParaRPr>
                    </a:p>
                    <a:p>
                      <a:pPr marL="0" algn="ctr">
                        <a:lnSpc>
                          <a:spcPct val="100000"/>
                        </a:lnSpc>
                        <a:spcBef>
                          <a:spcPts val="0"/>
                        </a:spcBef>
                      </a:pPr>
                      <a:r>
                        <a:rPr lang="en-US" sz="900" spc="10" dirty="0">
                          <a:solidFill>
                            <a:schemeClr val="tx1"/>
                          </a:solidFill>
                          <a:latin typeface="+mn-lt"/>
                          <a:cs typeface="Arial" panose="020B0604020202020204"/>
                        </a:rPr>
                        <a:t>-</a:t>
                      </a:r>
                      <a:endParaRPr sz="900" dirty="0">
                        <a:solidFill>
                          <a:schemeClr val="tx1"/>
                        </a:solidFill>
                      </a:endParaRPr>
                    </a:p>
                  </a:txBody>
                  <a:tcPr marL="0" marR="0" marT="254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lang="en-US" altLang="zh-CN" sz="900" spc="15" dirty="0">
                        <a:solidFill>
                          <a:schemeClr val="tx1"/>
                        </a:solidFill>
                        <a:latin typeface="+mn-lt"/>
                        <a:cs typeface="Arial" panose="020B0604020202020204"/>
                      </a:endParaRPr>
                    </a:p>
                    <a:p>
                      <a:pPr marL="0" algn="ctr">
                        <a:lnSpc>
                          <a:spcPct val="100000"/>
                        </a:lnSpc>
                        <a:spcBef>
                          <a:spcPts val="0"/>
                        </a:spcBef>
                      </a:pPr>
                      <a:r>
                        <a:rPr lang="en-US" altLang="zh-CN" sz="900" spc="15" dirty="0">
                          <a:solidFill>
                            <a:schemeClr val="tx1"/>
                          </a:solidFill>
                          <a:latin typeface="+mn-lt"/>
                          <a:cs typeface="Arial" panose="020B0604020202020204"/>
                        </a:rPr>
                        <a:t>1</a:t>
                      </a:r>
                      <a:r>
                        <a:rPr lang="zh-CN" altLang="en-US" sz="900" spc="-90" dirty="0">
                          <a:solidFill>
                            <a:schemeClr val="tx1"/>
                          </a:solidFill>
                          <a:latin typeface="+mn-lt"/>
                          <a:cs typeface="Arial" panose="020B0604020202020204"/>
                        </a:rPr>
                        <a:t> </a:t>
                      </a:r>
                      <a:r>
                        <a:rPr lang="en-US" altLang="zh-CN" sz="900" spc="10" dirty="0">
                          <a:solidFill>
                            <a:schemeClr val="tx1"/>
                          </a:solidFill>
                          <a:latin typeface="+mn-lt"/>
                          <a:cs typeface="Arial" panose="020B0604020202020204"/>
                        </a:rPr>
                        <a:t>(100)</a:t>
                      </a:r>
                      <a:endParaRPr lang="zh-CN" altLang="en-US" sz="900" dirty="0">
                        <a:solidFill>
                          <a:schemeClr val="tx1"/>
                        </a:solidFill>
                        <a:latin typeface="+mn-lt"/>
                        <a:cs typeface="Arial" panose="020B0604020202020204"/>
                      </a:endParaRPr>
                    </a:p>
                    <a:p>
                      <a:pPr marL="0" algn="ctr">
                        <a:lnSpc>
                          <a:spcPct val="100000"/>
                        </a:lnSpc>
                        <a:spcBef>
                          <a:spcPts val="0"/>
                        </a:spcBef>
                      </a:pPr>
                      <a:r>
                        <a:rPr lang="en-US" altLang="zh-CN" sz="900" spc="10" dirty="0">
                          <a:solidFill>
                            <a:schemeClr val="tx1"/>
                          </a:solidFill>
                          <a:latin typeface="+mn-lt"/>
                          <a:cs typeface="Arial" panose="020B0604020202020204"/>
                        </a:rPr>
                        <a:t>2.5,</a:t>
                      </a:r>
                      <a:r>
                        <a:rPr lang="zh-CN" altLang="en-US" sz="900" spc="-85" dirty="0">
                          <a:solidFill>
                            <a:schemeClr val="tx1"/>
                          </a:solidFill>
                          <a:latin typeface="+mn-lt"/>
                          <a:cs typeface="Arial" panose="020B0604020202020204"/>
                        </a:rPr>
                        <a:t> </a:t>
                      </a:r>
                      <a:r>
                        <a:rPr lang="en-US" altLang="zh-CN" sz="900" spc="10" dirty="0">
                          <a:solidFill>
                            <a:schemeClr val="tx1"/>
                          </a:solidFill>
                          <a:latin typeface="+mn-lt"/>
                          <a:cs typeface="Arial" panose="020B0604020202020204"/>
                        </a:rPr>
                        <a:t>100</a:t>
                      </a:r>
                      <a:endParaRPr lang="en-US" altLang="zh-CN" sz="900" spc="10" dirty="0">
                        <a:solidFill>
                          <a:schemeClr val="tx1"/>
                        </a:solidFill>
                        <a:latin typeface="+mn-lt"/>
                        <a:cs typeface="Arial" panose="020B0604020202020204"/>
                      </a:endParaRPr>
                    </a:p>
                    <a:p>
                      <a:pPr marL="0" algn="ctr">
                        <a:lnSpc>
                          <a:spcPct val="100000"/>
                        </a:lnSpc>
                        <a:spcBef>
                          <a:spcPts val="0"/>
                        </a:spcBef>
                      </a:pPr>
                      <a:r>
                        <a:rPr lang="en-US" sz="900" spc="10" dirty="0">
                          <a:solidFill>
                            <a:schemeClr val="tx1"/>
                          </a:solidFill>
                          <a:latin typeface="+mn-lt"/>
                          <a:cs typeface="Arial" panose="020B0604020202020204"/>
                        </a:rPr>
                        <a:t>-</a:t>
                      </a:r>
                      <a:endParaRPr sz="900" dirty="0">
                        <a:solidFill>
                          <a:schemeClr val="tx1"/>
                        </a:solidFill>
                      </a:endParaRPr>
                    </a:p>
                  </a:txBody>
                  <a:tcPr marL="0" marR="0" marT="17780" marB="0" anchor="ctr">
                    <a:lnL w="3175"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r>
              <a:tr h="788420">
                <a:tc>
                  <a:txBody>
                    <a:bodyPr/>
                    <a:lstStyle/>
                    <a:p>
                      <a:pPr marL="47625">
                        <a:lnSpc>
                          <a:spcPct val="100000"/>
                        </a:lnSpc>
                        <a:spcBef>
                          <a:spcPts val="0"/>
                        </a:spcBef>
                      </a:pPr>
                      <a:r>
                        <a:rPr sz="900" b="1" spc="10" dirty="0">
                          <a:solidFill>
                            <a:schemeClr val="tx1"/>
                          </a:solidFill>
                          <a:latin typeface="Arial" panose="020B0604020202020204"/>
                          <a:cs typeface="Arial" panose="020B0604020202020204"/>
                        </a:rPr>
                        <a:t>Confirmed best overall response, </a:t>
                      </a:r>
                      <a:r>
                        <a:rPr sz="900" b="1" spc="15" dirty="0">
                          <a:solidFill>
                            <a:schemeClr val="tx1"/>
                          </a:solidFill>
                          <a:latin typeface="Arial" panose="020B0604020202020204"/>
                          <a:cs typeface="Arial" panose="020B0604020202020204"/>
                        </a:rPr>
                        <a:t>n</a:t>
                      </a:r>
                      <a:r>
                        <a:rPr sz="900" b="1" spc="-20" dirty="0">
                          <a:solidFill>
                            <a:schemeClr val="tx1"/>
                          </a:solidFill>
                          <a:latin typeface="Arial" panose="020B0604020202020204"/>
                          <a:cs typeface="Arial" panose="020B0604020202020204"/>
                        </a:rPr>
                        <a:t> </a:t>
                      </a:r>
                      <a:r>
                        <a:rPr lang="en-US" altLang="zh-CN" sz="900" b="1" spc="10" dirty="0">
                          <a:solidFill>
                            <a:schemeClr val="tx1"/>
                          </a:solidFill>
                          <a:latin typeface="Arial" panose="020B0604020202020204"/>
                          <a:cs typeface="Arial" panose="020B0604020202020204"/>
                        </a:rPr>
                        <a:t>(</a:t>
                      </a:r>
                      <a:r>
                        <a:rPr sz="900" b="1" spc="10" dirty="0">
                          <a:solidFill>
                            <a:schemeClr val="tx1"/>
                          </a:solidFill>
                          <a:latin typeface="Arial" panose="020B0604020202020204"/>
                          <a:cs typeface="Arial" panose="020B0604020202020204"/>
                        </a:rPr>
                        <a:t>%</a:t>
                      </a:r>
                      <a:r>
                        <a:rPr lang="en-US" altLang="zh-CN" sz="900" b="1"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90805" indent="-2540">
                        <a:lnSpc>
                          <a:spcPct val="100000"/>
                        </a:lnSpc>
                        <a:spcBef>
                          <a:spcPts val="0"/>
                        </a:spcBef>
                      </a:pPr>
                      <a:r>
                        <a:rPr sz="900" spc="15" dirty="0">
                          <a:solidFill>
                            <a:schemeClr val="tx1"/>
                          </a:solidFill>
                          <a:latin typeface="Arial" panose="020B0604020202020204"/>
                          <a:cs typeface="Arial" panose="020B0604020202020204"/>
                        </a:rPr>
                        <a:t>CR</a:t>
                      </a:r>
                      <a:endParaRPr sz="900" dirty="0">
                        <a:solidFill>
                          <a:schemeClr val="tx1"/>
                        </a:solidFill>
                        <a:latin typeface="Arial" panose="020B0604020202020204"/>
                        <a:cs typeface="Arial" panose="020B0604020202020204"/>
                      </a:endParaRPr>
                    </a:p>
                    <a:p>
                      <a:pPr marL="88265" marR="1877060" indent="1905">
                        <a:lnSpc>
                          <a:spcPct val="100000"/>
                        </a:lnSpc>
                        <a:spcBef>
                          <a:spcPts val="0"/>
                        </a:spcBef>
                      </a:pPr>
                      <a:r>
                        <a:rPr sz="900" spc="-5" dirty="0">
                          <a:solidFill>
                            <a:schemeClr val="tx1"/>
                          </a:solidFill>
                          <a:latin typeface="Arial" panose="020B0604020202020204"/>
                          <a:cs typeface="Arial" panose="020B0604020202020204"/>
                        </a:rPr>
                        <a:t>P</a:t>
                      </a:r>
                      <a:r>
                        <a:rPr sz="900" dirty="0">
                          <a:solidFill>
                            <a:schemeClr val="tx1"/>
                          </a:solidFill>
                          <a:latin typeface="Arial" panose="020B0604020202020204"/>
                          <a:cs typeface="Arial" panose="020B0604020202020204"/>
                        </a:rPr>
                        <a:t>R  </a:t>
                      </a:r>
                      <a:endParaRPr lang="en-US" sz="900" dirty="0">
                        <a:solidFill>
                          <a:schemeClr val="tx1"/>
                        </a:solidFill>
                        <a:latin typeface="Arial" panose="020B0604020202020204"/>
                        <a:cs typeface="Arial" panose="020B0604020202020204"/>
                      </a:endParaRPr>
                    </a:p>
                    <a:p>
                      <a:pPr marL="88265" marR="1877060" indent="1905">
                        <a:lnSpc>
                          <a:spcPct val="100000"/>
                        </a:lnSpc>
                        <a:spcBef>
                          <a:spcPts val="0"/>
                        </a:spcBef>
                      </a:pPr>
                      <a:r>
                        <a:rPr sz="900" spc="-5" dirty="0">
                          <a:solidFill>
                            <a:schemeClr val="tx1"/>
                          </a:solidFill>
                          <a:latin typeface="Arial" panose="020B0604020202020204"/>
                          <a:cs typeface="Arial" panose="020B0604020202020204"/>
                        </a:rPr>
                        <a:t>S</a:t>
                      </a:r>
                      <a:r>
                        <a:rPr sz="900" dirty="0">
                          <a:solidFill>
                            <a:schemeClr val="tx1"/>
                          </a:solidFill>
                          <a:latin typeface="Arial" panose="020B0604020202020204"/>
                          <a:cs typeface="Arial" panose="020B0604020202020204"/>
                        </a:rPr>
                        <a:t>D</a:t>
                      </a:r>
                      <a:endParaRPr sz="900" dirty="0">
                        <a:solidFill>
                          <a:schemeClr val="tx1"/>
                        </a:solidFill>
                        <a:latin typeface="Arial" panose="020B0604020202020204"/>
                        <a:cs typeface="Arial" panose="020B0604020202020204"/>
                      </a:endParaRPr>
                    </a:p>
                    <a:p>
                      <a:pPr marL="90805" marR="1318895">
                        <a:lnSpc>
                          <a:spcPct val="100000"/>
                        </a:lnSpc>
                        <a:spcBef>
                          <a:spcPts val="0"/>
                        </a:spcBef>
                      </a:pPr>
                      <a:r>
                        <a:rPr sz="900" spc="10" dirty="0">
                          <a:solidFill>
                            <a:schemeClr val="tx1"/>
                          </a:solidFill>
                          <a:latin typeface="Arial" panose="020B0604020202020204"/>
                          <a:cs typeface="Arial" panose="020B0604020202020204"/>
                        </a:rPr>
                        <a:t>Progressive</a:t>
                      </a:r>
                      <a:r>
                        <a:rPr sz="900" spc="-50"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disease  </a:t>
                      </a:r>
                      <a:endParaRPr lang="en-US" sz="900" spc="10" dirty="0">
                        <a:solidFill>
                          <a:schemeClr val="tx1"/>
                        </a:solidFill>
                        <a:latin typeface="Arial" panose="020B0604020202020204"/>
                        <a:cs typeface="Arial" panose="020B0604020202020204"/>
                      </a:endParaRPr>
                    </a:p>
                    <a:p>
                      <a:pPr marL="90805" marR="1318895">
                        <a:lnSpc>
                          <a:spcPct val="100000"/>
                        </a:lnSpc>
                        <a:spcBef>
                          <a:spcPts val="0"/>
                        </a:spcBef>
                      </a:pPr>
                      <a:r>
                        <a:rPr sz="900" spc="10" dirty="0">
                          <a:solidFill>
                            <a:schemeClr val="tx1"/>
                          </a:solidFill>
                          <a:latin typeface="Arial" panose="020B0604020202020204"/>
                          <a:cs typeface="Arial" panose="020B0604020202020204"/>
                        </a:rPr>
                        <a:t>Not</a:t>
                      </a:r>
                      <a:r>
                        <a:rPr sz="900" spc="-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assessable*</a:t>
                      </a:r>
                      <a:endParaRPr sz="900" dirty="0">
                        <a:solidFill>
                          <a:schemeClr val="tx1"/>
                        </a:solidFill>
                        <a:latin typeface="Arial" panose="020B0604020202020204"/>
                        <a:cs typeface="Arial" panose="020B0604020202020204"/>
                      </a:endParaRPr>
                    </a:p>
                  </a:txBody>
                  <a:tcPr marL="0" marR="0" marT="27305" marB="0" anchor="ctr">
                    <a:lnL>
                      <a:noFill/>
                    </a:lnL>
                    <a:lnR w="3175" cap="flat" cmpd="sng" algn="ctr">
                      <a:noFill/>
                      <a:prstDash val="solid"/>
                      <a:round/>
                      <a:headEnd type="none" w="med" len="med"/>
                      <a:tailEnd type="none" w="med" len="me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3</a:t>
                      </a:r>
                      <a:r>
                        <a:rPr sz="900" spc="-9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20.0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5</a:t>
                      </a:r>
                      <a:r>
                        <a:rPr sz="900" spc="-9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33.3</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6.7</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4</a:t>
                      </a:r>
                      <a:r>
                        <a:rPr sz="900" spc="-7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26.7</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marR="9525" algn="ctr">
                        <a:lnSpc>
                          <a:spcPct val="100000"/>
                        </a:lnSpc>
                        <a:spcBef>
                          <a:spcPts val="0"/>
                        </a:spcBef>
                      </a:pPr>
                      <a:r>
                        <a:rPr sz="900" spc="10" dirty="0">
                          <a:solidFill>
                            <a:schemeClr val="tx1"/>
                          </a:solidFill>
                          <a:latin typeface="Arial" panose="020B0604020202020204"/>
                          <a:cs typeface="Arial" panose="020B0604020202020204"/>
                        </a:rPr>
                        <a:t>2</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13.3</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254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txBody>
                  <a:tcPr marL="0" marR="0" marT="254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0" dirty="0">
                          <a:solidFill>
                            <a:schemeClr val="tx1"/>
                          </a:solidFill>
                          <a:latin typeface="Arial" panose="020B0604020202020204"/>
                          <a:cs typeface="Arial" panose="020B0604020202020204"/>
                        </a:rPr>
                        <a:t>3</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23.1</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3</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23.1</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7.7</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4</a:t>
                      </a:r>
                      <a:r>
                        <a:rPr sz="900" spc="-9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30.8</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15.4</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254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marR="127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marR="127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p>
                      <a:pPr marL="0" marR="127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p>
                      <a:pPr marL="0" marR="1270" algn="ctr">
                        <a:lnSpc>
                          <a:spcPct val="100000"/>
                        </a:lnSpc>
                        <a:spcBef>
                          <a:spcPts val="0"/>
                        </a:spcBef>
                      </a:pPr>
                      <a:r>
                        <a:rPr sz="900" dirty="0">
                          <a:solidFill>
                            <a:schemeClr val="tx1"/>
                          </a:solidFill>
                          <a:latin typeface="Arial" panose="020B0604020202020204"/>
                          <a:cs typeface="Arial" panose="020B0604020202020204"/>
                        </a:rPr>
                        <a:t>0</a:t>
                      </a:r>
                      <a:endParaRPr sz="900" dirty="0">
                        <a:solidFill>
                          <a:schemeClr val="tx1"/>
                        </a:solidFill>
                        <a:latin typeface="Arial" panose="020B0604020202020204"/>
                        <a:cs typeface="Arial" panose="020B0604020202020204"/>
                      </a:endParaRPr>
                    </a:p>
                  </a:txBody>
                  <a:tcPr marL="0" marR="0" marT="2540" marB="0" anchor="ctr">
                    <a:lnL w="3175" cap="flat" cmpd="sng" algn="ctr">
                      <a:noFill/>
                      <a:prstDash val="solid"/>
                      <a:round/>
                      <a:headEnd type="none" w="med" len="med"/>
                      <a:tailEnd type="none" w="med" len="med"/>
                    </a:lnL>
                    <a:lnR>
                      <a:noFill/>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r>
              <a:tr h="350352">
                <a:tc>
                  <a:txBody>
                    <a:bodyPr/>
                    <a:lstStyle/>
                    <a:p>
                      <a:pPr marL="47625">
                        <a:lnSpc>
                          <a:spcPct val="100000"/>
                        </a:lnSpc>
                        <a:spcBef>
                          <a:spcPts val="0"/>
                        </a:spcBef>
                      </a:pPr>
                      <a:r>
                        <a:rPr sz="900" b="1" spc="10" dirty="0">
                          <a:solidFill>
                            <a:schemeClr val="tx1"/>
                          </a:solidFill>
                          <a:latin typeface="Arial" panose="020B0604020202020204"/>
                          <a:cs typeface="Arial" panose="020B0604020202020204"/>
                        </a:rPr>
                        <a:t>Disease control rate </a:t>
                      </a:r>
                      <a:r>
                        <a:rPr lang="en-US" altLang="zh-CN" sz="900" b="1" spc="10" dirty="0">
                          <a:solidFill>
                            <a:schemeClr val="tx1"/>
                          </a:solidFill>
                          <a:latin typeface="Arial" panose="020B0604020202020204"/>
                          <a:cs typeface="Arial" panose="020B0604020202020204"/>
                        </a:rPr>
                        <a:t>(</a:t>
                      </a:r>
                      <a:r>
                        <a:rPr sz="900" b="1" spc="10" dirty="0">
                          <a:solidFill>
                            <a:schemeClr val="tx1"/>
                          </a:solidFill>
                          <a:latin typeface="Arial" panose="020B0604020202020204"/>
                          <a:cs typeface="Arial" panose="020B0604020202020204"/>
                        </a:rPr>
                        <a:t>CR</a:t>
                      </a:r>
                      <a:r>
                        <a:rPr sz="900" b="1" spc="15" dirty="0">
                          <a:solidFill>
                            <a:schemeClr val="tx1"/>
                          </a:solidFill>
                          <a:latin typeface="Arial" panose="020B0604020202020204"/>
                          <a:cs typeface="Arial" panose="020B0604020202020204"/>
                        </a:rPr>
                        <a:t>+PR+</a:t>
                      </a:r>
                      <a:r>
                        <a:rPr sz="900" b="1" spc="10" dirty="0">
                          <a:solidFill>
                            <a:schemeClr val="tx1"/>
                          </a:solidFill>
                          <a:latin typeface="Arial" panose="020B0604020202020204"/>
                          <a:cs typeface="Arial" panose="020B0604020202020204"/>
                        </a:rPr>
                        <a:t>SD</a:t>
                      </a:r>
                      <a:r>
                        <a:rPr lang="en-US" altLang="zh-CN" sz="900" b="1"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90805">
                        <a:lnSpc>
                          <a:spcPct val="100000"/>
                        </a:lnSpc>
                        <a:spcBef>
                          <a:spcPts val="0"/>
                        </a:spcBef>
                      </a:pPr>
                      <a:r>
                        <a:rPr sz="900" spc="15" dirty="0">
                          <a:solidFill>
                            <a:schemeClr val="tx1"/>
                          </a:solidFill>
                          <a:latin typeface="Arial" panose="020B0604020202020204"/>
                          <a:cs typeface="Arial" panose="020B0604020202020204"/>
                        </a:rPr>
                        <a:t>n</a:t>
                      </a:r>
                      <a:r>
                        <a:rPr sz="90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88265">
                        <a:lnSpc>
                          <a:spcPct val="100000"/>
                        </a:lnSpc>
                        <a:spcBef>
                          <a:spcPts val="0"/>
                        </a:spcBef>
                      </a:pPr>
                      <a:r>
                        <a:rPr sz="900" spc="15" dirty="0">
                          <a:solidFill>
                            <a:schemeClr val="tx1"/>
                          </a:solidFill>
                          <a:latin typeface="Arial" panose="020B0604020202020204"/>
                          <a:cs typeface="Arial" panose="020B0604020202020204"/>
                        </a:rPr>
                        <a:t>95%</a:t>
                      </a:r>
                      <a:r>
                        <a:rPr sz="900"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Cl</a:t>
                      </a:r>
                      <a:endParaRPr sz="900" dirty="0">
                        <a:solidFill>
                          <a:schemeClr val="tx1"/>
                        </a:solidFill>
                        <a:latin typeface="Arial" panose="020B0604020202020204"/>
                        <a:cs typeface="Arial" panose="020B0604020202020204"/>
                      </a:endParaRPr>
                    </a:p>
                  </a:txBody>
                  <a:tcPr marL="0" marR="0" marT="27305" marB="0" anchor="ctr">
                    <a:lnL>
                      <a:noFill/>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9</a:t>
                      </a:r>
                      <a:r>
                        <a:rPr sz="900" spc="-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60.0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32.3,</a:t>
                      </a:r>
                      <a:r>
                        <a:rPr sz="900" spc="-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83.7</a:t>
                      </a:r>
                      <a:endParaRPr sz="900" dirty="0">
                        <a:solidFill>
                          <a:schemeClr val="tx1"/>
                        </a:solidFill>
                        <a:latin typeface="Arial" panose="020B0604020202020204"/>
                        <a:cs typeface="Arial" panose="020B0604020202020204"/>
                      </a:endParaRPr>
                    </a:p>
                  </a:txBody>
                  <a:tcPr marL="0" marR="0" marT="2540" marB="0" anchor="ctr">
                    <a:lnL w="3175" cap="flat" cmpd="sng" algn="ctr">
                      <a:noFill/>
                      <a:prstDash val="solid"/>
                      <a:round/>
                      <a:headEnd type="none" w="med" len="med"/>
                      <a:tailEnd type="none" w="med" len="med"/>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2.5,</a:t>
                      </a:r>
                      <a:r>
                        <a:rPr sz="900" spc="-8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100</a:t>
                      </a:r>
                      <a:endParaRPr sz="900" dirty="0">
                        <a:solidFill>
                          <a:schemeClr val="tx1"/>
                        </a:solidFill>
                        <a:latin typeface="Arial" panose="020B0604020202020204"/>
                        <a:cs typeface="Arial" panose="020B0604020202020204"/>
                      </a:endParaRPr>
                    </a:p>
                  </a:txBody>
                  <a:tcPr marL="0" marR="0" marT="2540" marB="0" anchor="ctr">
                    <a:lnL w="3175" cap="flat" cmpd="sng" algn="ctr">
                      <a:noFill/>
                      <a:prstDash val="solid"/>
                      <a:round/>
                      <a:headEnd type="none" w="med" len="med"/>
                      <a:tailEnd type="none" w="med" len="med"/>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7</a:t>
                      </a:r>
                      <a:r>
                        <a:rPr sz="900" spc="-9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53.8</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25.1,80.8</a:t>
                      </a:r>
                      <a:endParaRPr sz="900" dirty="0">
                        <a:solidFill>
                          <a:schemeClr val="tx1"/>
                        </a:solidFill>
                        <a:latin typeface="Arial" panose="020B0604020202020204"/>
                        <a:cs typeface="Arial" panose="020B0604020202020204"/>
                      </a:endParaRPr>
                    </a:p>
                  </a:txBody>
                  <a:tcPr marL="0" marR="0" marT="2540" marB="0" anchor="ctr">
                    <a:lnL w="3175">
                      <a:noFill/>
                      <a:prstDash val="solid"/>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2.5,</a:t>
                      </a:r>
                      <a:r>
                        <a:rPr sz="900" spc="-8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100</a:t>
                      </a:r>
                      <a:endParaRPr sz="900" dirty="0">
                        <a:solidFill>
                          <a:schemeClr val="tx1"/>
                        </a:solidFill>
                        <a:latin typeface="Arial" panose="020B0604020202020204"/>
                        <a:cs typeface="Arial" panose="020B0604020202020204"/>
                      </a:endParaRPr>
                    </a:p>
                  </a:txBody>
                  <a:tcPr marL="0" marR="0" marT="2540" marB="0" anchor="ctr">
                    <a:lnL w="3175">
                      <a:noFill/>
                      <a:prstDash val="solid"/>
                    </a:lnL>
                    <a:lnR>
                      <a:noFill/>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tcPr>
                </a:tc>
              </a:tr>
              <a:tr h="461897">
                <a:tc>
                  <a:txBody>
                    <a:bodyPr/>
                    <a:lstStyle/>
                    <a:p>
                      <a:pPr marL="47625">
                        <a:lnSpc>
                          <a:spcPct val="100000"/>
                        </a:lnSpc>
                        <a:spcBef>
                          <a:spcPts val="0"/>
                        </a:spcBef>
                      </a:pPr>
                      <a:r>
                        <a:rPr sz="900" b="1" spc="10" dirty="0">
                          <a:solidFill>
                            <a:schemeClr val="tx1"/>
                          </a:solidFill>
                          <a:latin typeface="Arial" panose="020B0604020202020204"/>
                          <a:cs typeface="Arial" panose="020B0604020202020204"/>
                        </a:rPr>
                        <a:t>Clinical benefit rate </a:t>
                      </a:r>
                      <a:r>
                        <a:rPr lang="en-US" altLang="zh-CN" sz="900" b="1" spc="10" dirty="0">
                          <a:solidFill>
                            <a:schemeClr val="tx1"/>
                          </a:solidFill>
                          <a:latin typeface="Arial" panose="020B0604020202020204"/>
                          <a:cs typeface="Arial" panose="020B0604020202020204"/>
                        </a:rPr>
                        <a:t>(</a:t>
                      </a:r>
                      <a:r>
                        <a:rPr sz="900" b="1" spc="10" dirty="0" err="1">
                          <a:solidFill>
                            <a:schemeClr val="tx1"/>
                          </a:solidFill>
                          <a:latin typeface="Arial" panose="020B0604020202020204"/>
                          <a:cs typeface="Arial" panose="020B0604020202020204"/>
                        </a:rPr>
                        <a:t>CR</a:t>
                      </a:r>
                      <a:r>
                        <a:rPr sz="900" b="1" spc="15" dirty="0" err="1">
                          <a:solidFill>
                            <a:schemeClr val="tx1"/>
                          </a:solidFill>
                          <a:latin typeface="Arial" panose="020B0604020202020204"/>
                          <a:cs typeface="Arial" panose="020B0604020202020204"/>
                        </a:rPr>
                        <a:t>+PR+</a:t>
                      </a:r>
                      <a:r>
                        <a:rPr sz="900" b="1" spc="10" dirty="0" err="1">
                          <a:solidFill>
                            <a:schemeClr val="tx1"/>
                          </a:solidFill>
                          <a:latin typeface="Arial" panose="020B0604020202020204"/>
                          <a:cs typeface="Arial" panose="020B0604020202020204"/>
                        </a:rPr>
                        <a:t>durable</a:t>
                      </a:r>
                      <a:r>
                        <a:rPr sz="900" b="1" spc="10" dirty="0">
                          <a:solidFill>
                            <a:schemeClr val="tx1"/>
                          </a:solidFill>
                          <a:latin typeface="Arial" panose="020B0604020202020204"/>
                          <a:cs typeface="Arial" panose="020B0604020202020204"/>
                        </a:rPr>
                        <a:t> </a:t>
                      </a:r>
                      <a:r>
                        <a:rPr sz="900" b="1" spc="15" dirty="0">
                          <a:solidFill>
                            <a:schemeClr val="tx1"/>
                          </a:solidFill>
                          <a:latin typeface="Arial" panose="020B0604020202020204"/>
                          <a:cs typeface="Arial" panose="020B0604020202020204"/>
                        </a:rPr>
                        <a:t>SD </a:t>
                      </a:r>
                      <a:r>
                        <a:rPr sz="900" b="1" spc="10" dirty="0">
                          <a:solidFill>
                            <a:schemeClr val="tx1"/>
                          </a:solidFill>
                          <a:latin typeface="Arial" panose="020B0604020202020204"/>
                          <a:cs typeface="Arial" panose="020B0604020202020204"/>
                        </a:rPr>
                        <a:t>&gt;24</a:t>
                      </a:r>
                      <a:r>
                        <a:rPr sz="900" b="1" spc="-75" dirty="0">
                          <a:solidFill>
                            <a:schemeClr val="tx1"/>
                          </a:solidFill>
                          <a:latin typeface="Arial" panose="020B0604020202020204"/>
                          <a:cs typeface="Arial" panose="020B0604020202020204"/>
                        </a:rPr>
                        <a:t> </a:t>
                      </a:r>
                      <a:r>
                        <a:rPr sz="900" b="1" spc="10" dirty="0">
                          <a:solidFill>
                            <a:schemeClr val="tx1"/>
                          </a:solidFill>
                          <a:latin typeface="Arial" panose="020B0604020202020204"/>
                          <a:cs typeface="Arial" panose="020B0604020202020204"/>
                        </a:rPr>
                        <a:t>weeks</a:t>
                      </a:r>
                      <a:r>
                        <a:rPr lang="en-US" altLang="zh-CN" sz="900" b="1"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90805">
                        <a:lnSpc>
                          <a:spcPct val="100000"/>
                        </a:lnSpc>
                        <a:spcBef>
                          <a:spcPts val="0"/>
                        </a:spcBef>
                      </a:pPr>
                      <a:r>
                        <a:rPr sz="900" spc="15" dirty="0">
                          <a:solidFill>
                            <a:schemeClr val="tx1"/>
                          </a:solidFill>
                          <a:latin typeface="Arial" panose="020B0604020202020204"/>
                          <a:cs typeface="Arial" panose="020B0604020202020204"/>
                        </a:rPr>
                        <a:t>n</a:t>
                      </a:r>
                      <a:r>
                        <a:rPr sz="90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88265">
                        <a:lnSpc>
                          <a:spcPct val="100000"/>
                        </a:lnSpc>
                        <a:spcBef>
                          <a:spcPts val="0"/>
                        </a:spcBef>
                      </a:pPr>
                      <a:r>
                        <a:rPr sz="900" spc="15" dirty="0">
                          <a:solidFill>
                            <a:schemeClr val="tx1"/>
                          </a:solidFill>
                          <a:latin typeface="Arial" panose="020B0604020202020204"/>
                          <a:cs typeface="Arial" panose="020B0604020202020204"/>
                        </a:rPr>
                        <a:t>95%</a:t>
                      </a:r>
                      <a:r>
                        <a:rPr sz="900"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Cl</a:t>
                      </a:r>
                      <a:endParaRPr sz="900" dirty="0">
                        <a:solidFill>
                          <a:schemeClr val="tx1"/>
                        </a:solidFill>
                        <a:latin typeface="Arial" panose="020B0604020202020204"/>
                        <a:cs typeface="Arial" panose="020B0604020202020204"/>
                      </a:endParaRPr>
                    </a:p>
                  </a:txBody>
                  <a:tcPr marL="0" marR="0" marT="29845" marB="0" anchor="ctr">
                    <a:lnL>
                      <a:noFill/>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8</a:t>
                      </a:r>
                      <a:r>
                        <a:rPr sz="900" spc="-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53.3</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26.6,</a:t>
                      </a:r>
                      <a:r>
                        <a:rPr sz="900" spc="-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78.7</a:t>
                      </a:r>
                      <a:endParaRPr sz="900" dirty="0">
                        <a:solidFill>
                          <a:schemeClr val="tx1"/>
                        </a:solidFill>
                        <a:latin typeface="Arial" panose="020B0604020202020204"/>
                        <a:cs typeface="Arial" panose="020B0604020202020204"/>
                      </a:endParaRPr>
                    </a:p>
                  </a:txBody>
                  <a:tcPr marL="0" marR="0" marT="5080" marB="0" anchor="ctr">
                    <a:lnL w="3175" cap="flat" cmpd="sng" algn="ctr">
                      <a:noFill/>
                      <a:prstDash val="solid"/>
                      <a:round/>
                      <a:headEnd type="none" w="med" len="med"/>
                      <a:tailEnd type="none" w="med" len="med"/>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2.5,</a:t>
                      </a:r>
                      <a:r>
                        <a:rPr sz="900" spc="-8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100</a:t>
                      </a:r>
                      <a:endParaRPr sz="900" dirty="0">
                        <a:solidFill>
                          <a:schemeClr val="tx1"/>
                        </a:solidFill>
                        <a:latin typeface="Arial" panose="020B0604020202020204"/>
                        <a:cs typeface="Arial" panose="020B0604020202020204"/>
                      </a:endParaRPr>
                    </a:p>
                  </a:txBody>
                  <a:tcPr marL="0" marR="0" marT="5080" marB="0" anchor="ctr">
                    <a:lnL w="3175" cap="flat" cmpd="sng" algn="ctr">
                      <a:noFill/>
                      <a:prstDash val="solid"/>
                      <a:round/>
                      <a:headEnd type="none" w="med" len="med"/>
                      <a:tailEnd type="none" w="med" len="med"/>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6</a:t>
                      </a:r>
                      <a:r>
                        <a:rPr sz="900" spc="-5"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46.2</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19.2,</a:t>
                      </a:r>
                      <a:r>
                        <a:rPr sz="900" spc="-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74.9</a:t>
                      </a:r>
                      <a:endParaRPr sz="900" dirty="0">
                        <a:solidFill>
                          <a:schemeClr val="tx1"/>
                        </a:solidFill>
                        <a:latin typeface="Arial" panose="020B0604020202020204"/>
                        <a:cs typeface="Arial" panose="020B0604020202020204"/>
                      </a:endParaRPr>
                    </a:p>
                  </a:txBody>
                  <a:tcPr marL="0" marR="0" marT="2540" marB="0" anchor="ctr">
                    <a:lnL w="3175">
                      <a:noFill/>
                      <a:prstDash val="solid"/>
                    </a:lnL>
                    <a:lnR w="3175">
                      <a:noFill/>
                      <a:prstDash val="solid"/>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5" dirty="0">
                          <a:solidFill>
                            <a:schemeClr val="tx1"/>
                          </a:solidFill>
                          <a:latin typeface="Arial" panose="020B0604020202020204"/>
                          <a:cs typeface="Arial" panose="020B0604020202020204"/>
                        </a:rPr>
                        <a:t>1</a:t>
                      </a:r>
                      <a:r>
                        <a:rPr sz="900" spc="-9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100</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p>
                      <a:pPr marL="0" algn="ctr">
                        <a:lnSpc>
                          <a:spcPct val="100000"/>
                        </a:lnSpc>
                        <a:spcBef>
                          <a:spcPts val="0"/>
                        </a:spcBef>
                      </a:pPr>
                      <a:r>
                        <a:rPr sz="900" spc="10" dirty="0">
                          <a:solidFill>
                            <a:schemeClr val="tx1"/>
                          </a:solidFill>
                          <a:latin typeface="Arial" panose="020B0604020202020204"/>
                          <a:cs typeface="Arial" panose="020B0604020202020204"/>
                        </a:rPr>
                        <a:t>2.5,</a:t>
                      </a:r>
                      <a:r>
                        <a:rPr sz="900" spc="-8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100</a:t>
                      </a:r>
                      <a:endParaRPr sz="900" dirty="0">
                        <a:solidFill>
                          <a:schemeClr val="tx1"/>
                        </a:solidFill>
                        <a:latin typeface="Arial" panose="020B0604020202020204"/>
                        <a:cs typeface="Arial" panose="020B0604020202020204"/>
                      </a:endParaRPr>
                    </a:p>
                  </a:txBody>
                  <a:tcPr marL="0" marR="0" marT="5080" marB="0" anchor="ctr">
                    <a:lnL w="3175">
                      <a:noFill/>
                      <a:prstDash val="solid"/>
                    </a:lnL>
                    <a:lnR>
                      <a:noFill/>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solidFill>
                      <a:srgbClr val="E2F5F0"/>
                    </a:solidFill>
                  </a:tcPr>
                </a:tc>
              </a:tr>
              <a:tr h="240836">
                <a:tc>
                  <a:txBody>
                    <a:bodyPr/>
                    <a:lstStyle/>
                    <a:p>
                      <a:pPr marL="45085">
                        <a:lnSpc>
                          <a:spcPct val="100000"/>
                        </a:lnSpc>
                        <a:spcBef>
                          <a:spcPts val="0"/>
                        </a:spcBef>
                      </a:pPr>
                      <a:r>
                        <a:rPr sz="900" b="1" spc="10" dirty="0">
                          <a:solidFill>
                            <a:schemeClr val="tx1"/>
                          </a:solidFill>
                          <a:latin typeface="Arial" panose="020B0604020202020204"/>
                          <a:cs typeface="Arial" panose="020B0604020202020204"/>
                        </a:rPr>
                        <a:t>Time to</a:t>
                      </a:r>
                      <a:r>
                        <a:rPr sz="900" b="1" spc="-5" dirty="0">
                          <a:solidFill>
                            <a:schemeClr val="tx1"/>
                          </a:solidFill>
                          <a:latin typeface="Arial" panose="020B0604020202020204"/>
                          <a:cs typeface="Arial" panose="020B0604020202020204"/>
                        </a:rPr>
                        <a:t> </a:t>
                      </a:r>
                      <a:r>
                        <a:rPr sz="900" b="1" spc="10" dirty="0">
                          <a:solidFill>
                            <a:schemeClr val="tx1"/>
                          </a:solidFill>
                          <a:latin typeface="Arial" panose="020B0604020202020204"/>
                          <a:cs typeface="Arial" panose="020B0604020202020204"/>
                        </a:rPr>
                        <a:t>response</a:t>
                      </a:r>
                      <a:endParaRPr sz="900" dirty="0">
                        <a:solidFill>
                          <a:schemeClr val="tx1"/>
                        </a:solidFill>
                        <a:latin typeface="Arial" panose="020B0604020202020204"/>
                        <a:cs typeface="Arial" panose="020B0604020202020204"/>
                      </a:endParaRPr>
                    </a:p>
                    <a:p>
                      <a:pPr marL="90805">
                        <a:lnSpc>
                          <a:spcPct val="100000"/>
                        </a:lnSpc>
                        <a:spcBef>
                          <a:spcPts val="0"/>
                        </a:spcBef>
                      </a:pPr>
                      <a:r>
                        <a:rPr sz="900" spc="10" dirty="0">
                          <a:solidFill>
                            <a:schemeClr val="tx1"/>
                          </a:solidFill>
                          <a:latin typeface="Arial" panose="020B0604020202020204"/>
                          <a:cs typeface="Arial" panose="020B0604020202020204"/>
                        </a:rPr>
                        <a:t>Median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range</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a:t>
                      </a:r>
                      <a:r>
                        <a:rPr sz="900" spc="-5" dirty="0">
                          <a:solidFill>
                            <a:schemeClr val="tx1"/>
                          </a:solidFill>
                          <a:latin typeface="Arial" panose="020B0604020202020204"/>
                          <a:cs typeface="Arial" panose="020B0604020202020204"/>
                        </a:rPr>
                        <a:t> </a:t>
                      </a:r>
                      <a:r>
                        <a:rPr sz="900" spc="10" dirty="0">
                          <a:solidFill>
                            <a:schemeClr val="tx1"/>
                          </a:solidFill>
                          <a:latin typeface="Arial" panose="020B0604020202020204"/>
                          <a:cs typeface="Arial" panose="020B0604020202020204"/>
                        </a:rPr>
                        <a:t>weeks</a:t>
                      </a:r>
                      <a:endParaRPr sz="900" dirty="0">
                        <a:solidFill>
                          <a:schemeClr val="tx1"/>
                        </a:solidFill>
                        <a:latin typeface="Arial" panose="020B0604020202020204"/>
                        <a:cs typeface="Arial" panose="020B0604020202020204"/>
                      </a:endParaRPr>
                    </a:p>
                  </a:txBody>
                  <a:tcPr marL="0" marR="0" marT="27305" marB="0" anchor="ctr">
                    <a:lnL>
                      <a:noFill/>
                    </a:lnL>
                    <a:lnR w="3175">
                      <a:noFill/>
                      <a:prstDash val="solid"/>
                    </a:lnR>
                    <a:lnT w="12700" cap="flat" cmpd="sng" algn="ctr">
                      <a:solidFill>
                        <a:srgbClr val="00877C"/>
                      </a:solidFill>
                      <a:prstDash val="solid"/>
                      <a:round/>
                      <a:headEnd type="none" w="med" len="med"/>
                      <a:tailEnd type="none" w="med" len="med"/>
                    </a:lnT>
                    <a:lnB w="3175">
                      <a:noFill/>
                      <a:prstDash val="soli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0" dirty="0">
                          <a:solidFill>
                            <a:schemeClr val="tx1"/>
                          </a:solidFill>
                          <a:latin typeface="Arial" panose="020B0604020202020204"/>
                          <a:cs typeface="Arial" panose="020B0604020202020204"/>
                        </a:rPr>
                        <a:t>9.1</a:t>
                      </a:r>
                      <a:r>
                        <a:rPr sz="900" spc="-1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8.4-39.1</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5080" marB="0" anchor="ctr">
                    <a:lnL w="3175" cap="flat" cmpd="sng" algn="ctr">
                      <a:noFill/>
                      <a:prstDash val="solid"/>
                      <a:round/>
                      <a:headEnd type="none" w="med" len="med"/>
                      <a:tailEnd type="none" w="med" len="med"/>
                    </a:lnL>
                    <a:lnR w="3175">
                      <a:noFill/>
                      <a:prstDash val="solid"/>
                    </a:lnR>
                    <a:lnT w="12700" cap="flat" cmpd="sng" algn="ctr">
                      <a:solidFill>
                        <a:srgbClr val="00877C"/>
                      </a:solidFill>
                      <a:prstDash val="solid"/>
                      <a:round/>
                      <a:headEnd type="none" w="med" len="med"/>
                      <a:tailEnd type="none" w="med" len="med"/>
                    </a:lnT>
                    <a:lnB w="3175">
                      <a:noFill/>
                      <a:prstDash val="soli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0" dirty="0">
                          <a:solidFill>
                            <a:schemeClr val="tx1"/>
                          </a:solidFill>
                          <a:latin typeface="Arial" panose="020B0604020202020204"/>
                          <a:cs typeface="Arial" panose="020B0604020202020204"/>
                        </a:rPr>
                        <a:t>9.1</a:t>
                      </a:r>
                      <a:r>
                        <a:rPr sz="900" spc="-5" dirty="0">
                          <a:solidFill>
                            <a:schemeClr val="tx1"/>
                          </a:solidFill>
                          <a:latin typeface="Arial" panose="020B0604020202020204"/>
                          <a:cs typeface="Arial" panose="020B0604020202020204"/>
                        </a:rPr>
                        <a:t> </a:t>
                      </a:r>
                      <a:r>
                        <a:rPr lang="en-US" altLang="zh-CN" sz="900" spc="5" dirty="0">
                          <a:solidFill>
                            <a:schemeClr val="tx1"/>
                          </a:solidFill>
                          <a:latin typeface="Arial" panose="020B0604020202020204"/>
                          <a:cs typeface="Arial" panose="020B0604020202020204"/>
                        </a:rPr>
                        <a:t>(</a:t>
                      </a:r>
                      <a:r>
                        <a:rPr sz="900" spc="5" dirty="0">
                          <a:solidFill>
                            <a:schemeClr val="tx1"/>
                          </a:solidFill>
                          <a:latin typeface="Arial" panose="020B0604020202020204"/>
                          <a:cs typeface="Arial" panose="020B0604020202020204"/>
                        </a:rPr>
                        <a:t>9.1-9.1</a:t>
                      </a:r>
                      <a:r>
                        <a:rPr lang="en-US" altLang="zh-CN" sz="900" spc="5"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5080" marB="0" anchor="ctr">
                    <a:lnL w="3175" cap="flat" cmpd="sng" algn="ctr">
                      <a:noFill/>
                      <a:prstDash val="solid"/>
                      <a:round/>
                      <a:headEnd type="none" w="med" len="med"/>
                      <a:tailEnd type="none" w="med" len="med"/>
                    </a:lnL>
                    <a:lnR w="3175">
                      <a:noFill/>
                      <a:prstDash val="solid"/>
                    </a:lnR>
                    <a:lnT w="12700" cap="flat" cmpd="sng" algn="ctr">
                      <a:solidFill>
                        <a:srgbClr val="00877C"/>
                      </a:solidFill>
                      <a:prstDash val="solid"/>
                      <a:round/>
                      <a:headEnd type="none" w="med" len="med"/>
                      <a:tailEnd type="none" w="med" len="med"/>
                    </a:lnT>
                    <a:lnB w="3175">
                      <a:noFill/>
                      <a:prstDash val="soli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0" dirty="0">
                          <a:solidFill>
                            <a:schemeClr val="tx1"/>
                          </a:solidFill>
                          <a:latin typeface="Arial" panose="020B0604020202020204"/>
                          <a:cs typeface="Arial" panose="020B0604020202020204"/>
                        </a:rPr>
                        <a:t>9.1</a:t>
                      </a:r>
                      <a:r>
                        <a:rPr sz="900" spc="-10" dirty="0">
                          <a:solidFill>
                            <a:schemeClr val="tx1"/>
                          </a:solidFill>
                          <a:latin typeface="Arial" panose="020B0604020202020204"/>
                          <a:cs typeface="Arial" panose="020B0604020202020204"/>
                        </a:rPr>
                        <a:t> </a:t>
                      </a:r>
                      <a:r>
                        <a:rPr lang="en-US" altLang="zh-CN" sz="900" spc="10" dirty="0">
                          <a:solidFill>
                            <a:schemeClr val="tx1"/>
                          </a:solidFill>
                          <a:latin typeface="Arial" panose="020B0604020202020204"/>
                          <a:cs typeface="Arial" panose="020B0604020202020204"/>
                        </a:rPr>
                        <a:t>(</a:t>
                      </a:r>
                      <a:r>
                        <a:rPr sz="900" spc="10" dirty="0">
                          <a:solidFill>
                            <a:schemeClr val="tx1"/>
                          </a:solidFill>
                          <a:latin typeface="Arial" panose="020B0604020202020204"/>
                          <a:cs typeface="Arial" panose="020B0604020202020204"/>
                        </a:rPr>
                        <a:t>8.4-39.1</a:t>
                      </a:r>
                      <a:r>
                        <a:rPr lang="en-US" altLang="zh-CN" sz="900" spc="10"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5080" marB="0" anchor="ctr">
                    <a:lnL w="3175">
                      <a:noFill/>
                      <a:prstDash val="solid"/>
                    </a:lnL>
                    <a:lnR w="3175">
                      <a:noFill/>
                      <a:prstDash val="solid"/>
                    </a:lnR>
                    <a:lnT w="12700" cap="flat" cmpd="sng" algn="ctr">
                      <a:solidFill>
                        <a:srgbClr val="00877C"/>
                      </a:solidFill>
                      <a:prstDash val="solid"/>
                      <a:round/>
                      <a:headEnd type="none" w="med" len="med"/>
                      <a:tailEnd type="none" w="med" len="med"/>
                    </a:lnT>
                    <a:lnB w="3175">
                      <a:noFill/>
                      <a:prstDash val="solid"/>
                    </a:lnB>
                    <a:lnTlToBr w="12700" cmpd="sng">
                      <a:noFill/>
                      <a:prstDash val="solid"/>
                    </a:lnTlToBr>
                    <a:lnBlToTr w="12700" cmpd="sng">
                      <a:noFill/>
                      <a:prstDash val="solid"/>
                    </a:lnBlToTr>
                  </a:tcPr>
                </a:tc>
                <a:tc>
                  <a:txBody>
                    <a:bodyPr/>
                    <a:lstStyle/>
                    <a:p>
                      <a:pPr marL="0" algn="ctr">
                        <a:lnSpc>
                          <a:spcPct val="100000"/>
                        </a:lnSpc>
                        <a:spcBef>
                          <a:spcPts val="0"/>
                        </a:spcBef>
                      </a:pPr>
                      <a:endParaRPr sz="900" dirty="0">
                        <a:solidFill>
                          <a:schemeClr val="tx1"/>
                        </a:solidFill>
                        <a:latin typeface="Times New Roman" panose="02020603050405020304"/>
                        <a:cs typeface="Times New Roman" panose="02020603050405020304"/>
                      </a:endParaRPr>
                    </a:p>
                    <a:p>
                      <a:pPr marL="0" algn="ctr">
                        <a:lnSpc>
                          <a:spcPct val="100000"/>
                        </a:lnSpc>
                        <a:spcBef>
                          <a:spcPts val="0"/>
                        </a:spcBef>
                      </a:pPr>
                      <a:r>
                        <a:rPr sz="900" spc="10" dirty="0">
                          <a:solidFill>
                            <a:schemeClr val="tx1"/>
                          </a:solidFill>
                          <a:latin typeface="Arial" panose="020B0604020202020204"/>
                          <a:cs typeface="Arial" panose="020B0604020202020204"/>
                        </a:rPr>
                        <a:t>8.7</a:t>
                      </a:r>
                      <a:r>
                        <a:rPr sz="900" spc="-5" dirty="0">
                          <a:solidFill>
                            <a:schemeClr val="tx1"/>
                          </a:solidFill>
                          <a:latin typeface="Arial" panose="020B0604020202020204"/>
                          <a:cs typeface="Arial" panose="020B0604020202020204"/>
                        </a:rPr>
                        <a:t> </a:t>
                      </a:r>
                      <a:r>
                        <a:rPr lang="en-US" altLang="zh-CN" sz="900" spc="5" dirty="0">
                          <a:solidFill>
                            <a:schemeClr val="tx1"/>
                          </a:solidFill>
                          <a:latin typeface="Arial" panose="020B0604020202020204"/>
                          <a:cs typeface="Arial" panose="020B0604020202020204"/>
                        </a:rPr>
                        <a:t>(</a:t>
                      </a:r>
                      <a:r>
                        <a:rPr sz="900" spc="5" dirty="0">
                          <a:solidFill>
                            <a:schemeClr val="tx1"/>
                          </a:solidFill>
                          <a:latin typeface="Arial" panose="020B0604020202020204"/>
                          <a:cs typeface="Arial" panose="020B0604020202020204"/>
                        </a:rPr>
                        <a:t>8.7-8.7</a:t>
                      </a:r>
                      <a:r>
                        <a:rPr lang="en-US" altLang="zh-CN" sz="900" spc="5" dirty="0">
                          <a:solidFill>
                            <a:schemeClr val="tx1"/>
                          </a:solidFill>
                          <a:latin typeface="Arial" panose="020B0604020202020204"/>
                          <a:cs typeface="Arial" panose="020B0604020202020204"/>
                        </a:rPr>
                        <a:t>)</a:t>
                      </a:r>
                      <a:endParaRPr sz="900" dirty="0">
                        <a:solidFill>
                          <a:schemeClr val="tx1"/>
                        </a:solidFill>
                        <a:latin typeface="Arial" panose="020B0604020202020204"/>
                        <a:cs typeface="Arial" panose="020B0604020202020204"/>
                      </a:endParaRPr>
                    </a:p>
                  </a:txBody>
                  <a:tcPr marL="0" marR="0" marT="5080" marB="0" anchor="ctr">
                    <a:lnL w="3175">
                      <a:noFill/>
                      <a:prstDash val="solid"/>
                    </a:lnL>
                    <a:lnR>
                      <a:noFill/>
                    </a:lnR>
                    <a:lnT w="12700" cap="flat" cmpd="sng" algn="ctr">
                      <a:solidFill>
                        <a:srgbClr val="00877C"/>
                      </a:solidFill>
                      <a:prstDash val="solid"/>
                      <a:round/>
                      <a:headEnd type="none" w="med" len="med"/>
                      <a:tailEnd type="none" w="med" len="med"/>
                    </a:lnT>
                    <a:lnB w="3175">
                      <a:noFill/>
                      <a:prstDash val="solid"/>
                    </a:lnB>
                    <a:lnTlToBr w="12700" cmpd="sng">
                      <a:noFill/>
                      <a:prstDash val="solid"/>
                    </a:lnTlToBr>
                    <a:lnBlToTr w="12700" cmpd="sng">
                      <a:noFill/>
                      <a:prstDash val="solid"/>
                    </a:lnBlToTr>
                  </a:tcPr>
                </a:tc>
              </a:tr>
            </a:tbl>
          </a:graphicData>
        </a:graphic>
      </p:graphicFrame>
      <p:pic>
        <p:nvPicPr>
          <p:cNvPr id="7" name="图片 6"/>
          <p:cNvPicPr>
            <a:picLocks noChangeAspect="1"/>
          </p:cNvPicPr>
          <p:nvPr/>
        </p:nvPicPr>
        <p:blipFill>
          <a:blip r:embed="rId2"/>
          <a:stretch>
            <a:fillRect/>
          </a:stretch>
        </p:blipFill>
        <p:spPr>
          <a:xfrm>
            <a:off x="14364710" y="1146889"/>
            <a:ext cx="4522923" cy="2902099"/>
          </a:xfrm>
          <a:prstGeom prst="rect">
            <a:avLst/>
          </a:prstGeom>
        </p:spPr>
      </p:pic>
      <p:sp>
        <p:nvSpPr>
          <p:cNvPr id="8" name="文本占位符 3"/>
          <p:cNvSpPr txBox="1"/>
          <p:nvPr/>
        </p:nvSpPr>
        <p:spPr>
          <a:xfrm>
            <a:off x="3201248" y="6418883"/>
            <a:ext cx="4316412" cy="319088"/>
          </a:xfrm>
          <a:prstGeom prst="rect">
            <a:avLst/>
          </a:prstGeom>
        </p:spPr>
        <p:txBody>
          <a:bodyPr vert="horz" lIns="91440" tIns="45720" rIns="91440" bIns="45720" rtlCol="0" anchor="b" anchorCtr="0">
            <a:noAutofit/>
          </a:bodyPr>
          <a:lstStyle>
            <a:lvl1pPr marL="228600" indent="-228600" algn="l" defTabSz="914400" rtl="0" eaLnBrk="1" latinLnBrk="0" hangingPunct="1">
              <a:lnSpc>
                <a:spcPct val="100000"/>
              </a:lnSpc>
              <a:spcBef>
                <a:spcPts val="0"/>
              </a:spcBef>
              <a:buFont typeface="+mj-lt"/>
              <a:buAutoNum type="arabicPeriod"/>
              <a:defRPr sz="9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9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mj-lt"/>
              <a:buNone/>
            </a:pPr>
            <a:endParaRPr lang="en-US" altLang="zh-CN" dirty="0"/>
          </a:p>
        </p:txBody>
      </p:sp>
      <p:graphicFrame>
        <p:nvGraphicFramePr>
          <p:cNvPr id="23" name="object 5"/>
          <p:cNvGraphicFramePr>
            <a:graphicFrameLocks noGrp="1"/>
          </p:cNvGraphicFramePr>
          <p:nvPr/>
        </p:nvGraphicFramePr>
        <p:xfrm>
          <a:off x="6480547" y="2048800"/>
          <a:ext cx="5202713" cy="2501862"/>
        </p:xfrm>
        <a:graphic>
          <a:graphicData uri="http://schemas.openxmlformats.org/drawingml/2006/table">
            <a:tbl>
              <a:tblPr firstRow="1" bandRow="1"/>
              <a:tblGrid>
                <a:gridCol w="1483918"/>
                <a:gridCol w="1791949"/>
                <a:gridCol w="1926846"/>
              </a:tblGrid>
              <a:tr h="463335">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71755" algn="l">
                        <a:lnSpc>
                          <a:spcPct val="100000"/>
                        </a:lnSpc>
                      </a:pPr>
                      <a:r>
                        <a:rPr lang="en-US" sz="1200" b="1" kern="1200" spc="-10" dirty="0">
                          <a:solidFill>
                            <a:srgbClr val="FFFFFF"/>
                          </a:solidFill>
                          <a:latin typeface="+mn-lt"/>
                          <a:ea typeface="微软雅黑" panose="020B0503020204020204" charset="-122"/>
                          <a:cs typeface="+mn-cs"/>
                          <a:sym typeface="Invention" panose="020B0503020008020204" pitchFamily="34" charset="0"/>
                        </a:rPr>
                        <a:t>Results</a:t>
                      </a:r>
                      <a:endParaRPr lang="en-US" sz="12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635" algn="ctr">
                        <a:lnSpc>
                          <a:spcPct val="100000"/>
                        </a:lnSpc>
                        <a:spcBef>
                          <a:spcPts val="350"/>
                        </a:spcBef>
                      </a:pPr>
                      <a:r>
                        <a:rPr lang="en-US" sz="1100" b="1" spc="-10" dirty="0">
                          <a:solidFill>
                            <a:srgbClr val="FFFFFF"/>
                          </a:solidFill>
                          <a:latin typeface="+mn-lt"/>
                          <a:ea typeface="微软雅黑" panose="020B0503020204020204" charset="-122"/>
                          <a:sym typeface="Invention" panose="020B0503020008020204" pitchFamily="34" charset="0"/>
                        </a:rPr>
                        <a:t>MEAP</a:t>
                      </a:r>
                      <a:endParaRPr sz="1100" dirty="0">
                        <a:latin typeface="+mn-lt"/>
                        <a:ea typeface="微软雅黑" panose="020B0503020204020204" charset="-122"/>
                        <a:sym typeface="Invention" panose="020B0503020008020204" pitchFamily="34" charset="0"/>
                      </a:endParaRPr>
                    </a:p>
                    <a:p>
                      <a:pPr marL="1270" algn="ctr">
                        <a:lnSpc>
                          <a:spcPct val="100000"/>
                        </a:lnSpc>
                        <a:spcBef>
                          <a:spcPts val="10"/>
                        </a:spcBef>
                      </a:pPr>
                      <a:r>
                        <a:rPr lang="en-US" altLang="zh-CN" sz="1100" b="1" spc="-10" dirty="0">
                          <a:solidFill>
                            <a:srgbClr val="FFFFFF"/>
                          </a:solidFill>
                          <a:latin typeface="+mn-lt"/>
                          <a:ea typeface="微软雅黑" panose="020B0503020204020204" charset="-122"/>
                          <a:sym typeface="Invention" panose="020B0503020008020204" pitchFamily="34" charset="0"/>
                        </a:rPr>
                        <a:t>(</a:t>
                      </a:r>
                      <a:r>
                        <a:rPr lang="en-US" sz="1100" b="1" spc="-10" dirty="0">
                          <a:solidFill>
                            <a:srgbClr val="FFFFFF"/>
                          </a:solidFill>
                          <a:latin typeface="+mn-lt"/>
                          <a:ea typeface="微软雅黑" panose="020B0503020204020204" charset="-122"/>
                          <a:sym typeface="Invention" panose="020B0503020008020204" pitchFamily="34" charset="0"/>
                        </a:rPr>
                        <a:t>N=68</a:t>
                      </a:r>
                      <a:r>
                        <a:rPr lang="en-US" altLang="zh-CN" sz="1100" b="1" spc="-10" dirty="0">
                          <a:solidFill>
                            <a:srgbClr val="FFFFFF"/>
                          </a:solidFill>
                          <a:latin typeface="+mn-lt"/>
                          <a:ea typeface="微软雅黑" panose="020B0503020204020204" charset="-122"/>
                          <a:sym typeface="Invention" panose="020B0503020008020204" pitchFamily="34" charset="0"/>
                        </a:rPr>
                        <a:t>)</a:t>
                      </a:r>
                      <a:endParaRPr sz="110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bg1"/>
                          </a:solidFill>
                          <a:latin typeface="Invention"/>
                        </a:defRPr>
                      </a:lvl1pPr>
                      <a:lvl2pPr marL="457200" algn="l" defTabSz="914400" rtl="0" eaLnBrk="1" latinLnBrk="0" hangingPunct="1">
                        <a:defRPr sz="1800" b="1" kern="1200">
                          <a:solidFill>
                            <a:schemeClr val="bg1"/>
                          </a:solidFill>
                          <a:latin typeface="Invention"/>
                        </a:defRPr>
                      </a:lvl2pPr>
                      <a:lvl3pPr marL="914400" algn="l" defTabSz="914400" rtl="0" eaLnBrk="1" latinLnBrk="0" hangingPunct="1">
                        <a:defRPr sz="1800" b="1" kern="1200">
                          <a:solidFill>
                            <a:schemeClr val="bg1"/>
                          </a:solidFill>
                          <a:latin typeface="Invention"/>
                        </a:defRPr>
                      </a:lvl3pPr>
                      <a:lvl4pPr marL="1371600" algn="l" defTabSz="914400" rtl="0" eaLnBrk="1" latinLnBrk="0" hangingPunct="1">
                        <a:defRPr sz="1800" b="1" kern="1200">
                          <a:solidFill>
                            <a:schemeClr val="bg1"/>
                          </a:solidFill>
                          <a:latin typeface="Invention"/>
                        </a:defRPr>
                      </a:lvl4pPr>
                      <a:lvl5pPr marL="1828800" algn="l" defTabSz="914400" rtl="0" eaLnBrk="1" latinLnBrk="0" hangingPunct="1">
                        <a:defRPr sz="1800" b="1" kern="1200">
                          <a:solidFill>
                            <a:schemeClr val="bg1"/>
                          </a:solidFill>
                          <a:latin typeface="Invention"/>
                        </a:defRPr>
                      </a:lvl5pPr>
                      <a:lvl6pPr marL="2286000" algn="l" defTabSz="914400" rtl="0" eaLnBrk="1" latinLnBrk="0" hangingPunct="1">
                        <a:defRPr sz="1800" b="1" kern="1200">
                          <a:solidFill>
                            <a:schemeClr val="bg1"/>
                          </a:solidFill>
                          <a:latin typeface="Invention"/>
                        </a:defRPr>
                      </a:lvl6pPr>
                      <a:lvl7pPr marL="2743200" algn="l" defTabSz="914400" rtl="0" eaLnBrk="1" latinLnBrk="0" hangingPunct="1">
                        <a:defRPr sz="1800" b="1" kern="1200">
                          <a:solidFill>
                            <a:schemeClr val="bg1"/>
                          </a:solidFill>
                          <a:latin typeface="Invention"/>
                        </a:defRPr>
                      </a:lvl7pPr>
                      <a:lvl8pPr marL="3200400" algn="l" defTabSz="914400" rtl="0" eaLnBrk="1" latinLnBrk="0" hangingPunct="1">
                        <a:defRPr sz="1800" b="1" kern="1200">
                          <a:solidFill>
                            <a:schemeClr val="bg1"/>
                          </a:solidFill>
                          <a:latin typeface="Invention"/>
                        </a:defRPr>
                      </a:lvl8pPr>
                      <a:lvl9pPr marL="3657600" algn="l" defTabSz="914400" rtl="0" eaLnBrk="1" latinLnBrk="0" hangingPunct="1">
                        <a:defRPr sz="1800" b="1" kern="1200">
                          <a:solidFill>
                            <a:schemeClr val="bg1"/>
                          </a:solidFill>
                          <a:latin typeface="Invention"/>
                        </a:defRPr>
                      </a:lvl9pPr>
                    </a:lstStyle>
                    <a:p>
                      <a:pPr marL="635" marR="0" lvl="0" indent="0" algn="ctr" defTabSz="914400" rtl="0" eaLnBrk="1" fontAlgn="auto" latinLnBrk="0" hangingPunct="1">
                        <a:lnSpc>
                          <a:spcPct val="100000"/>
                        </a:lnSpc>
                        <a:spcBef>
                          <a:spcPts val="350"/>
                        </a:spcBef>
                        <a:spcAft>
                          <a:spcPts val="0"/>
                        </a:spcAft>
                        <a:buClrTx/>
                        <a:buSzTx/>
                        <a:buFontTx/>
                        <a:buNone/>
                        <a:defRPr/>
                      </a:pPr>
                      <a:r>
                        <a:rPr kumimoji="0" lang="en-US" altLang="zh-CN" sz="1100" b="1" i="0" u="none" strike="noStrike" kern="1200" cap="none" spc="-10" normalizeH="0" baseline="0" noProof="0" dirty="0">
                          <a:ln>
                            <a:noFill/>
                          </a:ln>
                          <a:solidFill>
                            <a:srgbClr val="FFFFFF"/>
                          </a:solidFill>
                          <a:effectLst/>
                          <a:uLnTx/>
                          <a:uFillTx/>
                          <a:latin typeface="Arial" panose="020B0604020202020204"/>
                          <a:ea typeface="微软雅黑" panose="020B0503020204020204" charset="-122"/>
                          <a:cs typeface="+mn-cs"/>
                          <a:sym typeface="Invention" panose="020B0503020008020204" pitchFamily="34" charset="0"/>
                        </a:rPr>
                        <a:t>SAP</a:t>
                      </a:r>
                      <a:endParaRPr kumimoji="0" lang="en-US" altLang="zh-CN" sz="11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p>
                      <a:pPr marL="1270" marR="0" lvl="0" indent="0" algn="ctr" defTabSz="914400" rtl="0" eaLnBrk="1" fontAlgn="auto" latinLnBrk="0" hangingPunct="1">
                        <a:lnSpc>
                          <a:spcPct val="100000"/>
                        </a:lnSpc>
                        <a:spcBef>
                          <a:spcPts val="10"/>
                        </a:spcBef>
                        <a:spcAft>
                          <a:spcPts val="0"/>
                        </a:spcAft>
                        <a:buClrTx/>
                        <a:buSzTx/>
                        <a:buFontTx/>
                        <a:buNone/>
                        <a:defRPr/>
                      </a:pPr>
                      <a:r>
                        <a:rPr kumimoji="0" lang="en-US" altLang="zh-CN" sz="1100" b="1" i="0" u="none" strike="noStrike" kern="1200" cap="none" spc="-10" normalizeH="0" baseline="0" noProof="0" dirty="0">
                          <a:ln>
                            <a:noFill/>
                          </a:ln>
                          <a:solidFill>
                            <a:srgbClr val="FFFFFF"/>
                          </a:solidFill>
                          <a:effectLst/>
                          <a:uLnTx/>
                          <a:uFillTx/>
                          <a:latin typeface="Arial" panose="020B0604020202020204"/>
                          <a:ea typeface="微软雅黑" panose="020B0503020204020204" charset="-122"/>
                          <a:cs typeface="+mn-cs"/>
                          <a:sym typeface="Invention" panose="020B0503020008020204" pitchFamily="34" charset="0"/>
                        </a:rPr>
                        <a:t>(N=58)</a:t>
                      </a:r>
                      <a:endParaRPr kumimoji="0" lang="en-US" altLang="zh-CN" sz="11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r>
              <a:tr h="284352">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gn="l" defTabSz="914400" rtl="0" eaLnBrk="1" latinLnBrk="0" hangingPunct="1">
                        <a:lnSpc>
                          <a:spcPct val="100000"/>
                        </a:lnSpc>
                        <a:spcBef>
                          <a:spcPts val="445"/>
                        </a:spcBef>
                      </a:pPr>
                      <a:r>
                        <a:rPr lang="en-US" sz="1100" b="1" kern="1200" baseline="0" dirty="0">
                          <a:solidFill>
                            <a:schemeClr val="tx1"/>
                          </a:solidFill>
                          <a:latin typeface="+mn-lt"/>
                          <a:ea typeface="微软雅黑" panose="020B0503020204020204" charset="-122"/>
                          <a:cs typeface="Times New Roman" panose="02020603050405020304"/>
                          <a:sym typeface="Invention" panose="020B0503020008020204" pitchFamily="34" charset="0"/>
                        </a:rPr>
                        <a:t>ORR,%(95%CI)</a:t>
                      </a:r>
                      <a:endParaRPr sz="1100" b="1" kern="1200" baseline="0" dirty="0">
                        <a:solidFill>
                          <a:schemeClr val="tx1"/>
                        </a:solidFill>
                        <a:latin typeface="+mn-lt"/>
                        <a:ea typeface="微软雅黑" panose="020B0503020204020204" charset="-122"/>
                        <a:cs typeface="Times New Roman" panose="02020603050405020304"/>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a:lnSpc>
                          <a:spcPct val="100000"/>
                        </a:lnSpc>
                        <a:spcBef>
                          <a:spcPts val="10"/>
                        </a:spcBef>
                      </a:pPr>
                      <a:r>
                        <a:rPr lang="en-US" altLang="zh-CN" sz="1100" b="0" dirty="0">
                          <a:latin typeface="+mn-lt"/>
                          <a:ea typeface="微软雅黑" panose="020B0503020204020204" charset="-122"/>
                          <a:cs typeface="微软雅黑" panose="020B0503020204020204" charset="-122"/>
                          <a:sym typeface="Invention" panose="020B0503020008020204" pitchFamily="34" charset="0"/>
                        </a:rPr>
                        <a:t>39.7(28.0,52.3)</a:t>
                      </a:r>
                      <a:endParaRPr sz="11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defTabSz="914400" rtl="0" eaLnBrk="1" latinLnBrk="0" hangingPunct="1">
                        <a:lnSpc>
                          <a:spcPct val="100000"/>
                        </a:lnSpc>
                        <a:spcBef>
                          <a:spcPts val="10"/>
                        </a:spcBef>
                      </a:pPr>
                      <a:r>
                        <a:rPr lang="en-US" altLang="zh-CN" sz="1100" b="0" kern="1200" dirty="0">
                          <a:solidFill>
                            <a:schemeClr val="tx1"/>
                          </a:solidFill>
                          <a:latin typeface="+mn-lt"/>
                          <a:ea typeface="微软雅黑" panose="020B0503020204020204" charset="-122"/>
                          <a:cs typeface="+mn-cs"/>
                          <a:sym typeface="Invention" panose="020B0503020008020204" pitchFamily="34" charset="0"/>
                        </a:rPr>
                        <a:t>43.1(30.2,56.8)</a:t>
                      </a:r>
                      <a:endParaRPr sz="1100" b="0" kern="1200" dirty="0">
                        <a:solidFill>
                          <a:schemeClr val="tx1"/>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r>
              <a:tr h="42341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440"/>
                        </a:spcBef>
                      </a:pPr>
                      <a:r>
                        <a:rPr lang="en-US" sz="1100" b="1" kern="1200" baseline="0" dirty="0">
                          <a:solidFill>
                            <a:schemeClr val="tx1"/>
                          </a:solidFill>
                          <a:latin typeface="+mn-lt"/>
                          <a:ea typeface="微软雅黑" panose="020B0503020204020204" charset="-122"/>
                          <a:sym typeface="Invention" panose="020B0503020008020204" pitchFamily="34" charset="0"/>
                        </a:rPr>
                        <a:t>DCR,%(95%CI)</a:t>
                      </a:r>
                      <a:endParaRPr lang="en-US" sz="1100" b="1" kern="1200" baseline="0" dirty="0">
                        <a:solidFill>
                          <a:schemeClr val="tx1"/>
                        </a:solidFill>
                        <a:latin typeface="+mn-lt"/>
                        <a:ea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a:lnSpc>
                          <a:spcPct val="100000"/>
                        </a:lnSpc>
                        <a:spcBef>
                          <a:spcPts val="440"/>
                        </a:spcBef>
                      </a:pPr>
                      <a:r>
                        <a:rPr lang="en-US" altLang="zh-CN" sz="1100" b="0" dirty="0">
                          <a:solidFill>
                            <a:schemeClr val="tx1"/>
                          </a:solidFill>
                          <a:latin typeface="+mn-lt"/>
                          <a:ea typeface="微软雅黑" panose="020B0503020204020204" charset="-122"/>
                          <a:cs typeface="微软雅黑" panose="020B0503020204020204" charset="-122"/>
                          <a:sym typeface="Invention" panose="020B0503020008020204" pitchFamily="34" charset="0"/>
                        </a:rPr>
                        <a:t>67.6(55.2,78.5)</a:t>
                      </a:r>
                      <a:endParaRPr sz="1100" b="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270" algn="ctr" defTabSz="914400" rtl="0" eaLnBrk="1" latinLnBrk="0" hangingPunct="1">
                        <a:lnSpc>
                          <a:spcPct val="100000"/>
                        </a:lnSpc>
                        <a:spcBef>
                          <a:spcPts val="10"/>
                        </a:spcBef>
                      </a:pPr>
                      <a:r>
                        <a:rPr lang="en-US" sz="1100" b="0" kern="1200" dirty="0">
                          <a:solidFill>
                            <a:schemeClr val="tx1"/>
                          </a:solidFill>
                          <a:latin typeface="+mn-lt"/>
                          <a:ea typeface="微软雅黑" panose="020B0503020204020204" charset="-122"/>
                          <a:sym typeface="Invention" panose="020B0503020008020204" pitchFamily="34" charset="0"/>
                        </a:rPr>
                        <a:t>72.4(59.1,83.3)</a:t>
                      </a:r>
                      <a:endParaRPr lang="en-US" sz="1100" b="0" kern="1200" dirty="0">
                        <a:solidFill>
                          <a:schemeClr val="tx1"/>
                        </a:solidFill>
                        <a:latin typeface="+mn-lt"/>
                        <a:ea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r>
              <a:tr h="267368">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100" b="1" kern="1200" baseline="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CR,n</a:t>
                      </a:r>
                      <a:r>
                        <a:rPr lang="en-US" sz="11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a:t>
                      </a:r>
                      <a:endParaRPr sz="11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a:lnSpc>
                          <a:spcPct val="100000"/>
                        </a:lnSpc>
                        <a:spcBef>
                          <a:spcPts val="440"/>
                        </a:spcBef>
                      </a:pPr>
                      <a:r>
                        <a:rPr lang="en-US" sz="1100" b="0" dirty="0">
                          <a:solidFill>
                            <a:schemeClr val="tx1"/>
                          </a:solidFill>
                          <a:latin typeface="+mn-lt"/>
                          <a:ea typeface="微软雅黑" panose="020B0503020204020204" charset="-122"/>
                          <a:cs typeface="微软雅黑" panose="020B0503020204020204" charset="-122"/>
                          <a:sym typeface="Invention" panose="020B0503020008020204" pitchFamily="34" charset="0"/>
                        </a:rPr>
                        <a:t>3(4.4)</a:t>
                      </a:r>
                      <a:endParaRPr sz="1100" b="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rPr>
                        <a:t>2(3.4)</a:t>
                      </a:r>
                      <a:endParaRPr kumimoji="0" lang="en-US" altLang="zh-CN" sz="1100" b="0" i="0" u="none" strike="noStrike" kern="1200" cap="none" spc="0" normalizeH="0" baseline="0" noProof="0" dirty="0">
                        <a:ln>
                          <a:noFill/>
                        </a:ln>
                        <a:solidFill>
                          <a:prstClr val="black"/>
                        </a:solidFill>
                        <a:effectLst/>
                        <a:uLnTx/>
                        <a:uFillTx/>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r>
              <a:tr h="268127">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marR="0" lvl="0" indent="0" algn="l" defTabSz="914400" rtl="0" eaLnBrk="1" fontAlgn="auto" latinLnBrk="0" hangingPunct="1">
                        <a:lnSpc>
                          <a:spcPct val="100000"/>
                        </a:lnSpc>
                        <a:spcBef>
                          <a:spcPts val="440"/>
                        </a:spcBef>
                        <a:spcAft>
                          <a:spcPts val="0"/>
                        </a:spcAft>
                        <a:buClrTx/>
                        <a:buSzTx/>
                        <a:buFontTx/>
                        <a:buNone/>
                        <a:defRPr/>
                      </a:pPr>
                      <a:r>
                        <a:rPr kumimoji="0" lang="en-US" altLang="zh-CN" sz="11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PR,n</a:t>
                      </a:r>
                      <a:r>
                        <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a:t>
                      </a:r>
                      <a:endPar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algn="ctr">
                        <a:lnSpc>
                          <a:spcPct val="100000"/>
                        </a:lnSpc>
                        <a:spcBef>
                          <a:spcPts val="445"/>
                        </a:spcBef>
                      </a:pPr>
                      <a:r>
                        <a:rPr lang="en-US" sz="1100" b="0" dirty="0">
                          <a:solidFill>
                            <a:schemeClr val="tx1"/>
                          </a:solidFill>
                          <a:latin typeface="+mn-lt"/>
                          <a:ea typeface="微软雅黑" panose="020B0503020204020204" charset="-122"/>
                          <a:cs typeface="Invention"/>
                          <a:sym typeface="Invention" panose="020B0503020008020204" pitchFamily="34" charset="0"/>
                        </a:rPr>
                        <a:t>24(35.3)</a:t>
                      </a:r>
                      <a:endParaRPr sz="1100" b="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a:lnSpc>
                          <a:spcPct val="100000"/>
                        </a:lnSpc>
                        <a:spcBef>
                          <a:spcPts val="445"/>
                        </a:spcBef>
                      </a:pPr>
                      <a:r>
                        <a:rPr lang="en-US" sz="1100" b="0" dirty="0">
                          <a:latin typeface="+mn-lt"/>
                          <a:ea typeface="微软雅黑" panose="020B0503020204020204" charset="-122"/>
                          <a:cs typeface="Invention"/>
                          <a:sym typeface="Invention" panose="020B0503020008020204" pitchFamily="34" charset="0"/>
                        </a:rPr>
                        <a:t>23(39.7)</a:t>
                      </a:r>
                      <a:endParaRPr sz="1100" b="0" dirty="0">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r>
              <a:tr h="26812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marR="0" lvl="0" indent="0" algn="l" defTabSz="914400" rtl="0" eaLnBrk="1" fontAlgn="auto" latinLnBrk="0" hangingPunct="1">
                        <a:lnSpc>
                          <a:spcPct val="100000"/>
                        </a:lnSpc>
                        <a:spcBef>
                          <a:spcPts val="440"/>
                        </a:spcBef>
                        <a:spcAft>
                          <a:spcPts val="0"/>
                        </a:spcAft>
                        <a:buClrTx/>
                        <a:buSzTx/>
                        <a:buFontTx/>
                        <a:buNone/>
                        <a:defRPr/>
                      </a:pPr>
                      <a:r>
                        <a:rPr kumimoji="0" lang="en-US" altLang="zh-CN" sz="11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SD,n</a:t>
                      </a:r>
                      <a:r>
                        <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a:t>
                      </a:r>
                      <a:endPar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Bef>
                          <a:spcPts val="445"/>
                        </a:spcBef>
                      </a:pPr>
                      <a:r>
                        <a:rPr lang="en-US" sz="1100" b="0" spc="-10" dirty="0">
                          <a:solidFill>
                            <a:schemeClr val="tx1"/>
                          </a:solidFill>
                          <a:latin typeface="+mn-lt"/>
                          <a:ea typeface="微软雅黑" panose="020B0503020204020204" charset="-122"/>
                          <a:sym typeface="Invention" panose="020B0503020008020204" pitchFamily="34" charset="0"/>
                        </a:rPr>
                        <a:t>19(27.9)</a:t>
                      </a:r>
                      <a:endParaRPr sz="1100" b="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a:lnSpc>
                          <a:spcPct val="100000"/>
                        </a:lnSpc>
                        <a:spcBef>
                          <a:spcPts val="445"/>
                        </a:spcBef>
                      </a:pPr>
                      <a:r>
                        <a:rPr lang="en-US" sz="1100" b="0" spc="-10" dirty="0">
                          <a:latin typeface="+mn-lt"/>
                          <a:ea typeface="微软雅黑" panose="020B0503020204020204" charset="-122"/>
                          <a:sym typeface="Invention" panose="020B0503020008020204" pitchFamily="34" charset="0"/>
                        </a:rPr>
                        <a:t>17(29.3)</a:t>
                      </a:r>
                      <a:endParaRPr lang="en-US" sz="1100" b="0" dirty="0">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r>
              <a:tr h="25825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marR="0" lvl="0" indent="0" algn="l" defTabSz="914400" rtl="0" eaLnBrk="1" fontAlgn="auto" latinLnBrk="0" hangingPunct="1">
                        <a:lnSpc>
                          <a:spcPct val="100000"/>
                        </a:lnSpc>
                        <a:spcBef>
                          <a:spcPts val="440"/>
                        </a:spcBef>
                        <a:spcAft>
                          <a:spcPts val="0"/>
                        </a:spcAft>
                        <a:buClrTx/>
                        <a:buSzTx/>
                        <a:buFontTx/>
                        <a:buNone/>
                        <a:defRPr/>
                      </a:pPr>
                      <a:r>
                        <a:rPr kumimoji="0" lang="en-US" altLang="zh-CN" sz="11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PD,n</a:t>
                      </a:r>
                      <a:r>
                        <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a:t>
                      </a:r>
                      <a:endPar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12700" cap="flat" cmpd="sng" algn="ctr">
                      <a:solidFill>
                        <a:srgbClr val="6ECEB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lnSpc>
                          <a:spcPct val="100000"/>
                        </a:lnSpc>
                        <a:spcBef>
                          <a:spcPts val="380"/>
                        </a:spcBef>
                      </a:pPr>
                      <a:r>
                        <a:rPr lang="en-US" altLang="zh-CN" sz="1100" b="0" dirty="0">
                          <a:solidFill>
                            <a:schemeClr val="tx1"/>
                          </a:solidFill>
                          <a:latin typeface="+mn-lt"/>
                          <a:ea typeface="微软雅黑" panose="020B0503020204020204" charset="-122"/>
                          <a:sym typeface="Invention" panose="020B0503020008020204" pitchFamily="34" charset="0"/>
                        </a:rPr>
                        <a:t>18(26.5)</a:t>
                      </a:r>
                      <a:endParaRPr sz="1100" b="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270" algn="ctr">
                        <a:lnSpc>
                          <a:spcPct val="100000"/>
                        </a:lnSpc>
                        <a:spcBef>
                          <a:spcPts val="380"/>
                        </a:spcBef>
                      </a:pPr>
                      <a:r>
                        <a:rPr lang="en-US" altLang="zh-CN" sz="1100" b="0" dirty="0">
                          <a:latin typeface="+mn-lt"/>
                          <a:ea typeface="微软雅黑" panose="020B0503020204020204" charset="-122"/>
                          <a:sym typeface="Invention" panose="020B0503020008020204" pitchFamily="34" charset="0"/>
                        </a:rPr>
                        <a:t>13(22.4)</a:t>
                      </a:r>
                      <a:endParaRPr sz="1100" b="0" dirty="0">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noFill/>
                  </a:tcPr>
                </a:tc>
              </a:tr>
              <a:tr h="26888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marR="0" lvl="0" indent="0" algn="l" defTabSz="914400" rtl="0" eaLnBrk="1" fontAlgn="auto" latinLnBrk="0" hangingPunct="1">
                        <a:lnSpc>
                          <a:spcPct val="100000"/>
                        </a:lnSpc>
                        <a:spcBef>
                          <a:spcPts val="440"/>
                        </a:spcBef>
                        <a:spcAft>
                          <a:spcPts val="0"/>
                        </a:spcAft>
                        <a:buClrTx/>
                        <a:buSzTx/>
                        <a:buFontTx/>
                        <a:buNone/>
                        <a:defRPr/>
                      </a:pPr>
                      <a:r>
                        <a:rPr kumimoji="0" lang="en-US" altLang="zh-CN" sz="11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NE,n</a:t>
                      </a:r>
                      <a:r>
                        <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rPr>
                        <a:t>(%)</a:t>
                      </a:r>
                      <a:endParaRPr kumimoji="0" lang="en-US" altLang="zh-CN" sz="11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12700" cap="flat" cmpd="sng" algn="ctr">
                      <a:solidFill>
                        <a:srgbClr val="6ECEB2"/>
                      </a:solidFill>
                      <a:prstDash val="solid"/>
                      <a:round/>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latinLnBrk="0" hangingPunct="1">
                        <a:lnSpc>
                          <a:spcPct val="100000"/>
                        </a:lnSpc>
                        <a:spcBef>
                          <a:spcPts val="445"/>
                        </a:spcBef>
                      </a:pPr>
                      <a:r>
                        <a:rPr lang="en-US" altLang="zh-CN" sz="1100" b="0" kern="1200" spc="-10" dirty="0">
                          <a:solidFill>
                            <a:schemeClr val="tx1"/>
                          </a:solidFill>
                          <a:latin typeface="+mn-lt"/>
                          <a:ea typeface="微软雅黑" panose="020B0503020204020204" charset="-122"/>
                          <a:cs typeface="+mn-cs"/>
                          <a:sym typeface="Invention" panose="020B0503020008020204" pitchFamily="34" charset="0"/>
                        </a:rPr>
                        <a:t>4(5.9)</a:t>
                      </a:r>
                      <a:endParaRPr sz="1100" b="0" kern="1200" spc="-10" dirty="0">
                        <a:solidFill>
                          <a:schemeClr val="tx1"/>
                        </a:solidFill>
                        <a:latin typeface="+mn-lt"/>
                        <a:ea typeface="微软雅黑" panose="020B0503020204020204" charset="-122"/>
                        <a:cs typeface="+mn-cs"/>
                        <a:sym typeface="Invention" panose="020B0503020008020204" pitchFamily="34" charset="0"/>
                      </a:endParaRPr>
                    </a:p>
                  </a:txBody>
                  <a:tcPr marL="0" marR="0" marT="5715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latinLnBrk="0" hangingPunct="1">
                        <a:lnSpc>
                          <a:spcPct val="100000"/>
                        </a:lnSpc>
                        <a:spcBef>
                          <a:spcPts val="445"/>
                        </a:spcBef>
                      </a:pPr>
                      <a:r>
                        <a:rPr lang="en-US" altLang="zh-CN" sz="1100" b="0" kern="1200" spc="-10" dirty="0">
                          <a:solidFill>
                            <a:schemeClr val="tx1"/>
                          </a:solidFill>
                          <a:latin typeface="+mn-lt"/>
                          <a:ea typeface="微软雅黑" panose="020B0503020204020204" charset="-122"/>
                          <a:cs typeface="+mn-cs"/>
                          <a:sym typeface="Invention" panose="020B0503020008020204" pitchFamily="34" charset="0"/>
                        </a:rPr>
                        <a:t>3(5.2)</a:t>
                      </a:r>
                      <a:endParaRPr sz="1100" b="0" kern="1200" spc="-10" dirty="0">
                        <a:solidFill>
                          <a:schemeClr val="tx1"/>
                        </a:solidFill>
                        <a:latin typeface="+mn-lt"/>
                        <a:ea typeface="微软雅黑" panose="020B0503020204020204" charset="-122"/>
                        <a:cs typeface="+mn-cs"/>
                        <a:sym typeface="Invention" panose="020B0503020008020204" pitchFamily="34" charset="0"/>
                      </a:endParaRPr>
                    </a:p>
                  </a:txBody>
                  <a:tcPr marL="0" marR="0" marT="571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noFill/>
                  </a:tcPr>
                </a:tc>
              </a:tr>
            </a:tbl>
          </a:graphicData>
        </a:graphic>
      </p:graphicFrame>
      <p:sp>
        <p:nvSpPr>
          <p:cNvPr id="24" name="矩形: 圆角 23"/>
          <p:cNvSpPr/>
          <p:nvPr/>
        </p:nvSpPr>
        <p:spPr>
          <a:xfrm>
            <a:off x="6383345" y="4809199"/>
            <a:ext cx="5479715" cy="1144789"/>
          </a:xfrm>
          <a:prstGeom prst="roundRect">
            <a:avLst>
              <a:gd name="adj" fmla="val 1968"/>
            </a:avLst>
          </a:prstGeom>
          <a:solidFill>
            <a:srgbClr val="00877C"/>
          </a:solidFill>
          <a:ln w="9525" cap="flat" cmpd="sng" algn="ctr">
            <a:noFill/>
            <a:prstDash val="solid"/>
          </a:ln>
          <a:effectLst/>
        </p:spPr>
        <p:txBody>
          <a:bodyPr rtlCol="0" anchor="ctr"/>
          <a:lstStyle/>
          <a:p>
            <a:pPr marR="0" lvl="0" defTabSz="914400" eaLnBrk="1" fontAlgn="auto" latinLnBrk="0" hangingPunct="1">
              <a:lnSpc>
                <a:spcPct val="150000"/>
              </a:lnSpc>
              <a:spcBef>
                <a:spcPts val="0"/>
              </a:spcBef>
              <a:spcAft>
                <a:spcPts val="0"/>
              </a:spcAft>
              <a:buClrTx/>
              <a:buSzTx/>
              <a:defRPr sz="1400">
                <a:solidFill>
                  <a:srgbClr val="000000"/>
                </a:solidFill>
                <a:latin typeface="NRDTLT+ArialNarrow"/>
                <a:cs typeface="NRDTLT+ArialNarrow"/>
              </a:defRPr>
            </a:pPr>
            <a:r>
              <a:rPr lang="en-US" altLang="zh-CN" sz="1200" b="1" kern="0" dirty="0">
                <a:solidFill>
                  <a:prstClr val="white"/>
                </a:solidFill>
                <a:latin typeface="Arial" panose="020B0604020202020204" pitchFamily="34" charset="0"/>
                <a:ea typeface="微软雅黑" panose="020B0503020204020204" charset="-122"/>
                <a:cs typeface="Arial" panose="020B0604020202020204" pitchFamily="34" charset="0"/>
              </a:rPr>
              <a:t>Conclusions: </a:t>
            </a:r>
            <a:r>
              <a:rPr lang="en-US" altLang="zh-CN" sz="1200" kern="0" dirty="0">
                <a:solidFill>
                  <a:prstClr val="white"/>
                </a:solidFill>
                <a:latin typeface="Arial" panose="020B0604020202020204" pitchFamily="34" charset="0"/>
                <a:ea typeface="微软雅黑" panose="020B0503020204020204" charset="-122"/>
                <a:cs typeface="Arial" panose="020B0604020202020204" pitchFamily="34" charset="0"/>
              </a:rPr>
              <a:t>The encouraging antitumor activity and the manageable safety profile sustained after a longer duration of follow-up, supporting the further development of </a:t>
            </a:r>
            <a:r>
              <a:rPr lang="en-US" altLang="zh-CN" sz="1200" kern="0" dirty="0" err="1">
                <a:solidFill>
                  <a:prstClr val="white"/>
                </a:solidFill>
                <a:latin typeface="Arial" panose="020B0604020202020204" pitchFamily="34" charset="0"/>
                <a:ea typeface="微软雅黑" panose="020B0503020204020204" charset="-122"/>
                <a:cs typeface="Arial" panose="020B0604020202020204" pitchFamily="34" charset="0"/>
              </a:rPr>
              <a:t>serplulimab</a:t>
            </a:r>
            <a:r>
              <a:rPr lang="en-US" altLang="zh-CN" sz="1200" kern="0" dirty="0">
                <a:solidFill>
                  <a:prstClr val="white"/>
                </a:solidFill>
                <a:latin typeface="Arial" panose="020B0604020202020204" pitchFamily="34" charset="0"/>
                <a:ea typeface="微软雅黑" panose="020B0503020204020204" charset="-122"/>
                <a:cs typeface="Arial" panose="020B0604020202020204" pitchFamily="34" charset="0"/>
              </a:rPr>
              <a:t> as a potential tissue-agnostic antitumor treatment.</a:t>
            </a:r>
            <a:endParaRPr kumimoji="0" lang="en-US" altLang="zh-CN" sz="1200" i="0" u="none" strike="noStrike" kern="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25" name="文本框 24"/>
          <p:cNvSpPr txBox="1"/>
          <p:nvPr/>
        </p:nvSpPr>
        <p:spPr>
          <a:xfrm>
            <a:off x="369888" y="5414283"/>
            <a:ext cx="5726112" cy="646331"/>
          </a:xfrm>
          <a:prstGeom prst="rect">
            <a:avLst/>
          </a:prstGeom>
          <a:noFill/>
        </p:spPr>
        <p:txBody>
          <a:bodyPr wrap="square">
            <a:spAutoFit/>
          </a:bodyPr>
          <a:lstStyle/>
          <a:p>
            <a:pPr marL="180975" marR="5080" lvl="0" indent="-168910" algn="l" defTabSz="914400" rtl="0" eaLnBrk="1" fontAlgn="auto" latinLnBrk="0" hangingPunct="1">
              <a:lnSpc>
                <a:spcPct val="100000"/>
              </a:lnSpc>
              <a:spcBef>
                <a:spcPts val="600"/>
              </a:spcBef>
              <a:spcAft>
                <a:spcPts val="0"/>
              </a:spcAft>
              <a:buClrTx/>
              <a:buSzTx/>
              <a:buFontTx/>
              <a:buChar char="•"/>
              <a:tabLst>
                <a:tab pos="183515" algn="l"/>
                <a:tab pos="184150" algn="l"/>
              </a:tabLst>
              <a:defRPr/>
            </a:pPr>
            <a:r>
              <a:rPr kumimoji="0" lang="en-US" altLang="zh-CN" sz="12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This </a:t>
            </a:r>
            <a:r>
              <a:rPr kumimoji="0" lang="en-US" altLang="zh-CN" sz="12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subgroup analysis demonstrates that </a:t>
            </a:r>
            <a:r>
              <a:rPr kumimoji="0" lang="en-US" altLang="zh-CN" sz="12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tislelizumab was clinically active in patients with gynecological MSI-H/</a:t>
            </a:r>
            <a:r>
              <a:rPr kumimoji="0" lang="en-US" altLang="zh-CN" sz="12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Arial" panose="020B0604020202020204"/>
              </a:rPr>
              <a:t>dMMR</a:t>
            </a:r>
            <a:r>
              <a:rPr kumimoji="0" lang="en-US" altLang="zh-CN" sz="12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 tumors </a:t>
            </a:r>
            <a:r>
              <a:rPr kumimoji="0" lang="en-US" altLang="zh-CN" sz="12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and was </a:t>
            </a:r>
            <a:r>
              <a:rPr kumimoji="0" lang="en-US" altLang="zh-CN" sz="12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generally </a:t>
            </a:r>
            <a:r>
              <a:rPr kumimoji="0" lang="en-US" altLang="zh-CN" sz="12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well </a:t>
            </a:r>
            <a:r>
              <a:rPr kumimoji="0" lang="en-US" altLang="zh-CN" sz="12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tolerated  with </a:t>
            </a:r>
            <a:r>
              <a:rPr kumimoji="0" lang="en-US" altLang="zh-CN" sz="1200" b="0" i="0" u="none" strike="noStrike" kern="1200" cap="none" spc="5"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no </a:t>
            </a:r>
            <a:r>
              <a:rPr kumimoji="0" lang="en-US" altLang="zh-CN" sz="12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new safety</a:t>
            </a:r>
            <a:r>
              <a:rPr kumimoji="0" lang="en-US" altLang="zh-CN" sz="1200" b="0" i="0" u="none" strike="noStrike" kern="1200" cap="none" spc="-1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 </a:t>
            </a:r>
            <a:r>
              <a:rPr kumimoji="0" lang="en-US" altLang="zh-CN" sz="12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rPr>
              <a:t>signals.</a:t>
            </a:r>
            <a:endParaRPr kumimoji="0" lang="en-US" altLang="zh-CN" sz="12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Arial" panose="020B0604020202020204"/>
            </a:endParaRPr>
          </a:p>
        </p:txBody>
      </p:sp>
      <p:sp>
        <p:nvSpPr>
          <p:cNvPr id="26" name="文本框 25"/>
          <p:cNvSpPr txBox="1"/>
          <p:nvPr/>
        </p:nvSpPr>
        <p:spPr>
          <a:xfrm>
            <a:off x="165481" y="1146889"/>
            <a:ext cx="6053030" cy="52322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defRPr/>
            </a:pP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Tislelizumab monotherapy in ≥2L MSI-H/</a:t>
            </a:r>
            <a:r>
              <a:rPr kumimoji="0" lang="en-US" altLang="zh-CN" sz="1400" b="1" i="0" u="none" strike="noStrike" kern="1200" cap="none" spc="0" normalizeH="0" baseline="0" noProof="0" dirty="0" err="1">
                <a:ln>
                  <a:noFill/>
                </a:ln>
                <a:solidFill>
                  <a:srgbClr val="262626"/>
                </a:solidFill>
                <a:effectLst/>
                <a:uLnTx/>
                <a:uFillTx/>
                <a:latin typeface="Arial" panose="020B0604020202020204" pitchFamily="34" charset="0"/>
                <a:ea typeface="微软雅黑" panose="020B0503020204020204" charset="-122"/>
                <a:cs typeface="+mn-cs"/>
              </a:rPr>
              <a:t>dMMR</a:t>
            </a: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 solid tumors</a:t>
            </a:r>
            <a:endPar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endParaRPr>
          </a:p>
          <a:p>
            <a:pPr marR="0" lvl="0" algn="ctr" defTabSz="914400" rtl="0" eaLnBrk="1" fontAlgn="auto" latinLnBrk="0" hangingPunct="1">
              <a:lnSpc>
                <a:spcPct val="100000"/>
              </a:lnSpc>
              <a:spcBef>
                <a:spcPts val="0"/>
              </a:spcBef>
              <a:spcAft>
                <a:spcPts val="0"/>
              </a:spcAft>
              <a:buClrTx/>
              <a:buSzTx/>
              <a:defRPr/>
            </a:pP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(RATIONALE 209)</a:t>
            </a:r>
            <a:endPar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endParaRPr>
          </a:p>
        </p:txBody>
      </p:sp>
      <p:sp>
        <p:nvSpPr>
          <p:cNvPr id="27" name="矩形: 圆角 26"/>
          <p:cNvSpPr/>
          <p:nvPr/>
        </p:nvSpPr>
        <p:spPr>
          <a:xfrm>
            <a:off x="328940" y="1726746"/>
            <a:ext cx="5726112" cy="4448689"/>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sp>
        <p:nvSpPr>
          <p:cNvPr id="28" name="矩形: 圆角 27"/>
          <p:cNvSpPr/>
          <p:nvPr/>
        </p:nvSpPr>
        <p:spPr>
          <a:xfrm>
            <a:off x="6218848" y="1726746"/>
            <a:ext cx="5726112" cy="4448689"/>
          </a:xfrm>
          <a:prstGeom prst="roundRect">
            <a:avLst>
              <a:gd name="adj" fmla="val 8206"/>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ea typeface="微软雅黑" panose="020B0503020204020204" charset="-122"/>
              <a:cs typeface="+mn-cs"/>
            </a:endParaRPr>
          </a:p>
        </p:txBody>
      </p:sp>
      <p:sp>
        <p:nvSpPr>
          <p:cNvPr id="29" name="文本框 28"/>
          <p:cNvSpPr txBox="1"/>
          <p:nvPr/>
        </p:nvSpPr>
        <p:spPr>
          <a:xfrm>
            <a:off x="6055052" y="1153573"/>
            <a:ext cx="6053030" cy="52322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defRPr/>
            </a:pPr>
            <a:r>
              <a:rPr kumimoji="0" lang="en-US" altLang="zh-CN" sz="1400" b="1" i="0" u="none" strike="noStrike" kern="1200" cap="none" spc="0" normalizeH="0" baseline="0" noProof="0" dirty="0" err="1">
                <a:ln>
                  <a:noFill/>
                </a:ln>
                <a:solidFill>
                  <a:srgbClr val="262626"/>
                </a:solidFill>
                <a:effectLst/>
                <a:uLnTx/>
                <a:uFillTx/>
                <a:latin typeface="Arial" panose="020B0604020202020204" pitchFamily="34" charset="0"/>
                <a:ea typeface="微软雅黑" panose="020B0503020204020204" charset="-122"/>
                <a:cs typeface="+mn-cs"/>
              </a:rPr>
              <a:t>Serplulimab</a:t>
            </a: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 monotherapy in ≥2L MSI-H/</a:t>
            </a:r>
            <a:r>
              <a:rPr kumimoji="0" lang="en-US" altLang="zh-CN" sz="1400" b="1" i="0" u="none" strike="noStrike" kern="1200" cap="none" spc="0" normalizeH="0" baseline="0" noProof="0" dirty="0" err="1">
                <a:ln>
                  <a:noFill/>
                </a:ln>
                <a:solidFill>
                  <a:srgbClr val="262626"/>
                </a:solidFill>
                <a:effectLst/>
                <a:uLnTx/>
                <a:uFillTx/>
                <a:latin typeface="Arial" panose="020B0604020202020204" pitchFamily="34" charset="0"/>
                <a:ea typeface="微软雅黑" panose="020B0503020204020204" charset="-122"/>
                <a:cs typeface="+mn-cs"/>
              </a:rPr>
              <a:t>dMMR</a:t>
            </a: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 solid tumors</a:t>
            </a:r>
            <a:endPar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endParaRPr>
          </a:p>
          <a:p>
            <a:pPr marR="0" lvl="0" algn="ctr" defTabSz="914400" rtl="0" eaLnBrk="1" fontAlgn="auto" latinLnBrk="0" hangingPunct="1">
              <a:lnSpc>
                <a:spcPct val="100000"/>
              </a:lnSpc>
              <a:spcBef>
                <a:spcPts val="0"/>
              </a:spcBef>
              <a:spcAft>
                <a:spcPts val="0"/>
              </a:spcAft>
              <a:buClrTx/>
              <a:buSzTx/>
              <a:defRPr/>
            </a:pP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a:t>
            </a:r>
            <a:r>
              <a:rPr kumimoji="0" lang="en-US" altLang="zh-CN" sz="1400" b="1" i="0" u="none" strike="noStrike" kern="600" cap="none" spc="1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NCT03941574</a:t>
            </a:r>
            <a:r>
              <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rPr>
              <a:t>)</a:t>
            </a:r>
            <a:endParaRPr kumimoji="0" lang="en-US" altLang="zh-CN" sz="1400" b="1" i="0" u="none" strike="noStrike" kern="1200" cap="none" spc="0" normalizeH="0" baseline="0" noProof="0" dirty="0">
              <a:ln>
                <a:noFill/>
              </a:ln>
              <a:solidFill>
                <a:srgbClr val="262626"/>
              </a:solidFill>
              <a:effectLst/>
              <a:uLnTx/>
              <a:uFillTx/>
              <a:latin typeface="Arial" panose="020B0604020202020204" pitchFamily="34" charset="0"/>
              <a:ea typeface="微软雅黑" panose="020B0503020204020204" charset="-122"/>
              <a:cs typeface="+mn-cs"/>
            </a:endParaRPr>
          </a:p>
        </p:txBody>
      </p:sp>
      <p:pic>
        <p:nvPicPr>
          <p:cNvPr id="6" name="图片 5"/>
          <p:cNvPicPr>
            <a:picLocks noChangeAspect="1"/>
          </p:cNvPicPr>
          <p:nvPr/>
        </p:nvPicPr>
        <p:blipFill>
          <a:blip r:embed="rId3"/>
          <a:stretch>
            <a:fillRect/>
          </a:stretch>
        </p:blipFill>
        <p:spPr>
          <a:xfrm>
            <a:off x="17997653" y="767861"/>
            <a:ext cx="5441016" cy="378280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en-US" altLang="zh-CN" dirty="0"/>
              <a:t>2023 ASCO Abstract 5598</a:t>
            </a:r>
            <a:endParaRPr lang="zh-CN" altLang="en-US" dirty="0"/>
          </a:p>
        </p:txBody>
      </p:sp>
      <p:sp>
        <p:nvSpPr>
          <p:cNvPr id="5" name="内容占位符 4"/>
          <p:cNvSpPr>
            <a:spLocks noGrp="1"/>
          </p:cNvSpPr>
          <p:nvPr>
            <p:ph sz="quarter" idx="11"/>
          </p:nvPr>
        </p:nvSpPr>
        <p:spPr/>
        <p:txBody>
          <a:bodyPr/>
          <a:lstStyle/>
          <a:p>
            <a:r>
              <a:rPr lang="en-US" altLang="zh-CN" dirty="0" err="1"/>
              <a:t>Sintilimab</a:t>
            </a:r>
            <a:r>
              <a:rPr lang="en-US" altLang="zh-CN" dirty="0"/>
              <a:t> + </a:t>
            </a:r>
            <a:r>
              <a:rPr lang="en-US" altLang="zh-CN" dirty="0" err="1"/>
              <a:t>Anlotinib</a:t>
            </a:r>
            <a:r>
              <a:rPr lang="en-US" altLang="zh-CN" dirty="0"/>
              <a:t> in </a:t>
            </a:r>
            <a:r>
              <a:rPr lang="zh-CN" altLang="en-US" dirty="0"/>
              <a:t>≥</a:t>
            </a:r>
            <a:r>
              <a:rPr lang="en-US" altLang="zh-CN" dirty="0"/>
              <a:t>2L EC: ORR 73.9%, updated OS </a:t>
            </a:r>
            <a:r>
              <a:rPr lang="en-US" altLang="zh-CN" sz="2800" dirty="0"/>
              <a:t>17.8 months </a:t>
            </a:r>
            <a:endParaRPr lang="zh-CN" altLang="en-US" dirty="0"/>
          </a:p>
        </p:txBody>
      </p:sp>
      <p:sp>
        <p:nvSpPr>
          <p:cNvPr id="13" name="文本框 12"/>
          <p:cNvSpPr txBox="1"/>
          <p:nvPr/>
        </p:nvSpPr>
        <p:spPr>
          <a:xfrm>
            <a:off x="156452" y="5152489"/>
            <a:ext cx="11509326" cy="738664"/>
          </a:xfrm>
          <a:prstGeom prst="rect">
            <a:avLst/>
          </a:prstGeom>
          <a:noFill/>
        </p:spPr>
        <p:txBody>
          <a:bodyPr wrap="square">
            <a:spAutoFit/>
          </a:bodyPr>
          <a:lstStyle/>
          <a:p>
            <a:pPr marL="285750" indent="-285750">
              <a:buFont typeface="Arial" panose="020B0604020202020204" pitchFamily="34" charset="0"/>
              <a:buChar char="•"/>
            </a:pPr>
            <a:r>
              <a:rPr lang="en-US" altLang="zh-CN" sz="1400" dirty="0"/>
              <a:t>The median follow-up was 31.0 </a:t>
            </a:r>
            <a:r>
              <a:rPr lang="en-US" altLang="zh-CN" sz="1400" dirty="0" err="1"/>
              <a:t>months.We</a:t>
            </a:r>
            <a:r>
              <a:rPr lang="en-US" altLang="zh-CN" sz="1400" dirty="0"/>
              <a:t> observed a median OS of 17.8 </a:t>
            </a:r>
            <a:r>
              <a:rPr lang="en-US" altLang="zh-CN" sz="1400" dirty="0" err="1"/>
              <a:t>months.Patients</a:t>
            </a:r>
            <a:r>
              <a:rPr lang="en-US" altLang="zh-CN" sz="1400" dirty="0"/>
              <a:t> with MSI-H had superior OS than their counterparts (not available vs.13.3 months; HR 0.15,95% CI,0.33-0.70; P=0.006; Figure 1).</a:t>
            </a:r>
            <a:endParaRPr lang="en-US" altLang="zh-CN" sz="1400" dirty="0"/>
          </a:p>
          <a:p>
            <a:pPr marL="285750" indent="-285750">
              <a:buFont typeface="Arial" panose="020B0604020202020204" pitchFamily="34" charset="0"/>
              <a:buChar char="•"/>
            </a:pPr>
            <a:r>
              <a:rPr lang="en-US" altLang="zh-CN" sz="1400" dirty="0"/>
              <a:t>Notably five patients with PRs obtained pathological (n=3) or radiography (n=2) CRs during follow-up (Figure 2)</a:t>
            </a:r>
            <a:endParaRPr lang="zh-CN" altLang="en-US" sz="1400" dirty="0"/>
          </a:p>
        </p:txBody>
      </p:sp>
      <p:sp>
        <p:nvSpPr>
          <p:cNvPr id="17" name="文本框 16"/>
          <p:cNvSpPr txBox="1"/>
          <p:nvPr/>
        </p:nvSpPr>
        <p:spPr>
          <a:xfrm>
            <a:off x="0" y="5891153"/>
            <a:ext cx="12192000" cy="584775"/>
          </a:xfrm>
          <a:prstGeom prst="rect">
            <a:avLst/>
          </a:prstGeom>
          <a:solidFill>
            <a:schemeClr val="accent5">
              <a:lumMod val="40000"/>
              <a:lumOff val="60000"/>
            </a:schemeClr>
          </a:solidFill>
        </p:spPr>
        <p:txBody>
          <a:bodyPr wrap="square">
            <a:spAutoFit/>
          </a:bodyPr>
          <a:lstStyle/>
          <a:p>
            <a:pPr algn="ctr"/>
            <a:r>
              <a:rPr lang="en-US" altLang="zh-CN" sz="1600" b="1" dirty="0"/>
              <a:t>In terms of OS, </a:t>
            </a:r>
            <a:r>
              <a:rPr lang="en-US" altLang="zh-CN" sz="1600" b="1" dirty="0" err="1"/>
              <a:t>sintilimab</a:t>
            </a:r>
            <a:r>
              <a:rPr lang="en-US" altLang="zh-CN" sz="1600" b="1" dirty="0"/>
              <a:t> + </a:t>
            </a:r>
            <a:r>
              <a:rPr lang="en-US" altLang="zh-CN" sz="1600" b="1" dirty="0" err="1"/>
              <a:t>anlotinib</a:t>
            </a:r>
            <a:r>
              <a:rPr lang="en-US" altLang="zh-CN" sz="1600" b="1" dirty="0"/>
              <a:t> had promising therapeutic effects. Pathological CR was observed in patients with </a:t>
            </a:r>
            <a:endParaRPr lang="en-US" altLang="zh-CN" sz="1600" b="1" dirty="0"/>
          </a:p>
          <a:p>
            <a:pPr algn="ctr"/>
            <a:r>
              <a:rPr lang="en-US" altLang="zh-CN" sz="1600" b="1" dirty="0"/>
              <a:t>long-lasting PR, thus exploratory surgery may be required in selected patients.</a:t>
            </a:r>
            <a:endParaRPr lang="zh-CN" altLang="en-US" sz="1600" b="1" dirty="0"/>
          </a:p>
        </p:txBody>
      </p:sp>
      <p:pic>
        <p:nvPicPr>
          <p:cNvPr id="3" name="图片 2"/>
          <p:cNvPicPr>
            <a:picLocks noChangeAspect="1"/>
          </p:cNvPicPr>
          <p:nvPr/>
        </p:nvPicPr>
        <p:blipFill>
          <a:blip r:embed="rId1"/>
          <a:stretch>
            <a:fillRect/>
          </a:stretch>
        </p:blipFill>
        <p:spPr>
          <a:xfrm>
            <a:off x="1030542" y="2143463"/>
            <a:ext cx="3692434" cy="2660531"/>
          </a:xfrm>
          <a:prstGeom prst="rect">
            <a:avLst/>
          </a:prstGeom>
        </p:spPr>
      </p:pic>
      <p:pic>
        <p:nvPicPr>
          <p:cNvPr id="11" name="图片 10"/>
          <p:cNvPicPr>
            <a:picLocks noChangeAspect="1"/>
          </p:cNvPicPr>
          <p:nvPr/>
        </p:nvPicPr>
        <p:blipFill>
          <a:blip r:embed="rId2"/>
          <a:stretch>
            <a:fillRect/>
          </a:stretch>
        </p:blipFill>
        <p:spPr>
          <a:xfrm>
            <a:off x="5893054" y="2054412"/>
            <a:ext cx="5141546" cy="2838634"/>
          </a:xfrm>
          <a:prstGeom prst="rect">
            <a:avLst/>
          </a:prstGeom>
        </p:spPr>
      </p:pic>
      <p:sp>
        <p:nvSpPr>
          <p:cNvPr id="2" name="矩形 1"/>
          <p:cNvSpPr/>
          <p:nvPr/>
        </p:nvSpPr>
        <p:spPr>
          <a:xfrm>
            <a:off x="357259" y="1768567"/>
            <a:ext cx="5294312" cy="3318117"/>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816671" y="1768567"/>
            <a:ext cx="5294312" cy="3318117"/>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9913678" y="4803994"/>
            <a:ext cx="1701800" cy="253916"/>
          </a:xfrm>
          <a:prstGeom prst="rect">
            <a:avLst/>
          </a:prstGeom>
          <a:noFill/>
        </p:spPr>
        <p:txBody>
          <a:bodyPr wrap="square">
            <a:spAutoFit/>
          </a:bodyPr>
          <a:lstStyle/>
          <a:p>
            <a:r>
              <a:rPr lang="en-US" altLang="zh-CN" sz="1050" dirty="0" err="1"/>
              <a:t>DCO:Dec</a:t>
            </a:r>
            <a:r>
              <a:rPr lang="en-US" altLang="zh-CN" sz="1050" dirty="0"/>
              <a:t> 15,2022 </a:t>
            </a:r>
            <a:endParaRPr lang="zh-CN" altLang="en-US" sz="1050" dirty="0"/>
          </a:p>
        </p:txBody>
      </p:sp>
      <p:sp>
        <p:nvSpPr>
          <p:cNvPr id="12" name="文本框 11"/>
          <p:cNvSpPr txBox="1"/>
          <p:nvPr/>
        </p:nvSpPr>
        <p:spPr>
          <a:xfrm>
            <a:off x="156452" y="1098650"/>
            <a:ext cx="11808618" cy="584775"/>
          </a:xfrm>
          <a:prstGeom prst="rect">
            <a:avLst/>
          </a:prstGeom>
          <a:noFill/>
        </p:spPr>
        <p:txBody>
          <a:bodyPr wrap="square">
            <a:spAutoFit/>
          </a:bodyPr>
          <a:lstStyle/>
          <a:p>
            <a:pPr marL="285750" indent="-285750">
              <a:buFont typeface="Arial" panose="020B0604020202020204" pitchFamily="34" charset="0"/>
              <a:buChar char="•"/>
            </a:pPr>
            <a:r>
              <a:rPr lang="en-US" altLang="zh-CN" sz="1600" dirty="0"/>
              <a:t>ln the earlier phase </a:t>
            </a:r>
            <a:r>
              <a:rPr lang="en-US" altLang="zh-CN" sz="1600" dirty="0" err="1"/>
              <a:t>ll</a:t>
            </a:r>
            <a:r>
              <a:rPr lang="en-US" altLang="zh-CN" sz="1600" dirty="0"/>
              <a:t> study, Chinese patients with recurrent or advanced endometrial cancer treated with </a:t>
            </a:r>
            <a:r>
              <a:rPr lang="en-US" altLang="zh-CN" sz="1600" dirty="0" err="1"/>
              <a:t>sintilimab</a:t>
            </a:r>
            <a:r>
              <a:rPr lang="en-US" altLang="zh-CN" sz="1600" dirty="0"/>
              <a:t> plus </a:t>
            </a:r>
            <a:r>
              <a:rPr lang="en-US" altLang="zh-CN" sz="1600" dirty="0" err="1"/>
              <a:t>anlotinib</a:t>
            </a:r>
            <a:r>
              <a:rPr lang="en-US" altLang="zh-CN" sz="1600" dirty="0"/>
              <a:t> had an ORR of 73.9%, 2023 ASCO further updated OS and subsequent therapies for this study</a:t>
            </a:r>
            <a:endParaRPr lang="zh-CN" altLang="en-US"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255587" y="6100159"/>
            <a:ext cx="10610729" cy="757842"/>
          </a:xfrm>
        </p:spPr>
        <p:txBody>
          <a:bodyPr/>
          <a:lstStyle/>
          <a:p>
            <a:pPr marL="0" indent="0">
              <a:buNone/>
            </a:pPr>
            <a:r>
              <a:rPr lang="en-US" altLang="zh-CN" baseline="30000" dirty="0"/>
              <a:t>a </a:t>
            </a:r>
            <a:r>
              <a:rPr lang="en-US" altLang="zh-CN" sz="900" dirty="0"/>
              <a:t>Recommendations</a:t>
            </a:r>
            <a:r>
              <a:rPr lang="en-US" altLang="zh-CN" dirty="0"/>
              <a:t>:</a:t>
            </a:r>
            <a:r>
              <a:rPr lang="zh-CN" altLang="en-US" dirty="0"/>
              <a:t> </a:t>
            </a:r>
            <a:r>
              <a:rPr lang="en-US" altLang="zh-CN" sz="900" dirty="0"/>
              <a:t>Pembrolizumab </a:t>
            </a:r>
            <a:r>
              <a:rPr lang="zh-CN" altLang="en-US" dirty="0"/>
              <a:t> </a:t>
            </a:r>
            <a:r>
              <a:rPr lang="en-US" altLang="zh-CN" dirty="0"/>
              <a:t>(IIA)</a:t>
            </a:r>
            <a:r>
              <a:rPr lang="zh-CN" altLang="en-US" dirty="0"/>
              <a:t>、</a:t>
            </a:r>
            <a:r>
              <a:rPr lang="en-US" altLang="zh-CN" sz="900" dirty="0"/>
              <a:t>Nivolumab</a:t>
            </a:r>
            <a:r>
              <a:rPr lang="zh-CN" altLang="en-US" dirty="0"/>
              <a:t> </a:t>
            </a:r>
            <a:r>
              <a:rPr lang="en-US" altLang="zh-CN" dirty="0"/>
              <a:t>(IIB)</a:t>
            </a:r>
            <a:r>
              <a:rPr lang="zh-CN" altLang="en-US" dirty="0"/>
              <a:t> 、</a:t>
            </a:r>
            <a:r>
              <a:rPr lang="en-US" altLang="zh-CN" sz="900" dirty="0"/>
              <a:t>Durvalumab</a:t>
            </a:r>
            <a:r>
              <a:rPr lang="zh-CN" altLang="en-US" dirty="0"/>
              <a:t> </a:t>
            </a:r>
            <a:r>
              <a:rPr lang="en-US" altLang="zh-CN" dirty="0"/>
              <a:t>(IIB)</a:t>
            </a:r>
            <a:r>
              <a:rPr lang="zh-CN" altLang="en-US" dirty="0"/>
              <a:t>、</a:t>
            </a:r>
            <a:r>
              <a:rPr lang="en-US" altLang="zh-CN" sz="900" dirty="0" err="1">
                <a:solidFill>
                  <a:schemeClr val="tx1"/>
                </a:solidFill>
              </a:rPr>
              <a:t>Envafolimab</a:t>
            </a:r>
            <a:r>
              <a:rPr lang="zh-CN" altLang="en-US" dirty="0"/>
              <a:t> </a:t>
            </a:r>
            <a:r>
              <a:rPr lang="en-US" altLang="zh-CN" dirty="0"/>
              <a:t>(IIB)</a:t>
            </a:r>
            <a:r>
              <a:rPr lang="zh-CN" altLang="en-US" dirty="0"/>
              <a:t>、</a:t>
            </a:r>
            <a:r>
              <a:rPr lang="en-US" altLang="zh-CN" sz="900" dirty="0"/>
              <a:t>Tislelizumab</a:t>
            </a:r>
            <a:r>
              <a:rPr lang="zh-CN" altLang="en-US" dirty="0"/>
              <a:t> </a:t>
            </a:r>
            <a:r>
              <a:rPr lang="en-US" altLang="zh-CN" dirty="0"/>
              <a:t>(IIB)</a:t>
            </a:r>
            <a:r>
              <a:rPr lang="zh-CN" altLang="en-US" dirty="0"/>
              <a:t>、</a:t>
            </a:r>
            <a:r>
              <a:rPr lang="en-US" altLang="zh-CN" sz="900" dirty="0" err="1">
                <a:solidFill>
                  <a:schemeClr val="tx1"/>
                </a:solidFill>
              </a:rPr>
              <a:t>Serplulimab</a:t>
            </a:r>
            <a:r>
              <a:rPr lang="zh-CN" altLang="en-US" dirty="0"/>
              <a:t> </a:t>
            </a:r>
            <a:r>
              <a:rPr lang="en-US" altLang="zh-CN" dirty="0"/>
              <a:t>(IIB)</a:t>
            </a:r>
            <a:r>
              <a:rPr lang="zh-CN" altLang="en-US" dirty="0"/>
              <a:t>、</a:t>
            </a:r>
            <a:r>
              <a:rPr lang="en-US" altLang="zh-CN" sz="900" dirty="0">
                <a:solidFill>
                  <a:schemeClr val="tx1"/>
                </a:solidFill>
              </a:rPr>
              <a:t>Pucotenlimab</a:t>
            </a:r>
            <a:r>
              <a:rPr lang="zh-CN" altLang="en-US" dirty="0"/>
              <a:t> </a:t>
            </a:r>
            <a:r>
              <a:rPr lang="en-US" altLang="zh-CN" dirty="0"/>
              <a:t>(IIB)</a:t>
            </a:r>
            <a:endParaRPr lang="en-US" altLang="zh-CN" dirty="0"/>
          </a:p>
          <a:p>
            <a:pPr marL="0" indent="0">
              <a:buNone/>
            </a:pPr>
            <a:r>
              <a:rPr lang="en-US" altLang="zh-CN" baseline="30000" dirty="0"/>
              <a:t>b</a:t>
            </a:r>
            <a:r>
              <a:rPr lang="zh-CN" altLang="en-US" dirty="0"/>
              <a:t> </a:t>
            </a:r>
            <a:r>
              <a:rPr lang="en-US" altLang="zh-CN" sz="900" dirty="0"/>
              <a:t>Recommendations</a:t>
            </a:r>
            <a:r>
              <a:rPr lang="en-US" altLang="zh-CN" dirty="0"/>
              <a:t>: </a:t>
            </a:r>
            <a:r>
              <a:rPr lang="en-US" altLang="zh-CN" sz="900" dirty="0"/>
              <a:t>Pembrolizumab + </a:t>
            </a:r>
            <a:r>
              <a:rPr lang="en-US" altLang="zh-CN" sz="900" dirty="0" err="1"/>
              <a:t>lenvatinib</a:t>
            </a:r>
            <a:r>
              <a:rPr lang="zh-CN" altLang="en-US" dirty="0"/>
              <a:t> </a:t>
            </a:r>
            <a:r>
              <a:rPr lang="en-US" altLang="zh-CN" dirty="0"/>
              <a:t>(I)</a:t>
            </a:r>
            <a:r>
              <a:rPr lang="zh-CN" altLang="en-US" dirty="0"/>
              <a:t>、</a:t>
            </a:r>
            <a:r>
              <a:rPr lang="en-US" altLang="zh-CN" sz="900" dirty="0"/>
              <a:t> Camrelizumab + </a:t>
            </a:r>
            <a:r>
              <a:rPr lang="en-US" altLang="zh-CN" sz="900" dirty="0" err="1"/>
              <a:t>apatinib</a:t>
            </a:r>
            <a:r>
              <a:rPr lang="zh-CN" altLang="en-US" dirty="0"/>
              <a:t> </a:t>
            </a:r>
            <a:r>
              <a:rPr lang="en-US" altLang="zh-CN" dirty="0"/>
              <a:t>(III)</a:t>
            </a:r>
            <a:r>
              <a:rPr lang="zh-CN" altLang="en-US" dirty="0"/>
              <a:t>、</a:t>
            </a:r>
            <a:r>
              <a:rPr lang="en-US" altLang="zh-CN" sz="900" kern="1200" dirty="0">
                <a:solidFill>
                  <a:schemeClr val="dk1"/>
                </a:solidFill>
                <a:effectLst/>
                <a:latin typeface="+mn-lt"/>
                <a:ea typeface="+mn-ea"/>
                <a:cs typeface="+mn-cs"/>
              </a:rPr>
              <a:t> </a:t>
            </a:r>
            <a:r>
              <a:rPr lang="en-US" altLang="zh-CN" sz="900" kern="1200" dirty="0" err="1">
                <a:solidFill>
                  <a:schemeClr val="dk1"/>
                </a:solidFill>
                <a:effectLst/>
                <a:latin typeface="+mn-lt"/>
                <a:ea typeface="+mn-ea"/>
                <a:cs typeface="+mn-cs"/>
              </a:rPr>
              <a:t>Sintilimab</a:t>
            </a:r>
            <a:r>
              <a:rPr lang="en-US" altLang="zh-CN" sz="900" kern="1200" dirty="0">
                <a:solidFill>
                  <a:schemeClr val="dk1"/>
                </a:solidFill>
                <a:effectLst/>
                <a:latin typeface="+mn-lt"/>
                <a:ea typeface="+mn-ea"/>
                <a:cs typeface="+mn-cs"/>
              </a:rPr>
              <a:t> + </a:t>
            </a:r>
            <a:r>
              <a:rPr lang="en-US" altLang="zh-CN" sz="900" dirty="0" err="1"/>
              <a:t>anlotinib</a:t>
            </a:r>
            <a:r>
              <a:rPr lang="en-US" altLang="zh-CN" sz="900" dirty="0"/>
              <a:t> </a:t>
            </a:r>
            <a:r>
              <a:rPr lang="zh-CN" altLang="en-US" dirty="0"/>
              <a:t> </a:t>
            </a:r>
            <a:r>
              <a:rPr lang="en-US" altLang="zh-CN" dirty="0"/>
              <a:t>(III)</a:t>
            </a:r>
            <a:endParaRPr lang="en-US" altLang="zh-CN" dirty="0"/>
          </a:p>
          <a:p>
            <a:r>
              <a:rPr lang="zh-CN" altLang="en-US" dirty="0"/>
              <a:t>中国妇科肿瘤临床实践指南第</a:t>
            </a:r>
            <a:r>
              <a:rPr lang="en-US" altLang="zh-CN" dirty="0"/>
              <a:t>7</a:t>
            </a:r>
            <a:r>
              <a:rPr lang="zh-CN" altLang="en-US" dirty="0"/>
              <a:t>版 </a:t>
            </a:r>
            <a:r>
              <a:rPr lang="en-US" altLang="zh-CN" dirty="0"/>
              <a:t>(2023)</a:t>
            </a:r>
            <a:endParaRPr lang="zh-CN" altLang="en-US" dirty="0"/>
          </a:p>
        </p:txBody>
      </p:sp>
      <p:sp>
        <p:nvSpPr>
          <p:cNvPr id="5" name="内容占位符 4"/>
          <p:cNvSpPr>
            <a:spLocks noGrp="1"/>
          </p:cNvSpPr>
          <p:nvPr>
            <p:ph sz="quarter" idx="11"/>
          </p:nvPr>
        </p:nvSpPr>
        <p:spPr/>
        <p:txBody>
          <a:bodyPr/>
          <a:lstStyle/>
          <a:p>
            <a:r>
              <a:rPr lang="en-US" altLang="zh-CN" dirty="0"/>
              <a:t>Recommendations of Chinese Guideline on IO for EC</a:t>
            </a:r>
            <a:endParaRPr lang="zh-CN" altLang="en-US" dirty="0"/>
          </a:p>
        </p:txBody>
      </p:sp>
      <p:graphicFrame>
        <p:nvGraphicFramePr>
          <p:cNvPr id="3" name="表格 2"/>
          <p:cNvGraphicFramePr>
            <a:graphicFrameLocks noGrp="1"/>
          </p:cNvGraphicFramePr>
          <p:nvPr/>
        </p:nvGraphicFramePr>
        <p:xfrm>
          <a:off x="790635" y="1179513"/>
          <a:ext cx="10610729" cy="4920645"/>
        </p:xfrm>
        <a:graphic>
          <a:graphicData uri="http://schemas.openxmlformats.org/drawingml/2006/table">
            <a:tbl>
              <a:tblPr firstRow="1" bandRow="1">
                <a:tableStyleId>{5C22544A-7EE6-4342-B048-85BDC9FD1C3A}</a:tableStyleId>
              </a:tblPr>
              <a:tblGrid>
                <a:gridCol w="2070929"/>
                <a:gridCol w="2891653"/>
                <a:gridCol w="3768548"/>
                <a:gridCol w="1879599"/>
              </a:tblGrid>
              <a:tr h="435927">
                <a:tc>
                  <a:txBody>
                    <a:bodyPr/>
                    <a:lstStyle/>
                    <a:p>
                      <a:r>
                        <a:rPr lang="en-US" altLang="zh-CN" sz="1400" dirty="0"/>
                        <a:t>Disease Phase</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Histological type</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Regimens</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Recommendations</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r>
              <a:tr h="1123234">
                <a:tc rowSpan="3">
                  <a:txBody>
                    <a:bodyPr/>
                    <a:lstStyle/>
                    <a:p>
                      <a:r>
                        <a:rPr lang="en-US" altLang="zh-CN" sz="1400" dirty="0"/>
                        <a:t>Advanced </a:t>
                      </a:r>
                      <a:endParaRPr lang="en-US" altLang="zh-CN" sz="1400" dirty="0"/>
                    </a:p>
                    <a:p>
                      <a:r>
                        <a:rPr lang="en-US" altLang="zh-CN" sz="1400" dirty="0"/>
                        <a:t>Recurrence or Metastasis </a:t>
                      </a:r>
                      <a:endParaRPr lang="en-US" altLang="zh-CN" sz="1400" dirty="0"/>
                    </a:p>
                    <a:p>
                      <a:r>
                        <a:rPr lang="en-US" altLang="zh-CN" sz="1400" dirty="0"/>
                        <a:t>1L</a:t>
                      </a:r>
                      <a:endParaRPr lang="en-US" altLang="zh-CN" sz="1400" dirty="0"/>
                    </a:p>
                  </a:txBody>
                  <a:tcPr anchor="ctr">
                    <a:lnL w="12700" cmpd="sng">
                      <a:noFill/>
                    </a:lnL>
                    <a:lnR w="12700" cmpd="sng">
                      <a:noFill/>
                    </a:lnR>
                    <a:lnT w="381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400" dirty="0"/>
                        <a:t>Low grade endometrioid carcinoma</a:t>
                      </a:r>
                      <a:endParaRPr lang="en-US" altLang="zh-CN" sz="1400" dirty="0"/>
                    </a:p>
                    <a:p>
                      <a:r>
                        <a:rPr lang="en-US" altLang="zh-CN" sz="1400" dirty="0"/>
                        <a:t>High grade endometrioid carcinoma</a:t>
                      </a:r>
                      <a:endParaRPr lang="en-US" altLang="zh-CN" sz="1400" dirty="0"/>
                    </a:p>
                    <a:p>
                      <a:r>
                        <a:rPr lang="en-US" altLang="zh-CN" sz="1400" dirty="0"/>
                        <a:t>Special pathological types</a:t>
                      </a:r>
                      <a:endParaRPr lang="zh-CN" altLang="en-US" sz="1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Paclitaxel + carboplatin + pembrolizumab</a:t>
                      </a:r>
                      <a:endParaRPr lang="zh-CN" altLang="en-US" sz="1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altLang="zh-CN" sz="1400" dirty="0"/>
                        <a:t>I</a:t>
                      </a:r>
                      <a:endParaRPr lang="zh-CN" altLang="en-US" sz="1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95588">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a:t>MSI-H/</a:t>
                      </a:r>
                      <a:r>
                        <a:rPr lang="en-US" altLang="zh-CN" sz="1400" dirty="0" err="1"/>
                        <a:t>dMMR</a:t>
                      </a:r>
                      <a:endParaRPr lang="en-US" altLang="zh-CN"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kern="1200" dirty="0">
                          <a:solidFill>
                            <a:schemeClr val="dk1"/>
                          </a:solidFill>
                          <a:effectLst/>
                          <a:latin typeface="+mn-lt"/>
                          <a:ea typeface="+mn-ea"/>
                          <a:cs typeface="+mn-cs"/>
                        </a:rPr>
                        <a:t>ICI</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a:t>IIA-</a:t>
                      </a:r>
                      <a:r>
                        <a:rPr lang="en-US" altLang="zh-CN" sz="1400" dirty="0" err="1"/>
                        <a:t>IIB</a:t>
                      </a:r>
                      <a:r>
                        <a:rPr lang="en-US" altLang="zh-CN" sz="1400" baseline="30000" dirty="0" err="1"/>
                        <a:t>a</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00398">
                <a:tc vMerge="1">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altLang="zh-CN" sz="1400" dirty="0"/>
                        <a:t>MSS/pMMR</a:t>
                      </a:r>
                      <a:endParaRPr lang="en-US" altLang="zh-CN"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400" dirty="0"/>
                        <a:t>ICI + anti-angiogenesis therapy</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I-</a:t>
                      </a:r>
                      <a:r>
                        <a:rPr lang="en-US" altLang="zh-CN" sz="1400" dirty="0" err="1"/>
                        <a:t>III</a:t>
                      </a:r>
                      <a:r>
                        <a:rPr lang="en-US" altLang="zh-CN" sz="1400" baseline="30000" dirty="0" err="1"/>
                        <a:t>b</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r>
              <a:tr h="1537058">
                <a:tc rowSpan="3">
                  <a:txBody>
                    <a:bodyPr/>
                    <a:lstStyle/>
                    <a:p>
                      <a:r>
                        <a:rPr lang="en-US" altLang="zh-CN" sz="1400" dirty="0"/>
                        <a:t>Advanced </a:t>
                      </a:r>
                      <a:endParaRPr lang="en-US" altLang="zh-CN" sz="1400" dirty="0"/>
                    </a:p>
                    <a:p>
                      <a:r>
                        <a:rPr lang="en-US" altLang="zh-CN" sz="1400" dirty="0"/>
                        <a:t>Recurrence or Metastasis </a:t>
                      </a:r>
                      <a:endParaRPr lang="en-US" altLang="zh-CN" sz="1400" dirty="0"/>
                    </a:p>
                    <a:p>
                      <a:r>
                        <a:rPr lang="en-US" altLang="zh-CN" sz="1400" dirty="0"/>
                        <a:t>≥2L, after failure of previous platinum-based chemotherapy</a:t>
                      </a:r>
                      <a:endParaRPr lang="en-US" altLang="zh-CN" sz="1400" dirty="0"/>
                    </a:p>
                  </a:txBody>
                  <a:tcPr anchor="ctr">
                    <a:lnL w="12700" cmpd="sng">
                      <a:noFill/>
                    </a:lnL>
                    <a:lnR w="12700" cmpd="sng">
                      <a:noFill/>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400" dirty="0"/>
                        <a:t>MSI-H/</a:t>
                      </a:r>
                      <a:r>
                        <a:rPr lang="en-US" altLang="zh-CN" sz="1400" dirty="0" err="1"/>
                        <a:t>dMMR</a:t>
                      </a:r>
                      <a:endParaRPr lang="en-US" altLang="zh-CN" sz="1400" dirty="0"/>
                    </a:p>
                  </a:txBody>
                  <a:tcPr anchor="ctr">
                    <a:lnL w="12700" cmpd="sng">
                      <a:noFill/>
                    </a:lnL>
                    <a:lnR w="12700" cmpd="sng">
                      <a:noFill/>
                    </a:lnR>
                    <a:lnT w="12700" cap="flat" cmpd="sng" algn="ctr">
                      <a:solidFill>
                        <a:srgbClr val="00877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altLang="zh-CN" sz="1400" dirty="0"/>
                        <a:t>Pembrolizumab </a:t>
                      </a:r>
                      <a:endParaRPr lang="en-US" altLang="zh-CN" sz="14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Nivolumab</a:t>
                      </a:r>
                      <a:endParaRPr lang="zh-CN" altLang="en-US" sz="14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Durvalumab</a:t>
                      </a: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err="1">
                          <a:solidFill>
                            <a:schemeClr val="tx1"/>
                          </a:solidFill>
                        </a:rPr>
                        <a:t>Envafolimab</a:t>
                      </a:r>
                      <a:endParaRPr lang="en-US" altLang="zh-CN"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Tislelizumab</a:t>
                      </a:r>
                      <a:endParaRPr lang="en-US" altLang="zh-CN"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err="1">
                          <a:solidFill>
                            <a:schemeClr val="tx1"/>
                          </a:solidFill>
                        </a:rPr>
                        <a:t>Serplulimab</a:t>
                      </a:r>
                      <a:endParaRPr lang="en-US" altLang="zh-CN"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solidFill>
                            <a:schemeClr val="tx1"/>
                          </a:solidFill>
                        </a:rPr>
                        <a:t>Pucotenlimab</a:t>
                      </a:r>
                      <a:endParaRPr lang="en-US" altLang="zh-CN" sz="1400" dirty="0">
                        <a:solidFill>
                          <a:schemeClr val="tx1"/>
                        </a:solidFill>
                      </a:endParaRPr>
                    </a:p>
                  </a:txBody>
                  <a:tcPr anchor="ctr">
                    <a:lnL w="12700" cmpd="sng">
                      <a:noFill/>
                    </a:lnL>
                    <a:lnR w="12700" cmpd="sng">
                      <a:noFill/>
                    </a:lnR>
                    <a:lnT w="12700" cap="flat" cmpd="sng" algn="ctr">
                      <a:solidFill>
                        <a:srgbClr val="00877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a:t>
                      </a:r>
                      <a:endParaRPr lang="zh-CN" altLang="en-US" sz="1400" dirty="0"/>
                    </a:p>
                  </a:txBody>
                  <a:tcPr anchor="ctr">
                    <a:lnL w="12700" cmpd="sng">
                      <a:noFill/>
                    </a:lnL>
                    <a:lnR w="12700" cmpd="sng">
                      <a:noFill/>
                    </a:lnR>
                    <a:lnT w="12700" cap="flat" cmpd="sng" algn="ctr">
                      <a:solidFill>
                        <a:srgbClr val="00877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68023">
                <a:tc vMerge="1">
                  <a:tcPr anchor="ctr">
                    <a:lnL w="12700" cmpd="sng">
                      <a:noFill/>
                    </a:lnL>
                    <a:lnR w="12700" cmpd="sng">
                      <a:noFill/>
                    </a:lnR>
                    <a:lnT w="12700" cap="flat" cmpd="sng" algn="ctr">
                      <a:solidFill>
                        <a:srgbClr val="00877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TMB-H</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Pembrolizumab</a:t>
                      </a:r>
                      <a:endParaRPr lang="zh-CN" altLang="en-US" sz="14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709411">
                <a:tc vMerge="1">
                  <a:tcPr anchor="ctr">
                    <a:lnL w="12700" cmpd="sng">
                      <a:noFill/>
                    </a:lnL>
                    <a:lnR w="12700" cmpd="sng">
                      <a:noFill/>
                    </a:lnR>
                    <a:lnT w="12700" cap="flat" cmpd="sng" algn="ctr">
                      <a:solidFill>
                        <a:srgbClr val="00877C"/>
                      </a:solid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MSS/pMMR</a:t>
                      </a:r>
                      <a:endParaRPr lang="en-US" altLang="zh-CN"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Pembrolizumab + </a:t>
                      </a:r>
                      <a:r>
                        <a:rPr lang="en-US" altLang="zh-CN" sz="1400" dirty="0" err="1"/>
                        <a:t>lenvatinib</a:t>
                      </a:r>
                      <a:endParaRPr lang="en-US" altLang="zh-CN" sz="14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Camrelizumab + </a:t>
                      </a:r>
                      <a:r>
                        <a:rPr lang="en-US" altLang="zh-CN" sz="1400" dirty="0" err="1"/>
                        <a:t>apatinib</a:t>
                      </a:r>
                      <a:endParaRPr lang="en-US" altLang="zh-CN" sz="1400"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kern="1200" dirty="0" err="1">
                          <a:solidFill>
                            <a:schemeClr val="dk1"/>
                          </a:solidFill>
                          <a:effectLst/>
                          <a:latin typeface="+mn-lt"/>
                          <a:ea typeface="+mn-ea"/>
                          <a:cs typeface="+mn-cs"/>
                        </a:rPr>
                        <a:t>Sintilimab</a:t>
                      </a:r>
                      <a:r>
                        <a:rPr lang="en-US" altLang="zh-CN" sz="1400" kern="1200" dirty="0">
                          <a:solidFill>
                            <a:schemeClr val="dk1"/>
                          </a:solidFill>
                          <a:effectLst/>
                          <a:latin typeface="+mn-lt"/>
                          <a:ea typeface="+mn-ea"/>
                          <a:cs typeface="+mn-cs"/>
                        </a:rPr>
                        <a:t> + </a:t>
                      </a:r>
                      <a:r>
                        <a:rPr lang="en-US" altLang="zh-CN" sz="1400" dirty="0" err="1"/>
                        <a:t>anlotinib</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6" name="图片 5"/>
          <p:cNvPicPr>
            <a:picLocks noChangeAspect="1"/>
          </p:cNvPicPr>
          <p:nvPr/>
        </p:nvPicPr>
        <p:blipFill>
          <a:blip r:embed="rId1"/>
          <a:stretch>
            <a:fillRect/>
          </a:stretch>
        </p:blipFill>
        <p:spPr>
          <a:xfrm>
            <a:off x="12834950" y="2382835"/>
            <a:ext cx="6020109" cy="267348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502169" y="3041968"/>
            <a:ext cx="1893219" cy="966788"/>
          </a:xfrm>
        </p:spPr>
        <p:txBody>
          <a:bodyPr/>
          <a:lstStyle/>
          <a:p>
            <a:r>
              <a:rPr lang="en-US" altLang="zh-CN" dirty="0"/>
              <a:t>Contents</a:t>
            </a:r>
            <a:endParaRPr lang="zh-CN" altLang="en-US" dirty="0"/>
          </a:p>
        </p:txBody>
      </p:sp>
      <p:sp>
        <p:nvSpPr>
          <p:cNvPr id="6" name="文本框 5"/>
          <p:cNvSpPr txBox="1"/>
          <p:nvPr/>
        </p:nvSpPr>
        <p:spPr>
          <a:xfrm>
            <a:off x="2896629" y="2061470"/>
            <a:ext cx="7657071" cy="3170099"/>
          </a:xfrm>
          <a:prstGeom prst="rect">
            <a:avLst/>
          </a:prstGeom>
          <a:noFill/>
        </p:spPr>
        <p:txBody>
          <a:bodyPr wrap="square">
            <a:spAutoFit/>
          </a:bodyPr>
          <a:lstStyle/>
          <a:p>
            <a:pPr marL="342900" indent="-342900" algn="l">
              <a:buFont typeface="Wingdings" panose="05000000000000000000" pitchFamily="2" charset="2"/>
              <a:buChar char="Ø"/>
            </a:pPr>
            <a:r>
              <a:rPr lang="en-US" altLang="zh-CN" sz="2000" dirty="0">
                <a:solidFill>
                  <a:srgbClr val="D9D9D9"/>
                </a:solidFill>
              </a:rPr>
              <a:t>Cervical Cancer: Breakthrough in all lines</a:t>
            </a:r>
            <a:endParaRPr lang="en-US" altLang="zh-CN" sz="2000" b="0" i="0" dirty="0">
              <a:solidFill>
                <a:srgbClr val="D9D9D9"/>
              </a:solidFill>
              <a:effectLst/>
            </a:endParaRPr>
          </a:p>
          <a:p>
            <a:pPr marL="742950" lvl="1" indent="-285750">
              <a:buFont typeface="Arial" panose="020B0604020202020204" pitchFamily="34" charset="0"/>
              <a:buChar char="•"/>
            </a:pPr>
            <a:r>
              <a:rPr lang="en-US" altLang="zh-CN" sz="2000" dirty="0">
                <a:solidFill>
                  <a:srgbClr val="D9D9D9"/>
                </a:solidFill>
              </a:rPr>
              <a:t>LACC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1L CC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≥2L CC</a:t>
            </a:r>
            <a:endParaRPr lang="en-US" altLang="zh-CN" sz="2000" dirty="0">
              <a:solidFill>
                <a:srgbClr val="D9D9D9"/>
              </a:solidFill>
            </a:endParaRPr>
          </a:p>
          <a:p>
            <a:pPr marL="342900" lvl="1" indent="-342900">
              <a:buFont typeface="Wingdings" panose="05000000000000000000" pitchFamily="2" charset="2"/>
              <a:buChar char="Ø"/>
            </a:pPr>
            <a:r>
              <a:rPr lang="en-US" altLang="zh-CN" sz="2000" dirty="0">
                <a:solidFill>
                  <a:srgbClr val="D9D9D9"/>
                </a:solidFill>
              </a:rPr>
              <a:t>Endometrial Cancer: Precision and IO combinations</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Newly diagnosed EC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FPST(following prior systemic therapy) EC</a:t>
            </a:r>
            <a:endParaRPr lang="en-US" altLang="zh-CN" sz="2000" dirty="0">
              <a:solidFill>
                <a:srgbClr val="D9D9D9"/>
              </a:solidFill>
            </a:endParaRPr>
          </a:p>
          <a:p>
            <a:pPr marL="342900" lvl="1" indent="-342900">
              <a:buFont typeface="Wingdings" panose="05000000000000000000" pitchFamily="2" charset="2"/>
              <a:buChar char="Ø"/>
            </a:pPr>
            <a:r>
              <a:rPr lang="en-US" altLang="zh-CN" sz="2000" dirty="0"/>
              <a:t>Ovarian Cancer: IO combinations</a:t>
            </a:r>
            <a:endParaRPr lang="en-US" altLang="zh-CN" sz="2000" dirty="0"/>
          </a:p>
          <a:p>
            <a:pPr marL="742950" lvl="1" indent="-285750">
              <a:buFont typeface="Arial" panose="020B0604020202020204" pitchFamily="34" charset="0"/>
              <a:buChar char="•"/>
            </a:pPr>
            <a:r>
              <a:rPr lang="en-US" altLang="zh-CN" sz="2000" dirty="0"/>
              <a:t>1L maintenance OC</a:t>
            </a:r>
            <a:endParaRPr lang="en-US" altLang="zh-CN" sz="2000" dirty="0"/>
          </a:p>
          <a:p>
            <a:pPr marL="742950" lvl="1" indent="-285750">
              <a:buFont typeface="Arial" panose="020B0604020202020204" pitchFamily="34" charset="0"/>
              <a:buChar char="•"/>
            </a:pPr>
            <a:r>
              <a:rPr lang="en-US" altLang="zh-CN" sz="2000" dirty="0"/>
              <a:t>PROC</a:t>
            </a:r>
            <a:endParaRPr lang="en-US" altLang="zh-CN" sz="2000" dirty="0"/>
          </a:p>
        </p:txBody>
      </p:sp>
      <p:sp>
        <p:nvSpPr>
          <p:cNvPr id="32" name="îśļiďê"/>
          <p:cNvSpPr/>
          <p:nvPr/>
        </p:nvSpPr>
        <p:spPr>
          <a:xfrm>
            <a:off x="132932" y="4259728"/>
            <a:ext cx="1061157" cy="1830697"/>
          </a:xfrm>
          <a:prstGeom prst="parallelogram">
            <a:avLst>
              <a:gd name="adj" fmla="val 43349"/>
            </a:avLst>
          </a:prstGeom>
          <a:solidFill>
            <a:srgbClr val="00877C"/>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3" name="ïślîḋê"/>
          <p:cNvSpPr/>
          <p:nvPr/>
        </p:nvSpPr>
        <p:spPr>
          <a:xfrm>
            <a:off x="838378" y="4259728"/>
            <a:ext cx="1061157" cy="1830697"/>
          </a:xfrm>
          <a:prstGeom prst="parallelogram">
            <a:avLst>
              <a:gd name="adj" fmla="val 43349"/>
            </a:avLst>
          </a:prstGeom>
          <a:solidFill>
            <a:sysClr val="window" lastClr="FFFFFF">
              <a:lumMod val="95000"/>
            </a:sysClr>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4" name="îṩļïḑé"/>
          <p:cNvSpPr/>
          <p:nvPr/>
        </p:nvSpPr>
        <p:spPr>
          <a:xfrm>
            <a:off x="831639" y="905088"/>
            <a:ext cx="1062508" cy="1944157"/>
          </a:xfrm>
          <a:prstGeom prst="parallelogram">
            <a:avLst>
              <a:gd name="adj" fmla="val 43349"/>
            </a:avLst>
          </a:prstGeom>
          <a:solidFill>
            <a:srgbClr val="00877C"/>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5" name="iŝľîďe"/>
          <p:cNvSpPr/>
          <p:nvPr/>
        </p:nvSpPr>
        <p:spPr>
          <a:xfrm>
            <a:off x="1535735" y="905088"/>
            <a:ext cx="1062508" cy="1944157"/>
          </a:xfrm>
          <a:prstGeom prst="parallelogram">
            <a:avLst>
              <a:gd name="adj" fmla="val 43349"/>
            </a:avLst>
          </a:prstGeom>
          <a:solidFill>
            <a:sysClr val="window" lastClr="FFFFFF">
              <a:lumMod val="95000"/>
            </a:sysClr>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ea"/>
              <a:sym typeface="+mn-lt"/>
            </a:endParaRPr>
          </a:p>
        </p:txBody>
      </p:sp>
      <p:sp>
        <p:nvSpPr>
          <p:cNvPr id="2" name="文本占位符 1"/>
          <p:cNvSpPr>
            <a:spLocks noGrp="1"/>
          </p:cNvSpPr>
          <p:nvPr>
            <p:ph type="body" sz="quarter" idx="10"/>
          </p:nvPr>
        </p:nvSpPr>
        <p:spPr>
          <a:xfrm>
            <a:off x="255588" y="6432550"/>
            <a:ext cx="4316412" cy="319088"/>
          </a:xfrm>
        </p:spPr>
        <p:txBody>
          <a:bodyPr/>
          <a:lstStyle/>
          <a:p>
            <a:pPr marL="0" indent="0">
              <a:buNone/>
            </a:pPr>
            <a:r>
              <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LACC, locally advanced cervical cancer</a:t>
            </a:r>
            <a:endPar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255588" y="212725"/>
            <a:ext cx="11482756" cy="966788"/>
          </a:xfrm>
        </p:spPr>
        <p:txBody>
          <a:bodyPr/>
          <a:lstStyle/>
          <a:p>
            <a:r>
              <a:rPr lang="en-US" altLang="zh-CN" dirty="0"/>
              <a:t>IO landscape in OC in China</a:t>
            </a:r>
            <a:endParaRPr lang="zh-CN" altLang="en-US" dirty="0"/>
          </a:p>
        </p:txBody>
      </p:sp>
      <p:graphicFrame>
        <p:nvGraphicFramePr>
          <p:cNvPr id="2" name="表格 5"/>
          <p:cNvGraphicFramePr>
            <a:graphicFrameLocks noGrp="1"/>
          </p:cNvGraphicFramePr>
          <p:nvPr/>
        </p:nvGraphicFramePr>
        <p:xfrm>
          <a:off x="759171" y="1443539"/>
          <a:ext cx="10475589" cy="3970921"/>
        </p:xfrm>
        <a:graphic>
          <a:graphicData uri="http://schemas.openxmlformats.org/drawingml/2006/table">
            <a:tbl>
              <a:tblPr firstRow="1" bandRow="1">
                <a:tableStyleId>{5C22544A-7EE6-4342-B048-85BDC9FD1C3A}</a:tableStyleId>
              </a:tblPr>
              <a:tblGrid>
                <a:gridCol w="2345490"/>
                <a:gridCol w="2901567"/>
                <a:gridCol w="2666887"/>
                <a:gridCol w="2561645"/>
              </a:tblGrid>
              <a:tr h="399807">
                <a:tc>
                  <a:txBody>
                    <a:bodyPr/>
                    <a:lstStyle/>
                    <a:p>
                      <a:r>
                        <a:rPr lang="en-US" altLang="zh-CN" sz="1600" dirty="0"/>
                        <a:t>Drug</a:t>
                      </a:r>
                      <a:endParaRPr lang="zh-CN" altLang="en-US" sz="1600" dirty="0"/>
                    </a:p>
                  </a:txBody>
                  <a:tcPr anchor="ctr">
                    <a:lnL w="19050" cap="flat" cmpd="sng" algn="ctr">
                      <a:solidFill>
                        <a:srgbClr val="AAD7D3"/>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dirty="0"/>
                        <a:t>1L OC</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dirty="0"/>
                        <a:t>PSR OC</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r>
                        <a:rPr lang="en-US" altLang="zh-CN" sz="1600" dirty="0"/>
                        <a:t>PROC</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r>
              <a:tr h="617884">
                <a:tc>
                  <a:txBody>
                    <a:bodyPr/>
                    <a:lstStyle/>
                    <a:p>
                      <a:r>
                        <a:rPr lang="en-US" altLang="zh-CN" sz="1600" b="1" dirty="0"/>
                        <a:t>Pembrolizumab</a:t>
                      </a:r>
                      <a:endParaRPr lang="zh-CN" altLang="en-US"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US" altLang="zh-CN" sz="1400" b="1" dirty="0"/>
                        <a:t>Ongoing: </a:t>
                      </a:r>
                      <a:r>
                        <a:rPr lang="en-US" altLang="zh-CN" sz="1400" dirty="0"/>
                        <a:t>Ph3 KEYLYNK-001 (</a:t>
                      </a:r>
                      <a:r>
                        <a:rPr lang="en-US" altLang="zh-CN" sz="1400" dirty="0" err="1"/>
                        <a:t>Pembro+Ola</a:t>
                      </a:r>
                      <a:r>
                        <a:rPr lang="en-US" altLang="zh-CN" sz="1400" dirty="0"/>
                        <a:t>)</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altLang="zh-CN" sz="1400" dirty="0"/>
                        <a:t>Ph2 OPEB-01 (</a:t>
                      </a:r>
                      <a:r>
                        <a:rPr lang="en-US" altLang="zh-CN" sz="1400" dirty="0" err="1"/>
                        <a:t>Pembro+Bev</a:t>
                      </a:r>
                      <a:r>
                        <a:rPr lang="zh-CN" altLang="en-US" sz="1400" dirty="0"/>
                        <a:t>＋</a:t>
                      </a:r>
                      <a:r>
                        <a:rPr lang="en-US" altLang="zh-CN" sz="1400" dirty="0"/>
                        <a:t>Ola)</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altLang="zh-CN" sz="1400" b="1" dirty="0"/>
                        <a:t>Ongoing: </a:t>
                      </a:r>
                      <a:r>
                        <a:rPr lang="en-US" altLang="zh-CN" sz="1400" dirty="0"/>
                        <a:t>Ph3 KEYNOTE-B96 (</a:t>
                      </a:r>
                      <a:r>
                        <a:rPr lang="en-US" altLang="zh-CN" sz="1400" dirty="0" err="1"/>
                        <a:t>Pembro+Paclitaxel±Bev</a:t>
                      </a:r>
                      <a:r>
                        <a:rPr lang="en-US" altLang="zh-CN" sz="1400" dirty="0"/>
                        <a:t>)</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r>
              <a:tr h="872306">
                <a:tc>
                  <a:txBody>
                    <a:bodyPr/>
                    <a:lstStyle/>
                    <a:p>
                      <a:r>
                        <a:rPr lang="en-US" altLang="zh-CN" sz="1600" b="1" dirty="0"/>
                        <a:t>Tislelizumab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 </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Ph2 NCT04815408 (Tislelizumab</a:t>
                      </a:r>
                      <a:r>
                        <a:rPr lang="zh-CN" altLang="en-US" sz="1400" b="0" kern="1200" dirty="0">
                          <a:solidFill>
                            <a:schemeClr val="tx1"/>
                          </a:solidFill>
                          <a:latin typeface="+mn-lt"/>
                          <a:ea typeface="微软雅黑" panose="020B0503020204020204" charset="-122"/>
                          <a:cs typeface="Invention"/>
                          <a:sym typeface="Invention" panose="020B0503020008020204" pitchFamily="34" charset="0"/>
                        </a:rPr>
                        <a:t>＋</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NACT)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algn="ctr"/>
                      <a:r>
                        <a:rPr lang="en-US" altLang="zh-CN" sz="1400" dirty="0"/>
                        <a:t>-</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dirty="0"/>
                        <a:t>Ongoing: </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Ph2 BRIGHT (</a:t>
                      </a:r>
                      <a:r>
                        <a:rPr lang="en-US" altLang="zh-CN" sz="1400" b="0" kern="1200" dirty="0" err="1">
                          <a:solidFill>
                            <a:schemeClr val="tx1"/>
                          </a:solidFill>
                          <a:latin typeface="+mn-lt"/>
                          <a:ea typeface="微软雅黑" panose="020B0503020204020204" charset="-122"/>
                          <a:cs typeface="Invention"/>
                          <a:sym typeface="Invention" panose="020B0503020008020204" pitchFamily="34" charset="0"/>
                        </a:rPr>
                        <a:t>Tislelizumab+Bev+Nab-paclitaxel</a:t>
                      </a:r>
                      <a:r>
                        <a:rPr lang="en-US" altLang="zh-CN" sz="1400" b="0" kern="1200" dirty="0">
                          <a:solidFill>
                            <a:schemeClr val="tx1"/>
                          </a:solidFill>
                          <a:latin typeface="+mn-lt"/>
                          <a:ea typeface="微软雅黑" panose="020B0503020204020204" charset="-122"/>
                          <a:cs typeface="Invention"/>
                          <a:sym typeface="Invention" panose="020B0503020008020204" pitchFamily="34" charset="0"/>
                        </a:rPr>
                        <a:t>)</a:t>
                      </a:r>
                      <a:endParaRPr lang="en-US" altLang="zh-CN" sz="1400" b="0" kern="1200" dirty="0">
                        <a:solidFill>
                          <a:schemeClr val="tx1"/>
                        </a:solidFill>
                        <a:latin typeface="+mn-lt"/>
                        <a:ea typeface="微软雅黑" panose="020B0503020204020204" charset="-122"/>
                        <a:cs typeface="Invention"/>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681489">
                <a:tc>
                  <a:txBody>
                    <a:bodyPr/>
                    <a:lstStyle/>
                    <a:p>
                      <a:r>
                        <a:rPr lang="en-US" altLang="zh-CN" sz="1600" b="1" dirty="0" err="1"/>
                        <a:t>Toripalimab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altLang="zh-CN" sz="1400" b="1" dirty="0"/>
                        <a:t>Ongoing: </a:t>
                      </a:r>
                      <a:r>
                        <a:rPr lang="en-US" altLang="zh-CN" sz="1400" dirty="0"/>
                        <a:t>Ph2a NCT05342506 (</a:t>
                      </a:r>
                      <a:r>
                        <a:rPr lang="en-US" altLang="zh-CN" sz="14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Toripalimab+ScTIL</a:t>
                      </a:r>
                      <a:r>
                        <a:rPr lang="en-US" altLang="zh-CN" sz="1400" dirty="0"/>
                        <a:t>)</a:t>
                      </a:r>
                      <a:endParaRPr lang="en-US" altLang="zh-CN"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r>
              <a:tr h="617884">
                <a:tc>
                  <a:txBody>
                    <a:bodyPr/>
                    <a:lstStyle/>
                    <a:p>
                      <a:r>
                        <a:rPr lang="en-US" altLang="zh-CN" sz="1600" b="1" dirty="0"/>
                        <a:t>Durvalumab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dirty="0"/>
                        <a:t>Ph3 </a:t>
                      </a:r>
                      <a:r>
                        <a:rPr lang="en-US" altLang="zh-CN" sz="1400" b="0" kern="1200" dirty="0">
                          <a:solidFill>
                            <a:schemeClr val="tx1"/>
                          </a:solidFill>
                          <a:latin typeface="+mn-lt"/>
                          <a:ea typeface="微软雅黑" panose="020B0503020204020204" charset="-122"/>
                          <a:sym typeface="Invention" panose="020B0503020008020204" pitchFamily="34" charset="0"/>
                        </a:rPr>
                        <a:t>DUO-O </a:t>
                      </a:r>
                      <a:r>
                        <a:rPr lang="en-US" altLang="zh-CN" sz="1400" dirty="0"/>
                        <a:t>(</a:t>
                      </a:r>
                      <a:r>
                        <a:rPr lang="en-US" altLang="zh-CN" sz="1400" dirty="0" err="1"/>
                        <a:t>Chemo+Bev±Durva±Ola</a:t>
                      </a:r>
                      <a:r>
                        <a:rPr lang="en-US" altLang="zh-CN" sz="1400" dirty="0"/>
                        <a:t>)</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617884">
                <a:tc>
                  <a:txBody>
                    <a:bodyPr/>
                    <a:lstStyle/>
                    <a:p>
                      <a:r>
                        <a:rPr lang="en-US" altLang="zh-CN" sz="1600" b="1" dirty="0" err="1"/>
                        <a:t>Camrelizumab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t>
                      </a:r>
                      <a:endPar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US" altLang="zh-CN" sz="1400" dirty="0"/>
                        <a:t>Ph2 NCT03827837 (</a:t>
                      </a:r>
                      <a:r>
                        <a:rPr lang="en-US" altLang="zh-CN" sz="14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Camrelizumab+Famitinib</a:t>
                      </a:r>
                      <a:r>
                        <a:rPr lang="en-US" altLang="zh-CN" sz="1400" dirty="0"/>
                        <a:t>)</a:t>
                      </a:r>
                      <a:endParaRPr lang="zh-CN" altLang="en-US" sz="1400" dirty="0"/>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r>
            </a:tbl>
          </a:graphicData>
        </a:graphic>
      </p:graphicFrame>
      <p:sp>
        <p:nvSpPr>
          <p:cNvPr id="8" name="文本占位符 7"/>
          <p:cNvSpPr>
            <a:spLocks noGrp="1"/>
          </p:cNvSpPr>
          <p:nvPr>
            <p:ph type="body" sz="quarter" idx="10"/>
          </p:nvPr>
        </p:nvSpPr>
        <p:spPr>
          <a:xfrm>
            <a:off x="255587" y="6241313"/>
            <a:ext cx="11068087" cy="510326"/>
          </a:xfrm>
        </p:spPr>
        <p:txBody>
          <a:bodyPr numCol="2"/>
          <a:lstStyle/>
          <a:p>
            <a:pPr marL="0" indent="0">
              <a:buNone/>
            </a:pPr>
            <a:r>
              <a:rPr kumimoji="0" lang="en-US" altLang="zh-CN" sz="9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FPST,following</a:t>
            </a:r>
            <a:r>
              <a:rPr kumimoji="0" lang="en-US" altLang="zh-CN"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prior systemic therapy; </a:t>
            </a:r>
            <a:r>
              <a:rPr lang="en-US" altLang="zh-CN" dirty="0" err="1"/>
              <a:t>ScTIL</a:t>
            </a:r>
            <a:r>
              <a:rPr lang="en-US" altLang="zh-CN" dirty="0"/>
              <a:t>, Genetically Modified Tumor Infiltrating Lymphocytes</a:t>
            </a:r>
            <a:endParaRPr kumimoji="0" lang="en-US" altLang="zh-CN" sz="9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p>
            <a:r>
              <a:rPr lang="en-US" altLang="zh-CN" dirty="0">
                <a:solidFill>
                  <a:sysClr val="windowText" lastClr="000000"/>
                </a:solidFill>
                <a:latin typeface="Arial" panose="020B0604020202020204"/>
                <a:ea typeface="微软雅黑" panose="020B0503020204020204" charset="-122"/>
                <a:cs typeface="Arial" panose="020B0604020202020204"/>
              </a:rPr>
              <a:t>2023 ASCO 5584</a:t>
            </a:r>
            <a:endParaRPr lang="en-US" altLang="zh-CN" dirty="0">
              <a:solidFill>
                <a:sysClr val="windowText" lastClr="000000"/>
              </a:solidFill>
              <a:latin typeface="Arial" panose="020B0604020202020204"/>
              <a:ea typeface="微软雅黑" panose="020B0503020204020204" charset="-122"/>
              <a:cs typeface="Arial" panose="020B0604020202020204"/>
            </a:endParaRPr>
          </a:p>
          <a:p>
            <a:r>
              <a:rPr lang="en-US" altLang="zh-CN" dirty="0">
                <a:solidFill>
                  <a:sysClr val="windowText" lastClr="000000"/>
                </a:solidFill>
                <a:latin typeface="Arial" panose="020B0604020202020204"/>
                <a:ea typeface="微软雅黑" panose="020B0503020204020204" charset="-122"/>
                <a:cs typeface="Arial" panose="020B0604020202020204"/>
              </a:rPr>
              <a:t>Philipp Harter, et al. 2023 ASCO No.5506.</a:t>
            </a:r>
            <a:endParaRPr lang="en-US" altLang="zh-CN" dirty="0"/>
          </a:p>
          <a:p>
            <a:r>
              <a:rPr lang="it-IT" altLang="zh-CN" dirty="0"/>
              <a:t>Xia L, et al. J Immunother Cancer. 2022;10(1):e003831</a:t>
            </a:r>
            <a:endParaRPr lang="zh-CN" altLang="en-US" dirty="0"/>
          </a:p>
          <a:p>
            <a:r>
              <a:rPr lang="en-US" altLang="zh-CN" dirty="0">
                <a:hlinkClick r:id="rId1"/>
              </a:rPr>
              <a:t>https://classic.clinicaltrials.gov/ct2/show/NCT05044871?term=Tislelizumab&amp;cond=ovarian+cancer&amp;cntry=CN&amp;draw=2&amp;rank=1</a:t>
            </a:r>
            <a:endParaRPr lang="en-US" altLang="zh-CN" dirty="0"/>
          </a:p>
          <a:p>
            <a:r>
              <a:rPr lang="en-US" altLang="zh-CN" dirty="0">
                <a:hlinkClick r:id="rId2"/>
              </a:rPr>
              <a:t>https://classic.clinicaltrials.gov/ct2/show/NCT04815408?term=Tislelizumab&amp;cond=ovarian+cancer&amp;cntry=CN&amp;draw=2&amp;rank=2</a:t>
            </a:r>
            <a:endParaRPr lang="en-US" altLang="zh-CN" dirty="0"/>
          </a:p>
          <a:p>
            <a:r>
              <a:rPr lang="en-US" altLang="zh-CN" dirty="0">
                <a:hlinkClick r:id="rId3"/>
              </a:rPr>
              <a:t>https://classic.clinicaltrials.gov/ct2/show/NCT05342506?term=Toripalimab&amp;cond=ovarian+cancer&amp;draw=2&amp;rank=1</a:t>
            </a:r>
            <a:endParaRPr lang="en-US" altLang="zh-CN" dirty="0"/>
          </a:p>
          <a:p>
            <a:r>
              <a:rPr lang="en-US" altLang="zh-CN" dirty="0" err="1"/>
              <a:t>Vergote</a:t>
            </a:r>
            <a:r>
              <a:rPr lang="en-US" altLang="zh-CN" dirty="0"/>
              <a:t> et al. Presented at ASCO 2019; abstract TPS5603</a:t>
            </a:r>
            <a:r>
              <a:rPr lang="zh-CN" altLang="en-US" dirty="0"/>
              <a:t>；</a:t>
            </a:r>
            <a:endParaRPr lang="zh-CN" altLang="en-US" dirty="0"/>
          </a:p>
          <a:p>
            <a:r>
              <a:rPr lang="en-US" altLang="zh-CN" dirty="0"/>
              <a:t>Colombo N, et al. 2022 ASCO Abstract. TPS5617.</a:t>
            </a:r>
            <a:endParaRPr lang="en-US" altLang="zh-C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a:xfrm>
            <a:off x="255588" y="6388100"/>
            <a:ext cx="8177212" cy="363537"/>
          </a:xfrm>
        </p:spPr>
        <p:txBody>
          <a:bodyPr numCol="2"/>
          <a:lstStyle/>
          <a:p>
            <a:pPr marL="0" indent="0">
              <a:buNone/>
            </a:pPr>
            <a:r>
              <a:rPr lang="en-US" altLang="zh-CN" dirty="0"/>
              <a:t>OC, ovarian cancer;</a:t>
            </a:r>
            <a:r>
              <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 PROC, Platinum-resistant recurrent ovarian cancer; PSR, platinum-sensitive recurrent</a:t>
            </a:r>
            <a:endParaRPr lang="en-US" altLang="zh-CN" dirty="0"/>
          </a:p>
          <a:p>
            <a:r>
              <a:rPr lang="en-US" altLang="zh-CN" dirty="0">
                <a:solidFill>
                  <a:sysClr val="windowText" lastClr="000000"/>
                </a:solidFill>
                <a:latin typeface="Arial" panose="020B0604020202020204"/>
                <a:ea typeface="微软雅黑" panose="020B0503020204020204" charset="-122"/>
                <a:cs typeface="Arial" panose="020B0604020202020204"/>
              </a:rPr>
              <a:t>2023 ASCO 5584</a:t>
            </a:r>
            <a:endParaRPr lang="en-US" altLang="zh-CN" dirty="0">
              <a:solidFill>
                <a:sysClr val="windowText" lastClr="000000"/>
              </a:solidFill>
              <a:latin typeface="Arial" panose="020B0604020202020204"/>
              <a:ea typeface="微软雅黑" panose="020B0503020204020204" charset="-122"/>
              <a:cs typeface="Arial" panose="020B0604020202020204"/>
            </a:endParaRPr>
          </a:p>
          <a:p>
            <a:endParaRPr lang="en-US" altLang="zh-CN" dirty="0">
              <a:solidFill>
                <a:sysClr val="windowText" lastClr="000000"/>
              </a:solidFill>
              <a:latin typeface="Arial" panose="020B0604020202020204"/>
              <a:ea typeface="微软雅黑" panose="020B0503020204020204" charset="-122"/>
              <a:cs typeface="Arial" panose="020B0604020202020204"/>
            </a:endParaRPr>
          </a:p>
          <a:p>
            <a:r>
              <a:rPr lang="en-US" altLang="zh-CN" dirty="0">
                <a:solidFill>
                  <a:sysClr val="windowText" lastClr="000000"/>
                </a:solidFill>
                <a:latin typeface="Arial" panose="020B0604020202020204"/>
                <a:ea typeface="微软雅黑" panose="020B0503020204020204" charset="-122"/>
                <a:cs typeface="Arial" panose="020B0604020202020204"/>
              </a:rPr>
              <a:t>Philipp Harter, et al. 2023 ASCO No.5506.</a:t>
            </a:r>
            <a:endParaRPr lang="en-US" altLang="zh-CN" dirty="0"/>
          </a:p>
          <a:p>
            <a:r>
              <a:rPr lang="it-IT" altLang="zh-CN" dirty="0"/>
              <a:t>Xia L, et al. J Immunother Cancer. 2022;10(1):e003831</a:t>
            </a:r>
            <a:endParaRPr lang="zh-CN" altLang="en-US" dirty="0"/>
          </a:p>
        </p:txBody>
      </p:sp>
      <p:sp>
        <p:nvSpPr>
          <p:cNvPr id="5" name="内容占位符 4"/>
          <p:cNvSpPr>
            <a:spLocks noGrp="1"/>
          </p:cNvSpPr>
          <p:nvPr>
            <p:ph sz="quarter" idx="11"/>
          </p:nvPr>
        </p:nvSpPr>
        <p:spPr>
          <a:xfrm>
            <a:off x="255588" y="212725"/>
            <a:ext cx="11610347" cy="966788"/>
          </a:xfrm>
        </p:spPr>
        <p:txBody>
          <a:bodyPr/>
          <a:lstStyle/>
          <a:p>
            <a:r>
              <a:rPr lang="en-US" altLang="zh-CN" dirty="0"/>
              <a:t>IO trials with results in OC</a:t>
            </a:r>
            <a:endParaRPr lang="zh-CN" altLang="en-US" dirty="0"/>
          </a:p>
        </p:txBody>
      </p:sp>
      <p:graphicFrame>
        <p:nvGraphicFramePr>
          <p:cNvPr id="6" name="object 5"/>
          <p:cNvGraphicFramePr>
            <a:graphicFrameLocks noGrp="1"/>
          </p:cNvGraphicFramePr>
          <p:nvPr/>
        </p:nvGraphicFramePr>
        <p:xfrm>
          <a:off x="1420004" y="1023468"/>
          <a:ext cx="9351991" cy="4925739"/>
        </p:xfrm>
        <a:graphic>
          <a:graphicData uri="http://schemas.openxmlformats.org/drawingml/2006/table">
            <a:tbl>
              <a:tblPr firstRow="1" bandRow="1"/>
              <a:tblGrid>
                <a:gridCol w="1614257"/>
                <a:gridCol w="2609060"/>
                <a:gridCol w="2609060"/>
                <a:gridCol w="2519614"/>
              </a:tblGrid>
              <a:tr h="483285">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lnSpc>
                          <a:spcPct val="100000"/>
                        </a:lnSpc>
                      </a:pPr>
                      <a:r>
                        <a:rPr lang="en-US" sz="1800" b="1" kern="1200" spc="-10" dirty="0">
                          <a:solidFill>
                            <a:srgbClr val="FFFFFF"/>
                          </a:solidFill>
                          <a:latin typeface="+mn-lt"/>
                          <a:ea typeface="微软雅黑" panose="020B0503020204020204" charset="-122"/>
                          <a:cs typeface="+mn-cs"/>
                          <a:sym typeface="Invention" panose="020B0503020008020204" pitchFamily="34" charset="0"/>
                        </a:rPr>
                        <a:t>Drugs</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p>
                      <a:pPr marL="0" algn="ctr" defTabSz="914400" rtl="0" eaLnBrk="1" latinLnBrk="0" hangingPunct="1">
                        <a:lnSpc>
                          <a:spcPct val="100000"/>
                        </a:lnSpc>
                        <a:spcBef>
                          <a:spcPts val="10"/>
                        </a:spcBef>
                      </a:pPr>
                      <a:r>
                        <a:rPr lang="en-US" sz="1800" b="1" kern="1200" spc="-10" dirty="0">
                          <a:solidFill>
                            <a:srgbClr val="FFFFFF"/>
                          </a:solidFill>
                          <a:latin typeface="+mn-lt"/>
                          <a:ea typeface="微软雅黑" panose="020B0503020204020204" charset="-122"/>
                          <a:cs typeface="+mn-cs"/>
                          <a:sym typeface="Invention" panose="020B0503020008020204" pitchFamily="34" charset="0"/>
                        </a:rPr>
                        <a:t>Pembrolizumab</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algn="ctr" defTabSz="914400" rtl="0" eaLnBrk="1" latinLnBrk="0" hangingPunct="1">
                        <a:lnSpc>
                          <a:spcPct val="100000"/>
                        </a:lnSpc>
                        <a:spcBef>
                          <a:spcPts val="10"/>
                        </a:spcBef>
                      </a:pPr>
                      <a:r>
                        <a:rPr lang="en-US" sz="1800" b="1" kern="1200" spc="-10" dirty="0">
                          <a:solidFill>
                            <a:srgbClr val="FFFFFF"/>
                          </a:solidFill>
                          <a:latin typeface="+mn-lt"/>
                          <a:ea typeface="微软雅黑" panose="020B0503020204020204" charset="-122"/>
                          <a:cs typeface="+mn-cs"/>
                          <a:sym typeface="Invention" panose="020B0503020008020204" pitchFamily="34" charset="0"/>
                        </a:rPr>
                        <a:t>Durvalumab</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4826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Camrelizumab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r>
              <a:tr h="715474">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gn="l" defTabSz="914400" rtl="0" eaLnBrk="1" latinLnBrk="0" hangingPunct="1">
                        <a:lnSpc>
                          <a:spcPct val="100000"/>
                        </a:lnSpc>
                        <a:spcBef>
                          <a:spcPts val="445"/>
                        </a:spcBef>
                      </a:pPr>
                      <a:r>
                        <a:rPr lang="en-US"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rPr>
                        <a:t>Company</a:t>
                      </a:r>
                      <a:endParaRPr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1270" algn="ctr">
                        <a:lnSpc>
                          <a:spcPct val="100000"/>
                        </a:lnSpc>
                        <a:spcBef>
                          <a:spcPts val="10"/>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a:lnSpc>
                          <a:spcPct val="100000"/>
                        </a:lnSpc>
                        <a:spcBef>
                          <a:spcPts val="10"/>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r>
              <a:tr h="424675">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MoA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Anti-PD-L1</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r>
              <a:tr h="514654">
                <a:tc>
                  <a:txBody>
                    <a:body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Patients</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zh-CN" alt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a:t>
                      </a: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PSR OC</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dirty="0"/>
                        <a:t>1L OC</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PROC</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745527">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Treatment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Pembrolizumab </a:t>
                      </a:r>
                      <a:r>
                        <a:rPr lang="en-US" altLang="zh-CN" sz="1600" dirty="0">
                          <a:solidFill>
                            <a:prstClr val="black"/>
                          </a:solidFill>
                          <a:latin typeface="+mn-lt"/>
                          <a:ea typeface="+mn-ea"/>
                          <a:cs typeface="Arial" panose="020B0604020202020204"/>
                        </a:rPr>
                        <a:t>+ bevacizumab </a:t>
                      </a:r>
                      <a:r>
                        <a:rPr lang="zh-CN" altLang="en-US" sz="1600" dirty="0">
                          <a:solidFill>
                            <a:prstClr val="black"/>
                          </a:solidFill>
                          <a:latin typeface="+mn-lt"/>
                          <a:ea typeface="+mn-ea"/>
                          <a:cs typeface="Arial" panose="020B0604020202020204"/>
                        </a:rPr>
                        <a:t>＋</a:t>
                      </a:r>
                      <a:r>
                        <a:rPr lang="en-US" altLang="zh-CN" sz="1600" dirty="0">
                          <a:solidFill>
                            <a:prstClr val="black"/>
                          </a:solidFill>
                          <a:latin typeface="+mn-lt"/>
                          <a:ea typeface="+mn-ea"/>
                          <a:cs typeface="Arial" panose="020B0604020202020204"/>
                        </a:rPr>
                        <a:t> </a:t>
                      </a:r>
                      <a:r>
                        <a:rPr lang="en-US" altLang="zh-CN" sz="1600" dirty="0" err="1">
                          <a:solidFill>
                            <a:prstClr val="black"/>
                          </a:solidFill>
                          <a:latin typeface="+mn-lt"/>
                          <a:ea typeface="+mn-ea"/>
                          <a:cs typeface="Arial" panose="020B0604020202020204"/>
                        </a:rPr>
                        <a:t>olaparib</a:t>
                      </a:r>
                      <a:endParaRPr lang="en-US" altLang="zh-CN"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Chemotherapy </a:t>
                      </a:r>
                      <a:r>
                        <a:rPr lang="en-US" altLang="zh-CN" sz="1600" dirty="0">
                          <a:solidFill>
                            <a:prstClr val="black"/>
                          </a:solidFill>
                          <a:latin typeface="Arial" panose="020B0604020202020204"/>
                          <a:ea typeface="+mn-ea"/>
                          <a:cs typeface="Arial" panose="020B0604020202020204"/>
                        </a:rPr>
                        <a:t>+ bevacizumab ± durvalumab ± </a:t>
                      </a:r>
                      <a:r>
                        <a:rPr lang="en-US" altLang="zh-CN" sz="1600" dirty="0" err="1">
                          <a:solidFill>
                            <a:prstClr val="black"/>
                          </a:solidFill>
                          <a:latin typeface="Arial" panose="020B0604020202020204"/>
                          <a:ea typeface="+mn-ea"/>
                          <a:cs typeface="Arial" panose="020B0604020202020204"/>
                        </a:rPr>
                        <a:t>olaparib</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Camrelizumab + </a:t>
                      </a:r>
                      <a:r>
                        <a:rPr lang="en-US" altLang="zh-CN" sz="16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Famitinib</a:t>
                      </a: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2467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445"/>
                        </a:spcBef>
                      </a:pPr>
                      <a:r>
                        <a:rPr lang="en-US" sz="1600" b="1" kern="1200" baseline="0" dirty="0">
                          <a:solidFill>
                            <a:schemeClr val="tx1"/>
                          </a:solidFill>
                          <a:latin typeface="+mn-lt"/>
                          <a:ea typeface="微软雅黑" panose="020B0503020204020204" charset="-122"/>
                          <a:sym typeface="Invention" panose="020B0503020008020204" pitchFamily="34" charset="0"/>
                        </a:rPr>
                        <a:t>Study</a:t>
                      </a:r>
                      <a:endParaRPr sz="1600" b="1" kern="1200" baseline="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OPEB-01</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DUO-O</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altLang="zh-CN" sz="1800" kern="1200" dirty="0">
                          <a:solidFill>
                            <a:schemeClr val="tx1"/>
                          </a:solidFill>
                          <a:effectLst/>
                          <a:latin typeface="Calibri" panose="020F0502020204030204"/>
                          <a:ea typeface="+mn-ea"/>
                          <a:cs typeface="+mn-cs"/>
                        </a:rPr>
                        <a:t>NCT03827837</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06236">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Phase</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06236">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Approval in China</a:t>
                      </a:r>
                      <a:endPar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0623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Primary Endpoint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12700" cap="flat" cmpd="sng" algn="ctr">
                      <a:solidFill>
                        <a:srgbClr val="6ECEB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bl>
          </a:graphicData>
        </a:graphic>
      </p:graphicFrame>
      <p:pic>
        <p:nvPicPr>
          <p:cNvPr id="7" name="图片 6"/>
          <p:cNvPicPr>
            <a:picLocks noChangeAspect="1"/>
          </p:cNvPicPr>
          <p:nvPr/>
        </p:nvPicPr>
        <p:blipFill>
          <a:blip r:embed="rId1"/>
          <a:stretch>
            <a:fillRect/>
          </a:stretch>
        </p:blipFill>
        <p:spPr>
          <a:xfrm>
            <a:off x="9110939" y="1740230"/>
            <a:ext cx="773265" cy="351385"/>
          </a:xfrm>
          <a:prstGeom prst="rect">
            <a:avLst/>
          </a:prstGeom>
        </p:spPr>
      </p:pic>
      <p:pic>
        <p:nvPicPr>
          <p:cNvPr id="9" name="图片 8"/>
          <p:cNvPicPr>
            <a:picLocks noChangeAspect="1"/>
          </p:cNvPicPr>
          <p:nvPr/>
        </p:nvPicPr>
        <p:blipFill>
          <a:blip r:embed="rId2"/>
          <a:stretch>
            <a:fillRect/>
          </a:stretch>
        </p:blipFill>
        <p:spPr>
          <a:xfrm>
            <a:off x="6461133" y="1665899"/>
            <a:ext cx="939227" cy="500048"/>
          </a:xfrm>
          <a:prstGeom prst="rect">
            <a:avLst/>
          </a:prstGeom>
        </p:spPr>
      </p:pic>
      <p:pic>
        <p:nvPicPr>
          <p:cNvPr id="2" name="Picture 6"/>
          <p:cNvPicPr>
            <a:picLocks noChangeAspect="1"/>
          </p:cNvPicPr>
          <p:nvPr/>
        </p:nvPicPr>
        <p:blipFill>
          <a:blip r:embed="rId3"/>
          <a:stretch>
            <a:fillRect/>
          </a:stretch>
        </p:blipFill>
        <p:spPr>
          <a:xfrm>
            <a:off x="3811326" y="1740230"/>
            <a:ext cx="939228" cy="35138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en-US" altLang="zh-CN" dirty="0">
                <a:solidFill>
                  <a:sysClr val="windowText" lastClr="000000"/>
                </a:solidFill>
                <a:latin typeface="Arial" panose="020B0604020202020204"/>
                <a:ea typeface="微软雅黑" panose="020B0503020204020204" charset="-122"/>
                <a:cs typeface="Arial" panose="020B0604020202020204"/>
              </a:rPr>
              <a:t>2023 ASCO 5584</a:t>
            </a:r>
            <a:endParaRPr lang="en-US" altLang="zh-CN" dirty="0">
              <a:solidFill>
                <a:sysClr val="windowText" lastClr="000000"/>
              </a:solidFill>
              <a:latin typeface="Arial" panose="020B0604020202020204"/>
              <a:ea typeface="微软雅黑" panose="020B0503020204020204" charset="-122"/>
              <a:cs typeface="Arial" panose="020B0604020202020204"/>
            </a:endParaRPr>
          </a:p>
        </p:txBody>
      </p:sp>
      <p:sp>
        <p:nvSpPr>
          <p:cNvPr id="5" name="内容占位符 4"/>
          <p:cNvSpPr>
            <a:spLocks noGrp="1"/>
          </p:cNvSpPr>
          <p:nvPr>
            <p:ph sz="quarter" idx="11"/>
          </p:nvPr>
        </p:nvSpPr>
        <p:spPr/>
        <p:txBody>
          <a:bodyPr/>
          <a:lstStyle/>
          <a:p>
            <a:r>
              <a:rPr lang="en-US" altLang="zh-CN" dirty="0"/>
              <a:t>OPEB-01: Pembrolizumab + Bevacizumab + Olaparib in PSR OC:</a:t>
            </a:r>
            <a:endParaRPr lang="en-US" altLang="zh-CN" dirty="0"/>
          </a:p>
          <a:p>
            <a:r>
              <a:rPr lang="en-US" altLang="zh-CN" dirty="0"/>
              <a:t>6-months PFS rate was 88.6%</a:t>
            </a:r>
            <a:endParaRPr lang="en-US" altLang="zh-CN" dirty="0"/>
          </a:p>
        </p:txBody>
      </p:sp>
      <p:pic>
        <p:nvPicPr>
          <p:cNvPr id="7" name="图片 6"/>
          <p:cNvPicPr>
            <a:picLocks noChangeAspect="1"/>
          </p:cNvPicPr>
          <p:nvPr/>
        </p:nvPicPr>
        <p:blipFill>
          <a:blip r:embed="rId1"/>
          <a:stretch>
            <a:fillRect/>
          </a:stretch>
        </p:blipFill>
        <p:spPr>
          <a:xfrm>
            <a:off x="922372" y="3968532"/>
            <a:ext cx="4178685" cy="1995291"/>
          </a:xfrm>
          <a:prstGeom prst="rect">
            <a:avLst/>
          </a:prstGeom>
        </p:spPr>
      </p:pic>
      <p:sp>
        <p:nvSpPr>
          <p:cNvPr id="11" name="文本框 10"/>
          <p:cNvSpPr txBox="1"/>
          <p:nvPr/>
        </p:nvSpPr>
        <p:spPr>
          <a:xfrm>
            <a:off x="298420" y="1941589"/>
            <a:ext cx="5840412" cy="2031325"/>
          </a:xfrm>
          <a:prstGeom prst="rect">
            <a:avLst/>
          </a:prstGeom>
          <a:noFill/>
        </p:spPr>
        <p:txBody>
          <a:bodyPr wrap="square">
            <a:spAutoFit/>
          </a:bodyPr>
          <a:lstStyle/>
          <a:p>
            <a:pPr marL="285750" indent="-285750">
              <a:buFont typeface="Arial" panose="020B0604020202020204" pitchFamily="34" charset="0"/>
              <a:buChar char="•"/>
            </a:pPr>
            <a:r>
              <a:rPr lang="en-US" altLang="zh-CN" sz="1400" dirty="0"/>
              <a:t>Forty-four patients were enrolled (median age 61 years), majority with high-grade serous carcinoma (93.2%) and partial response (75.0%) to 2L chemotherapy.</a:t>
            </a:r>
            <a:endParaRPr lang="en-US" altLang="zh-CN" sz="1400" dirty="0"/>
          </a:p>
          <a:p>
            <a:pPr marL="285750" indent="-285750">
              <a:buFont typeface="Arial" panose="020B0604020202020204" pitchFamily="34" charset="0"/>
              <a:buChar char="•"/>
            </a:pPr>
            <a:r>
              <a:rPr lang="en-US" altLang="zh-CN" sz="1400" dirty="0"/>
              <a:t>Overall,54.6% were HRD-positive(genomic instability score </a:t>
            </a:r>
            <a:r>
              <a:rPr lang="zh-CN" altLang="en-US" sz="1400" dirty="0"/>
              <a:t>≥</a:t>
            </a:r>
            <a:r>
              <a:rPr lang="en-US" altLang="zh-CN" sz="1400" dirty="0"/>
              <a:t>42) and 63.6% had PD-L1 positive tumors(CPS</a:t>
            </a:r>
            <a:r>
              <a:rPr lang="zh-CN" altLang="en-US" sz="1400" dirty="0"/>
              <a:t>≥</a:t>
            </a:r>
            <a:r>
              <a:rPr lang="en-US" altLang="zh-CN" sz="1400" dirty="0"/>
              <a:t>1).</a:t>
            </a:r>
            <a:endParaRPr lang="en-US" altLang="zh-CN" sz="1400" dirty="0"/>
          </a:p>
          <a:p>
            <a:pPr marL="285750" indent="-285750">
              <a:buFont typeface="Arial" panose="020B0604020202020204" pitchFamily="34" charset="0"/>
              <a:buChar char="•"/>
            </a:pPr>
            <a:r>
              <a:rPr lang="en-US" altLang="zh-CN" sz="1400" dirty="0"/>
              <a:t>At 6 months, the PFS rate was 88.6%(95% Cl 75.4-96.2).The median PFS has not been reached (Figure 1). The 12-month PFS rate was 84.4%(95% Cl 73.2-97.4). The median OS was not reached (Figure 2)</a:t>
            </a:r>
            <a:endParaRPr lang="zh-CN" altLang="en-US" sz="1400" dirty="0"/>
          </a:p>
        </p:txBody>
      </p:sp>
      <p:pic>
        <p:nvPicPr>
          <p:cNvPr id="13" name="图片 12"/>
          <p:cNvPicPr>
            <a:picLocks noChangeAspect="1"/>
          </p:cNvPicPr>
          <p:nvPr/>
        </p:nvPicPr>
        <p:blipFill>
          <a:blip r:embed="rId2">
            <a:clrChange>
              <a:clrFrom>
                <a:srgbClr val="FFFFFF"/>
              </a:clrFrom>
              <a:clrTo>
                <a:srgbClr val="FFFFFF">
                  <a:alpha val="0"/>
                </a:srgbClr>
              </a:clrTo>
            </a:clrChange>
          </a:blip>
          <a:stretch>
            <a:fillRect/>
          </a:stretch>
        </p:blipFill>
        <p:spPr>
          <a:xfrm>
            <a:off x="9283538" y="2004444"/>
            <a:ext cx="3071795" cy="2150104"/>
          </a:xfrm>
          <a:prstGeom prst="rect">
            <a:avLst/>
          </a:prstGeom>
        </p:spPr>
      </p:pic>
      <p:pic>
        <p:nvPicPr>
          <p:cNvPr id="15" name="图片 14"/>
          <p:cNvPicPr>
            <a:picLocks noChangeAspect="1"/>
          </p:cNvPicPr>
          <p:nvPr/>
        </p:nvPicPr>
        <p:blipFill>
          <a:blip r:embed="rId3"/>
          <a:stretch>
            <a:fillRect/>
          </a:stretch>
        </p:blipFill>
        <p:spPr>
          <a:xfrm>
            <a:off x="9000420" y="4257907"/>
            <a:ext cx="3095213" cy="1799888"/>
          </a:xfrm>
          <a:prstGeom prst="rect">
            <a:avLst/>
          </a:prstGeom>
        </p:spPr>
      </p:pic>
      <p:sp>
        <p:nvSpPr>
          <p:cNvPr id="19" name="文本框 18"/>
          <p:cNvSpPr txBox="1"/>
          <p:nvPr/>
        </p:nvSpPr>
        <p:spPr>
          <a:xfrm>
            <a:off x="6181664" y="1914390"/>
            <a:ext cx="3568391" cy="2031325"/>
          </a:xfrm>
          <a:prstGeom prst="rect">
            <a:avLst/>
          </a:prstGeom>
          <a:noFill/>
        </p:spPr>
        <p:txBody>
          <a:bodyPr wrap="square">
            <a:spAutoFit/>
          </a:bodyPr>
          <a:lstStyle/>
          <a:p>
            <a:pPr marL="285750" indent="-285750">
              <a:buFont typeface="Arial" panose="020B0604020202020204" pitchFamily="34" charset="0"/>
              <a:buChar char="•"/>
            </a:pPr>
            <a:r>
              <a:rPr lang="en-US" altLang="zh-CN" sz="1400" dirty="0"/>
              <a:t>The most common  G3 TRAEs were anemia(20.5%)and neutropenia (6.8%), but there were no G4 AEs.</a:t>
            </a:r>
            <a:endParaRPr lang="en-US" altLang="zh-CN" sz="1400" dirty="0"/>
          </a:p>
          <a:p>
            <a:pPr marL="285750" indent="-285750">
              <a:buFont typeface="Arial" panose="020B0604020202020204" pitchFamily="34" charset="0"/>
              <a:buChar char="•"/>
            </a:pPr>
            <a:r>
              <a:rPr lang="en-US" altLang="zh-CN" sz="1400" dirty="0"/>
              <a:t>Exploratory analysis demonstrated remarkable survival outcomes regardless of HRD status, whereas patients with PD-L1 CPS</a:t>
            </a:r>
            <a:r>
              <a:rPr lang="zh-CN" altLang="en-US" sz="1400" dirty="0"/>
              <a:t>≥</a:t>
            </a:r>
            <a:r>
              <a:rPr lang="en-US" altLang="zh-CN" sz="1400" dirty="0"/>
              <a:t>1 showed improved PFS compared to those with PD-L1 CPS&lt;1(P=0.032)(Figure 3).</a:t>
            </a:r>
            <a:endParaRPr lang="zh-CN" altLang="en-US" sz="1400" dirty="0"/>
          </a:p>
        </p:txBody>
      </p:sp>
      <p:sp>
        <p:nvSpPr>
          <p:cNvPr id="23" name="文本框 22"/>
          <p:cNvSpPr txBox="1"/>
          <p:nvPr/>
        </p:nvSpPr>
        <p:spPr>
          <a:xfrm>
            <a:off x="6224497" y="4503993"/>
            <a:ext cx="2893508" cy="1169551"/>
          </a:xfrm>
          <a:prstGeom prst="rect">
            <a:avLst/>
          </a:prstGeom>
          <a:noFill/>
        </p:spPr>
        <p:txBody>
          <a:bodyPr wrap="square">
            <a:spAutoFit/>
          </a:bodyPr>
          <a:lstStyle/>
          <a:p>
            <a:pPr marL="285750" indent="-285750">
              <a:buFont typeface="Arial" panose="020B0604020202020204" pitchFamily="34" charset="0"/>
              <a:buChar char="•"/>
            </a:pPr>
            <a:r>
              <a:rPr lang="en-US" altLang="zh-CN" sz="1400" dirty="0"/>
              <a:t>Tree plot showing triplet maintenance therapy outcome, alongside with previous therapy duration, is shown in Figure 4.</a:t>
            </a:r>
            <a:endParaRPr lang="zh-CN" altLang="en-US" sz="1400" dirty="0"/>
          </a:p>
        </p:txBody>
      </p:sp>
      <p:sp>
        <p:nvSpPr>
          <p:cNvPr id="27" name="文本框 26"/>
          <p:cNvSpPr txBox="1"/>
          <p:nvPr/>
        </p:nvSpPr>
        <p:spPr>
          <a:xfrm>
            <a:off x="380732" y="1179513"/>
            <a:ext cx="11555680" cy="584775"/>
          </a:xfrm>
          <a:prstGeom prst="rect">
            <a:avLst/>
          </a:prstGeom>
          <a:noFill/>
        </p:spPr>
        <p:txBody>
          <a:bodyPr wrap="square">
            <a:spAutoFit/>
          </a:bodyPr>
          <a:lstStyle/>
          <a:p>
            <a:pPr marL="285750" indent="-285750">
              <a:buFont typeface="Arial" panose="020B0604020202020204" pitchFamily="34" charset="0"/>
              <a:buChar char="•"/>
            </a:pPr>
            <a:r>
              <a:rPr lang="en-US" altLang="zh-CN" sz="1600" dirty="0"/>
              <a:t>This study evaluated the efficacy and safety of triplet maintenance therapy (</a:t>
            </a:r>
            <a:r>
              <a:rPr lang="en-US" altLang="zh-CN" sz="1600" dirty="0" err="1"/>
              <a:t>olaparib,bevacizumab,and</a:t>
            </a:r>
            <a:r>
              <a:rPr lang="en-US" altLang="zh-CN" sz="1600" dirty="0"/>
              <a:t> pembrolizumab) in BRCA non-mutated patients with PSR OC</a:t>
            </a:r>
            <a:endParaRPr lang="zh-CN" altLang="en-US" sz="1600" dirty="0"/>
          </a:p>
        </p:txBody>
      </p:sp>
      <p:sp>
        <p:nvSpPr>
          <p:cNvPr id="28" name="矩形 27"/>
          <p:cNvSpPr/>
          <p:nvPr/>
        </p:nvSpPr>
        <p:spPr>
          <a:xfrm>
            <a:off x="182031" y="1804718"/>
            <a:ext cx="5913969" cy="4253077"/>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6181664" y="1804718"/>
            <a:ext cx="5913969" cy="4253077"/>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6134604"/>
            <a:ext cx="12192000" cy="338554"/>
          </a:xfrm>
          <a:prstGeom prst="rect">
            <a:avLst/>
          </a:prstGeom>
          <a:solidFill>
            <a:schemeClr val="accent5">
              <a:lumMod val="40000"/>
              <a:lumOff val="60000"/>
            </a:schemeClr>
          </a:solidFill>
        </p:spPr>
        <p:txBody>
          <a:bodyPr wrap="square">
            <a:spAutoFit/>
          </a:bodyPr>
          <a:lstStyle/>
          <a:p>
            <a:pPr algn="ctr"/>
            <a:r>
              <a:rPr lang="en-US" altLang="zh-CN" sz="1600" b="1" dirty="0"/>
              <a:t>Triplet maintenance in BRCA 1/2 non-mutated patients with PSR OC showed a promising outcome.</a:t>
            </a:r>
            <a:endParaRPr lang="en-US" altLang="zh-CN" sz="16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9"/>
          <p:cNvSpPr txBox="1"/>
          <p:nvPr/>
        </p:nvSpPr>
        <p:spPr>
          <a:xfrm>
            <a:off x="827567" y="6486525"/>
            <a:ext cx="9507280" cy="371475"/>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zh-CN" altLang="en-US" dirty="0">
              <a:solidFill>
                <a:sysClr val="windowText" lastClr="000000"/>
              </a:solidFill>
              <a:latin typeface="Arial" panose="020B0604020202020204"/>
              <a:ea typeface="微软雅黑" panose="020B0503020204020204" charset="-122"/>
              <a:cs typeface="Arial" panose="020B0604020202020204"/>
            </a:endParaRPr>
          </a:p>
        </p:txBody>
      </p:sp>
      <p:sp>
        <p:nvSpPr>
          <p:cNvPr id="3" name="内容占位符 10"/>
          <p:cNvSpPr txBox="1"/>
          <p:nvPr/>
        </p:nvSpPr>
        <p:spPr>
          <a:xfrm>
            <a:off x="585386" y="6108673"/>
            <a:ext cx="11926148" cy="5147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defRPr/>
            </a:pPr>
            <a:r>
              <a:rPr lang="en-US" altLang="zh-CN" sz="800" dirty="0">
                <a:solidFill>
                  <a:sysClr val="windowText" lastClr="000000"/>
                </a:solidFill>
                <a:latin typeface="Arial" panose="020B0604020202020204"/>
                <a:ea typeface="微软雅黑" panose="020B0503020204020204" charset="-122"/>
                <a:cs typeface="Arial" panose="020B0604020202020204"/>
              </a:rPr>
              <a:t>Dosing and schedule: bevacizumab (15 mg/kg IV q3w); durvalumab (1120 mg V q3w); </a:t>
            </a:r>
            <a:r>
              <a:rPr lang="en-US" altLang="zh-CN" sz="800" dirty="0" err="1">
                <a:solidFill>
                  <a:sysClr val="windowText" lastClr="000000"/>
                </a:solidFill>
                <a:latin typeface="Arial" panose="020B0604020202020204"/>
                <a:ea typeface="微软雅黑" panose="020B0503020204020204" charset="-122"/>
                <a:cs typeface="Arial" panose="020B0604020202020204"/>
              </a:rPr>
              <a:t>olaparib</a:t>
            </a:r>
            <a:r>
              <a:rPr lang="en-US" altLang="zh-CN" sz="800" dirty="0">
                <a:solidFill>
                  <a:sysClr val="windowText" lastClr="000000"/>
                </a:solidFill>
                <a:latin typeface="Arial" panose="020B0604020202020204"/>
                <a:ea typeface="微软雅黑" panose="020B0503020204020204" charset="-122"/>
                <a:cs typeface="Arial" panose="020B0604020202020204"/>
              </a:rPr>
              <a:t> (300 mg po bid); chemotherapy. paclitaxel 175 mg/m</a:t>
            </a:r>
            <a:r>
              <a:rPr lang="en-US" altLang="zh-CN" sz="800" baseline="30000" dirty="0">
                <a:solidFill>
                  <a:sysClr val="windowText" lastClr="000000"/>
                </a:solidFill>
                <a:latin typeface="Arial" panose="020B0604020202020204"/>
                <a:ea typeface="微软雅黑" panose="020B0503020204020204" charset="-122"/>
                <a:cs typeface="Arial" panose="020B0604020202020204"/>
              </a:rPr>
              <a:t>2 </a:t>
            </a:r>
            <a:r>
              <a:rPr lang="en-US" altLang="zh-CN" sz="800" dirty="0">
                <a:solidFill>
                  <a:sysClr val="windowText" lastClr="000000"/>
                </a:solidFill>
                <a:latin typeface="Arial" panose="020B0604020202020204"/>
                <a:ea typeface="微软雅黑" panose="020B0503020204020204" charset="-122"/>
                <a:cs typeface="Arial" panose="020B0604020202020204"/>
              </a:rPr>
              <a:t>IV q3w and carboplatin at AUC5 or AUC6 IV q3w.PFS interim analysis </a:t>
            </a:r>
            <a:endParaRPr lang="en-US" altLang="zh-CN" sz="800" dirty="0">
              <a:solidFill>
                <a:sysClr val="windowText" lastClr="000000"/>
              </a:solidFill>
              <a:latin typeface="Arial" panose="020B0604020202020204"/>
              <a:ea typeface="微软雅黑" panose="020B0503020204020204" charset="-122"/>
              <a:cs typeface="Arial" panose="020B0604020202020204"/>
            </a:endParaRPr>
          </a:p>
          <a:p>
            <a:pPr marL="0" indent="0">
              <a:lnSpc>
                <a:spcPct val="120000"/>
              </a:lnSpc>
              <a:spcBef>
                <a:spcPts val="0"/>
              </a:spcBef>
              <a:buFont typeface="Arial" panose="020B0604020202020204" pitchFamily="34" charset="0"/>
              <a:buNone/>
              <a:defRPr/>
            </a:pPr>
            <a:r>
              <a:rPr lang="en-US" altLang="zh-CN" sz="800" dirty="0" err="1">
                <a:solidFill>
                  <a:sysClr val="windowText" lastClr="000000"/>
                </a:solidFill>
                <a:latin typeface="Arial" panose="020B0604020202020204"/>
                <a:ea typeface="微软雅黑" panose="020B0503020204020204" charset="-122"/>
                <a:cs typeface="Arial" panose="020B0604020202020204"/>
              </a:rPr>
              <a:t>DCO:December</a:t>
            </a:r>
            <a:r>
              <a:rPr lang="en-US" altLang="zh-CN" sz="800" dirty="0">
                <a:solidFill>
                  <a:sysClr val="windowText" lastClr="000000"/>
                </a:solidFill>
                <a:latin typeface="Arial" panose="020B0604020202020204"/>
                <a:ea typeface="微软雅黑" panose="020B0503020204020204" charset="-122"/>
                <a:cs typeface="Arial" panose="020B0604020202020204"/>
              </a:rPr>
              <a:t> 5,2022</a:t>
            </a:r>
            <a:endParaRPr lang="en-US" altLang="zh-CN" sz="800" dirty="0">
              <a:solidFill>
                <a:sysClr val="windowText" lastClr="000000"/>
              </a:solidFill>
              <a:latin typeface="Arial" panose="020B0604020202020204"/>
              <a:ea typeface="微软雅黑" panose="020B0503020204020204" charset="-122"/>
              <a:cs typeface="Arial" panose="020B0604020202020204"/>
            </a:endParaRPr>
          </a:p>
          <a:p>
            <a:pPr marL="0" indent="0">
              <a:lnSpc>
                <a:spcPct val="120000"/>
              </a:lnSpc>
              <a:spcBef>
                <a:spcPts val="0"/>
              </a:spcBef>
              <a:buFont typeface="Arial" panose="020B0604020202020204" pitchFamily="34" charset="0"/>
              <a:buNone/>
              <a:defRPr/>
            </a:pPr>
            <a:r>
              <a:rPr lang="zh-CN" altLang="en-US" sz="800" dirty="0">
                <a:solidFill>
                  <a:sysClr val="windowText" lastClr="000000"/>
                </a:solidFill>
                <a:latin typeface="Arial" panose="020B0604020202020204"/>
                <a:ea typeface="微软雅黑" panose="020B0503020204020204" charset="-122"/>
                <a:cs typeface="Arial" panose="020B0604020202020204"/>
              </a:rPr>
              <a:t>*</a:t>
            </a:r>
            <a:r>
              <a:rPr lang="en-US" altLang="zh-CN" sz="800" dirty="0">
                <a:solidFill>
                  <a:sysClr val="windowText" lastClr="000000"/>
                </a:solidFill>
                <a:latin typeface="Arial" panose="020B0604020202020204"/>
                <a:ea typeface="微软雅黑" panose="020B0503020204020204" charset="-122"/>
                <a:cs typeface="Arial" panose="020B0604020202020204"/>
              </a:rPr>
              <a:t>‘With or without bevacizumab according to local practice;</a:t>
            </a:r>
            <a:r>
              <a:rPr lang="en-US" altLang="zh-CN" sz="800" baseline="30000" dirty="0">
                <a:solidFill>
                  <a:sysClr val="windowText" lastClr="000000"/>
                </a:solidFill>
                <a:latin typeface="Arial" panose="020B0604020202020204"/>
                <a:ea typeface="微软雅黑" panose="020B0503020204020204" charset="-122"/>
                <a:cs typeface="Arial" panose="020B0604020202020204"/>
              </a:rPr>
              <a:t>†</a:t>
            </a:r>
            <a:r>
              <a:rPr lang="en-US" altLang="zh-CN" sz="800" dirty="0">
                <a:solidFill>
                  <a:sysClr val="windowText" lastClr="000000"/>
                </a:solidFill>
                <a:latin typeface="Arial" panose="020B0604020202020204"/>
                <a:ea typeface="微软雅黑" panose="020B0503020204020204" charset="-122"/>
                <a:cs typeface="Arial" panose="020B0604020202020204"/>
              </a:rPr>
              <a:t>Cycles 2-6</a:t>
            </a:r>
            <a:r>
              <a:rPr lang="zh-CN" altLang="en-US" sz="800" dirty="0">
                <a:solidFill>
                  <a:sysClr val="windowText" lastClr="000000"/>
                </a:solidFill>
                <a:latin typeface="Arial" panose="020B0604020202020204"/>
                <a:ea typeface="微软雅黑" panose="020B0503020204020204" charset="-122"/>
                <a:cs typeface="Arial" panose="020B0604020202020204"/>
              </a:rPr>
              <a:t>；</a:t>
            </a:r>
            <a:r>
              <a:rPr lang="en-US" altLang="zh-CN" sz="800" baseline="30000" dirty="0">
                <a:solidFill>
                  <a:sysClr val="windowText" lastClr="000000"/>
                </a:solidFill>
                <a:latin typeface="Arial" panose="020B0604020202020204"/>
                <a:ea typeface="微软雅黑" panose="020B0503020204020204" charset="-122"/>
                <a:cs typeface="Arial" panose="020B0604020202020204"/>
              </a:rPr>
              <a:t>‡</a:t>
            </a:r>
            <a:r>
              <a:rPr lang="en-US" altLang="zh-CN" sz="800" dirty="0">
                <a:solidFill>
                  <a:sysClr val="windowText" lastClr="000000"/>
                </a:solidFill>
                <a:latin typeface="Arial" panose="020B0604020202020204"/>
                <a:ea typeface="微软雅黑" panose="020B0503020204020204" charset="-122"/>
                <a:cs typeface="Arial" panose="020B0604020202020204"/>
              </a:rPr>
              <a:t> Genomic instability score </a:t>
            </a:r>
            <a:r>
              <a:rPr lang="zh-CN" altLang="en-US" sz="800" dirty="0">
                <a:solidFill>
                  <a:sysClr val="windowText" lastClr="000000"/>
                </a:solidFill>
                <a:latin typeface="Arial" panose="020B0604020202020204"/>
                <a:ea typeface="微软雅黑" panose="020B0503020204020204" charset="-122"/>
                <a:cs typeface="Arial" panose="020B0604020202020204"/>
              </a:rPr>
              <a:t>≥</a:t>
            </a:r>
            <a:r>
              <a:rPr lang="en-US" altLang="zh-CN" sz="800" dirty="0">
                <a:solidFill>
                  <a:sysClr val="windowText" lastClr="000000"/>
                </a:solidFill>
                <a:latin typeface="Arial" panose="020B0604020202020204"/>
                <a:ea typeface="微软雅黑" panose="020B0503020204020204" charset="-122"/>
                <a:cs typeface="Arial" panose="020B0604020202020204"/>
              </a:rPr>
              <a:t>42 assessed prospectively by Myriad </a:t>
            </a:r>
            <a:r>
              <a:rPr lang="en-US" altLang="zh-CN" sz="800" dirty="0" err="1">
                <a:solidFill>
                  <a:sysClr val="windowText" lastClr="000000"/>
                </a:solidFill>
                <a:latin typeface="Arial" panose="020B0604020202020204"/>
                <a:ea typeface="微软雅黑" panose="020B0503020204020204" charset="-122"/>
                <a:cs typeface="Arial" panose="020B0604020202020204"/>
              </a:rPr>
              <a:t>MyChoice</a:t>
            </a:r>
            <a:r>
              <a:rPr lang="en-US" altLang="zh-CN" sz="800" dirty="0">
                <a:solidFill>
                  <a:sysClr val="windowText" lastClr="000000"/>
                </a:solidFill>
                <a:latin typeface="Arial" panose="020B0604020202020204"/>
                <a:ea typeface="微软雅黑" panose="020B0503020204020204" charset="-122"/>
                <a:cs typeface="Arial" panose="020B0604020202020204"/>
              </a:rPr>
              <a:t> </a:t>
            </a:r>
            <a:r>
              <a:rPr lang="en-US" altLang="zh-CN" sz="800" dirty="0" err="1">
                <a:solidFill>
                  <a:sysClr val="windowText" lastClr="000000"/>
                </a:solidFill>
                <a:latin typeface="Arial" panose="020B0604020202020204"/>
                <a:ea typeface="微软雅黑" panose="020B0503020204020204" charset="-122"/>
                <a:cs typeface="Arial" panose="020B0604020202020204"/>
              </a:rPr>
              <a:t>CDx</a:t>
            </a:r>
            <a:r>
              <a:rPr lang="en-US" altLang="zh-CN" sz="800" dirty="0">
                <a:solidFill>
                  <a:sysClr val="windowText" lastClr="000000"/>
                </a:solidFill>
                <a:latin typeface="Arial" panose="020B0604020202020204"/>
                <a:ea typeface="微软雅黑" panose="020B0503020204020204" charset="-122"/>
                <a:cs typeface="Arial" panose="020B0604020202020204"/>
              </a:rPr>
              <a:t> assay </a:t>
            </a:r>
            <a:endParaRPr lang="zh-CN" altLang="en-US" sz="800" dirty="0">
              <a:solidFill>
                <a:sysClr val="windowText" lastClr="000000"/>
              </a:solidFill>
              <a:latin typeface="Arial" panose="020B0604020202020204"/>
              <a:ea typeface="微软雅黑" panose="020B0503020204020204" charset="-122"/>
              <a:cs typeface="Arial" panose="020B0604020202020204"/>
            </a:endParaRPr>
          </a:p>
        </p:txBody>
      </p:sp>
      <p:sp>
        <p:nvSpPr>
          <p:cNvPr id="33" name="文本框 32"/>
          <p:cNvSpPr txBox="1"/>
          <p:nvPr/>
        </p:nvSpPr>
        <p:spPr>
          <a:xfrm>
            <a:off x="4603485" y="1684500"/>
            <a:ext cx="1598575" cy="276999"/>
          </a:xfrm>
          <a:prstGeom prst="rect">
            <a:avLst/>
          </a:prstGeom>
          <a:noFill/>
        </p:spPr>
        <p:txBody>
          <a:bodyPr wrap="square" rtlCol="0">
            <a:spAutoFit/>
          </a:bodyPr>
          <a:lstStyle/>
          <a:p>
            <a:pPr algn="ctr"/>
            <a:r>
              <a:rPr lang="zh-CN" altLang="en-US" sz="1200" b="1" dirty="0">
                <a:solidFill>
                  <a:prstClr val="white"/>
                </a:solidFill>
                <a:latin typeface="Arial" panose="020B0604020202020204"/>
                <a:ea typeface="微软雅黑" panose="020B0503020204020204" charset="-122"/>
                <a:cs typeface="Arial" panose="020B0604020202020204"/>
              </a:rPr>
              <a:t>化疗阶段</a:t>
            </a:r>
            <a:endParaRPr lang="zh-CN" altLang="en-US" sz="1200" b="1" dirty="0">
              <a:solidFill>
                <a:prstClr val="white"/>
              </a:solidFill>
              <a:latin typeface="Arial" panose="020B0604020202020204"/>
              <a:ea typeface="微软雅黑" panose="020B0503020204020204" charset="-122"/>
              <a:cs typeface="Arial" panose="020B0604020202020204"/>
            </a:endParaRPr>
          </a:p>
        </p:txBody>
      </p:sp>
      <p:sp>
        <p:nvSpPr>
          <p:cNvPr id="34" name="文本框 33"/>
          <p:cNvSpPr txBox="1"/>
          <p:nvPr/>
        </p:nvSpPr>
        <p:spPr>
          <a:xfrm>
            <a:off x="7288703" y="1718671"/>
            <a:ext cx="1598575" cy="276999"/>
          </a:xfrm>
          <a:prstGeom prst="rect">
            <a:avLst/>
          </a:prstGeom>
          <a:noFill/>
        </p:spPr>
        <p:txBody>
          <a:bodyPr wrap="square" rtlCol="0">
            <a:spAutoFit/>
          </a:bodyPr>
          <a:lstStyle/>
          <a:p>
            <a:pPr algn="ctr"/>
            <a:r>
              <a:rPr lang="zh-CN" altLang="en-US" sz="1200" b="1" dirty="0">
                <a:solidFill>
                  <a:prstClr val="white"/>
                </a:solidFill>
                <a:latin typeface="Arial" panose="020B0604020202020204"/>
                <a:ea typeface="微软雅黑" panose="020B0503020204020204" charset="-122"/>
                <a:cs typeface="Arial" panose="020B0604020202020204"/>
              </a:rPr>
              <a:t>维持治疗阶段</a:t>
            </a:r>
            <a:endParaRPr lang="zh-CN" altLang="en-US" sz="1200" b="1" dirty="0">
              <a:solidFill>
                <a:prstClr val="white"/>
              </a:solidFill>
              <a:latin typeface="Arial" panose="020B0604020202020204"/>
              <a:ea typeface="微软雅黑" panose="020B0503020204020204" charset="-122"/>
              <a:cs typeface="Arial" panose="020B0604020202020204"/>
            </a:endParaRPr>
          </a:p>
        </p:txBody>
      </p:sp>
      <p:sp>
        <p:nvSpPr>
          <p:cNvPr id="45" name="TextBox 16"/>
          <p:cNvSpPr txBox="1"/>
          <p:nvPr/>
        </p:nvSpPr>
        <p:spPr>
          <a:xfrm>
            <a:off x="449379" y="971878"/>
            <a:ext cx="11487033" cy="523220"/>
          </a:xfrm>
          <a:prstGeom prst="rect">
            <a:avLst/>
          </a:prstGeom>
          <a:noFill/>
        </p:spPr>
        <p:txBody>
          <a:bodyPr wrap="square">
            <a:spAutoFit/>
          </a:bodyPr>
          <a:lstStyle/>
          <a:p>
            <a:pPr marL="285750" indent="-285750">
              <a:buFont typeface="Arial" panose="020B0604020202020204" pitchFamily="34" charset="0"/>
              <a:buChar char="•"/>
            </a:pPr>
            <a:r>
              <a:rPr lang="en-US" altLang="zh-CN" sz="1400" dirty="0">
                <a:solidFill>
                  <a:prstClr val="black"/>
                </a:solidFill>
                <a:latin typeface="Arial" panose="020B0604020202020204"/>
                <a:ea typeface="微软雅黑" panose="020B0503020204020204" charset="-122"/>
                <a:cs typeface="Arial" panose="020B0604020202020204"/>
              </a:rPr>
              <a:t>The Phase </a:t>
            </a:r>
            <a:r>
              <a:rPr lang="en-US" altLang="zh-CN" sz="1400" dirty="0" err="1">
                <a:solidFill>
                  <a:prstClr val="black"/>
                </a:solidFill>
                <a:latin typeface="Arial" panose="020B0604020202020204"/>
                <a:ea typeface="微软雅黑" panose="020B0503020204020204" charset="-122"/>
                <a:cs typeface="Arial" panose="020B0604020202020204"/>
              </a:rPr>
              <a:t>llI</a:t>
            </a:r>
            <a:r>
              <a:rPr lang="en-US" altLang="zh-CN" sz="1400" dirty="0">
                <a:solidFill>
                  <a:prstClr val="black"/>
                </a:solidFill>
                <a:latin typeface="Arial" panose="020B0604020202020204"/>
                <a:ea typeface="微软雅黑" panose="020B0503020204020204" charset="-122"/>
                <a:cs typeface="Arial" panose="020B0604020202020204"/>
              </a:rPr>
              <a:t> DUO-O study evaluates paclitaxel/carboplatin + bevacizumab + durvalumab followed by maintenance therapy with bevacizumab + durvalumab + </a:t>
            </a:r>
            <a:r>
              <a:rPr lang="en-US" altLang="zh-CN" sz="1400" dirty="0" err="1">
                <a:solidFill>
                  <a:prstClr val="black"/>
                </a:solidFill>
                <a:latin typeface="Arial" panose="020B0604020202020204"/>
                <a:ea typeface="微软雅黑" panose="020B0503020204020204" charset="-122"/>
                <a:cs typeface="Arial" panose="020B0604020202020204"/>
              </a:rPr>
              <a:t>olaparib</a:t>
            </a:r>
            <a:r>
              <a:rPr lang="en-US" altLang="zh-CN" sz="1400" dirty="0">
                <a:solidFill>
                  <a:prstClr val="black"/>
                </a:solidFill>
                <a:latin typeface="Arial" panose="020B0604020202020204"/>
                <a:ea typeface="微软雅黑" panose="020B0503020204020204" charset="-122"/>
                <a:cs typeface="Arial" panose="020B0604020202020204"/>
              </a:rPr>
              <a:t> in patients with newly diagnosed non-</a:t>
            </a:r>
            <a:r>
              <a:rPr lang="en-US" altLang="zh-CN" sz="1400" dirty="0" err="1">
                <a:solidFill>
                  <a:prstClr val="black"/>
                </a:solidFill>
                <a:latin typeface="Arial" panose="020B0604020202020204"/>
                <a:ea typeface="微软雅黑" panose="020B0503020204020204" charset="-122"/>
                <a:cs typeface="Arial" panose="020B0604020202020204"/>
              </a:rPr>
              <a:t>tBRCAm</a:t>
            </a:r>
            <a:r>
              <a:rPr lang="en-US" altLang="zh-CN" sz="1400" dirty="0">
                <a:solidFill>
                  <a:prstClr val="black"/>
                </a:solidFill>
                <a:latin typeface="Arial" panose="020B0604020202020204"/>
                <a:ea typeface="微软雅黑" panose="020B0503020204020204" charset="-122"/>
                <a:cs typeface="Arial" panose="020B0604020202020204"/>
              </a:rPr>
              <a:t> advanced OC</a:t>
            </a:r>
            <a:endParaRPr lang="en-US" altLang="zh-CN" sz="1400" dirty="0">
              <a:solidFill>
                <a:prstClr val="black"/>
              </a:solidFill>
              <a:latin typeface="Arial" panose="020B0604020202020204"/>
              <a:ea typeface="微软雅黑" panose="020B0503020204020204" charset="-122"/>
              <a:cs typeface="Arial" panose="020B0604020202020204"/>
            </a:endParaRPr>
          </a:p>
        </p:txBody>
      </p:sp>
      <p:pic>
        <p:nvPicPr>
          <p:cNvPr id="37" name="Picture 2"/>
          <p:cNvPicPr>
            <a:picLocks noChangeAspect="1" noChangeArrowheads="1"/>
          </p:cNvPicPr>
          <p:nvPr/>
        </p:nvPicPr>
        <p:blipFill rotWithShape="1">
          <a:blip r:embed="rId1">
            <a:extLst>
              <a:ext uri="{BEBA8EAE-BF5A-486C-A8C5-ECC9F3942E4B}">
                <a14:imgProps xmlns:a14="http://schemas.microsoft.com/office/drawing/2010/main">
                  <a14:imgLayer r:embed="rId2">
                    <a14:imgEffect>
                      <a14:sharpenSoften amount="10000"/>
                    </a14:imgEffect>
                  </a14:imgLayer>
                </a14:imgProps>
              </a:ext>
              <a:ext uri="{28A0092B-C50C-407E-A947-70E740481C1C}">
                <a14:useLocalDpi xmlns:a14="http://schemas.microsoft.com/office/drawing/2010/main" val="0"/>
              </a:ext>
            </a:extLst>
          </a:blip>
          <a:srcRect t="9783" b="16703"/>
          <a:stretch>
            <a:fillRect/>
          </a:stretch>
        </p:blipFill>
        <p:spPr bwMode="auto">
          <a:xfrm>
            <a:off x="800075" y="1611154"/>
            <a:ext cx="10522000" cy="435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文本占位符 9"/>
          <p:cNvSpPr>
            <a:spLocks noGrp="1"/>
          </p:cNvSpPr>
          <p:nvPr>
            <p:ph type="body" sz="quarter" idx="10"/>
          </p:nvPr>
        </p:nvSpPr>
        <p:spPr/>
        <p:txBody>
          <a:bodyPr/>
          <a:lstStyle/>
          <a:p>
            <a:r>
              <a:rPr lang="en-US" altLang="zh-CN" dirty="0">
                <a:solidFill>
                  <a:sysClr val="windowText" lastClr="000000"/>
                </a:solidFill>
                <a:latin typeface="Arial" panose="020B0604020202020204"/>
                <a:ea typeface="微软雅黑" panose="020B0503020204020204" charset="-122"/>
                <a:cs typeface="Arial" panose="020B0604020202020204"/>
              </a:rPr>
              <a:t>Philipp Harter, et al. 2023 ASCO No.5506.</a:t>
            </a:r>
            <a:endParaRPr lang="zh-CN" altLang="en-US" dirty="0">
              <a:solidFill>
                <a:sysClr val="windowText" lastClr="000000"/>
              </a:solidFill>
              <a:latin typeface="Arial" panose="020B0604020202020204"/>
              <a:ea typeface="微软雅黑" panose="020B0503020204020204" charset="-122"/>
              <a:cs typeface="Arial" panose="020B0604020202020204"/>
            </a:endParaRPr>
          </a:p>
        </p:txBody>
      </p:sp>
      <p:sp>
        <p:nvSpPr>
          <p:cNvPr id="8" name="内容占位符 7"/>
          <p:cNvSpPr>
            <a:spLocks noGrp="1"/>
          </p:cNvSpPr>
          <p:nvPr>
            <p:ph sz="quarter" idx="11"/>
          </p:nvPr>
        </p:nvSpPr>
        <p:spPr>
          <a:xfrm>
            <a:off x="255588" y="212725"/>
            <a:ext cx="11610347" cy="966788"/>
          </a:xfrm>
        </p:spPr>
        <p:txBody>
          <a:bodyPr/>
          <a:lstStyle/>
          <a:p>
            <a:r>
              <a:rPr lang="en-US" altLang="zh-CN" dirty="0"/>
              <a:t>DUO-O</a:t>
            </a:r>
            <a:r>
              <a:rPr lang="zh-CN" altLang="en-US" dirty="0"/>
              <a:t>：</a:t>
            </a:r>
            <a:r>
              <a:rPr lang="en-US" altLang="zh-CN" dirty="0"/>
              <a:t>IO + </a:t>
            </a:r>
            <a:r>
              <a:rPr lang="en-US" altLang="zh-CN" dirty="0" err="1"/>
              <a:t>PARPi</a:t>
            </a:r>
            <a:r>
              <a:rPr lang="en-US" altLang="zh-CN" dirty="0"/>
              <a:t> + </a:t>
            </a:r>
            <a:r>
              <a:rPr lang="en-US" altLang="zh-CN" sz="2800" dirty="0">
                <a:solidFill>
                  <a:prstClr val="black"/>
                </a:solidFill>
                <a:latin typeface="Arial" panose="020B0604020202020204"/>
                <a:ea typeface="微软雅黑" panose="020B0503020204020204" charset="-122"/>
                <a:cs typeface="Arial" panose="020B0604020202020204"/>
              </a:rPr>
              <a:t>bevacizumab</a:t>
            </a:r>
            <a:r>
              <a:rPr lang="en-US" altLang="zh-CN" dirty="0"/>
              <a:t> in 1L OC</a:t>
            </a:r>
            <a:endParaRPr lang="zh-CN" altLang="en-US" dirty="0">
              <a:sym typeface="Arial" panose="020B0604020202020204" pitchFamily="34" charset="0"/>
            </a:endParaRPr>
          </a:p>
        </p:txBody>
      </p:sp>
      <p:sp>
        <p:nvSpPr>
          <p:cNvPr id="11" name="矩形 10"/>
          <p:cNvSpPr/>
          <p:nvPr/>
        </p:nvSpPr>
        <p:spPr>
          <a:xfrm>
            <a:off x="585386" y="1487403"/>
            <a:ext cx="11009714" cy="4513753"/>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733579" y="5285030"/>
            <a:ext cx="10515600" cy="1325563"/>
          </a:xfrm>
          <a:prstGeom prst="rect">
            <a:avLst/>
          </a:prstGeom>
        </p:spPr>
        <p:txBody>
          <a:bodyPr vert="horz" lIns="91440" tIns="45720" rIns="91440" bIns="45720" rtlCol="0" anchor="ctr">
            <a:normAutofit/>
          </a:bodyPr>
          <a:lstStyle>
            <a:defPPr>
              <a:defRPr lang="zh-CN"/>
            </a:defPPr>
            <a:lvl1pPr>
              <a:lnSpc>
                <a:spcPct val="90000"/>
              </a:lnSpc>
              <a:spcBef>
                <a:spcPct val="0"/>
              </a:spcBef>
              <a:buNone/>
              <a:defRPr sz="2400" b="1">
                <a:solidFill>
                  <a:srgbClr val="014040"/>
                </a:solidFill>
                <a:latin typeface="Arial" panose="020B0604020202020204" pitchFamily="34" charset="0"/>
                <a:ea typeface="微软雅黑" panose="020B0503020204020204" charset="-122"/>
                <a:cs typeface="+mj-cs"/>
              </a:defRPr>
            </a:lvl1pPr>
          </a:lstStyle>
          <a:p>
            <a:endParaRPr lang="zh-CN" altLang="en-US" dirty="0">
              <a:sym typeface="Arial" panose="020B0604020202020204" pitchFamily="34" charset="0"/>
            </a:endParaRPr>
          </a:p>
        </p:txBody>
      </p:sp>
      <p:grpSp>
        <p:nvGrpSpPr>
          <p:cNvPr id="2" name="组合 1"/>
          <p:cNvGrpSpPr/>
          <p:nvPr/>
        </p:nvGrpSpPr>
        <p:grpSpPr>
          <a:xfrm>
            <a:off x="52882" y="1467695"/>
            <a:ext cx="6163115" cy="3872905"/>
            <a:chOff x="3466736" y="2388494"/>
            <a:chExt cx="5253686" cy="2462417"/>
          </a:xfrm>
        </p:grpSpPr>
        <p:pic>
          <p:nvPicPr>
            <p:cNvPr id="3" name="图片 2"/>
            <p:cNvPicPr>
              <a:picLocks noChangeAspect="1"/>
            </p:cNvPicPr>
            <p:nvPr/>
          </p:nvPicPr>
          <p:blipFill rotWithShape="1">
            <a:blip r:embed="rId1"/>
            <a:srcRect l="1374"/>
            <a:stretch>
              <a:fillRect/>
            </a:stretch>
          </p:blipFill>
          <p:spPr>
            <a:xfrm>
              <a:off x="3850752" y="2694064"/>
              <a:ext cx="4735552" cy="2145248"/>
            </a:xfrm>
            <a:prstGeom prst="rect">
              <a:avLst/>
            </a:prstGeom>
          </p:spPr>
        </p:pic>
        <p:grpSp>
          <p:nvGrpSpPr>
            <p:cNvPr id="5" name="组合 4"/>
            <p:cNvGrpSpPr/>
            <p:nvPr/>
          </p:nvGrpSpPr>
          <p:grpSpPr>
            <a:xfrm>
              <a:off x="3466737" y="2388494"/>
              <a:ext cx="5253685" cy="2462417"/>
              <a:chOff x="-225035" y="2320012"/>
              <a:chExt cx="6036074" cy="2462417"/>
            </a:xfrm>
          </p:grpSpPr>
          <p:sp>
            <p:nvSpPr>
              <p:cNvPr id="7" name="文本框 6"/>
              <p:cNvSpPr txBox="1"/>
              <p:nvPr/>
            </p:nvSpPr>
            <p:spPr>
              <a:xfrm>
                <a:off x="-205185" y="4228520"/>
                <a:ext cx="1233772" cy="156549"/>
              </a:xfrm>
              <a:prstGeom prst="rect">
                <a:avLst/>
              </a:prstGeom>
              <a:noFill/>
            </p:spPr>
            <p:txBody>
              <a:bodyPr wrap="square" rtlCol="0">
                <a:spAutoFit/>
              </a:bodyPr>
              <a:lstStyle/>
              <a:p>
                <a:pPr algn="ctr">
                  <a:defRPr/>
                </a:pPr>
                <a:r>
                  <a:rPr lang="en-US" altLang="zh-CN" sz="1000" kern="0" dirty="0">
                    <a:solidFill>
                      <a:prstClr val="black"/>
                    </a:solidFill>
                    <a:latin typeface="Arial" panose="020B0604020202020204"/>
                    <a:ea typeface="微软雅黑" panose="020B0503020204020204" charset="-122"/>
                    <a:cs typeface="Arial" panose="020B0604020202020204"/>
                  </a:rPr>
                  <a:t>Patients at risk</a:t>
                </a:r>
                <a:endParaRPr lang="zh-CN" altLang="en-US" sz="1000" kern="0" dirty="0">
                  <a:solidFill>
                    <a:prstClr val="black"/>
                  </a:solidFill>
                  <a:latin typeface="Arial" panose="020B0604020202020204"/>
                  <a:ea typeface="微软雅黑" panose="020B0503020204020204" charset="-122"/>
                  <a:cs typeface="Arial" panose="020B0604020202020204"/>
                </a:endParaRPr>
              </a:p>
            </p:txBody>
          </p:sp>
          <p:grpSp>
            <p:nvGrpSpPr>
              <p:cNvPr id="8" name="组合 7"/>
              <p:cNvGrpSpPr/>
              <p:nvPr/>
            </p:nvGrpSpPr>
            <p:grpSpPr>
              <a:xfrm>
                <a:off x="-225035" y="2320012"/>
                <a:ext cx="6036074" cy="2462417"/>
                <a:chOff x="-225035" y="2320012"/>
                <a:chExt cx="6036074" cy="2462417"/>
              </a:xfrm>
            </p:grpSpPr>
            <p:sp>
              <p:nvSpPr>
                <p:cNvPr id="9" name="矩形 8"/>
                <p:cNvSpPr/>
                <p:nvPr/>
              </p:nvSpPr>
              <p:spPr>
                <a:xfrm>
                  <a:off x="3110914" y="2320012"/>
                  <a:ext cx="2700125" cy="940463"/>
                </a:xfrm>
                <a:prstGeom prst="rect">
                  <a:avLst/>
                </a:prstGeom>
                <a:solidFill>
                  <a:srgbClr val="FEFEFE"/>
                </a:solidFill>
                <a:ln w="12700" cap="flat" cmpd="sng" algn="ctr">
                  <a:noFill/>
                  <a:prstDash val="solid"/>
                  <a:miter lim="800000"/>
                </a:ln>
                <a:effectLst/>
              </p:spPr>
              <p:txBody>
                <a:bodyPr rtlCol="0" anchor="ctr"/>
                <a:lstStyle/>
                <a:p>
                  <a:pPr algn="ctr">
                    <a:defRPr/>
                  </a:pPr>
                  <a:endParaRPr lang="zh-CN" altLang="en-US" kern="0">
                    <a:solidFill>
                      <a:prstClr val="white"/>
                    </a:solidFill>
                    <a:latin typeface="Arial" panose="020B0604020202020204"/>
                    <a:ea typeface="微软雅黑" panose="020B0503020204020204" charset="-122"/>
                    <a:cs typeface="Arial" panose="020B0604020202020204"/>
                  </a:endParaRPr>
                </a:p>
              </p:txBody>
            </p:sp>
            <p:sp>
              <p:nvSpPr>
                <p:cNvPr id="10" name="矩形 9"/>
                <p:cNvSpPr/>
                <p:nvPr/>
              </p:nvSpPr>
              <p:spPr>
                <a:xfrm>
                  <a:off x="1607771" y="4193815"/>
                  <a:ext cx="2492944" cy="219777"/>
                </a:xfrm>
                <a:prstGeom prst="rect">
                  <a:avLst/>
                </a:prstGeom>
                <a:solidFill>
                  <a:srgbClr val="FEFEFE"/>
                </a:solidFill>
                <a:ln w="12700" cap="flat" cmpd="sng" algn="ctr">
                  <a:noFill/>
                  <a:prstDash val="solid"/>
                  <a:miter lim="800000"/>
                </a:ln>
                <a:effectLst/>
              </p:spPr>
              <p:txBody>
                <a:bodyPr rtlCol="0" anchor="ctr"/>
                <a:lstStyle/>
                <a:p>
                  <a:pPr algn="ctr">
                    <a:defRPr/>
                  </a:pPr>
                  <a:endParaRPr lang="zh-CN" altLang="en-US" kern="0">
                    <a:solidFill>
                      <a:prstClr val="white"/>
                    </a:solidFill>
                    <a:latin typeface="Arial" panose="020B0604020202020204"/>
                    <a:ea typeface="微软雅黑" panose="020B0503020204020204" charset="-122"/>
                    <a:cs typeface="Arial" panose="020B0604020202020204"/>
                  </a:endParaRPr>
                </a:p>
              </p:txBody>
            </p:sp>
            <p:sp>
              <p:nvSpPr>
                <p:cNvPr id="11" name="文本框 10"/>
                <p:cNvSpPr txBox="1"/>
                <p:nvPr/>
              </p:nvSpPr>
              <p:spPr>
                <a:xfrm rot="16200000">
                  <a:off x="-902718" y="3285746"/>
                  <a:ext cx="2012710" cy="241146"/>
                </a:xfrm>
                <a:prstGeom prst="rect">
                  <a:avLst/>
                </a:prstGeom>
                <a:noFill/>
              </p:spPr>
              <p:txBody>
                <a:bodyPr wrap="square" rtlCol="0">
                  <a:spAutoFit/>
                </a:bodyPr>
                <a:lstStyle/>
                <a:p>
                  <a:pPr algn="ctr">
                    <a:defRPr/>
                  </a:pPr>
                  <a:r>
                    <a:rPr lang="en-US" altLang="zh-CN" sz="1000" kern="0" dirty="0">
                      <a:solidFill>
                        <a:prstClr val="black"/>
                      </a:solidFill>
                      <a:latin typeface="Arial" panose="020B0604020202020204"/>
                      <a:ea typeface="微软雅黑" panose="020B0503020204020204" charset="-122"/>
                      <a:cs typeface="Arial" panose="020B0604020202020204"/>
                    </a:rPr>
                    <a:t>PFS</a:t>
                  </a:r>
                  <a:r>
                    <a:rPr lang="zh-CN" altLang="en-US" sz="1000" kern="0" dirty="0">
                      <a:solidFill>
                        <a:prstClr val="black"/>
                      </a:solidFill>
                      <a:latin typeface="Arial" panose="020B0604020202020204"/>
                      <a:ea typeface="微软雅黑" panose="020B0503020204020204" charset="-122"/>
                      <a:cs typeface="Arial" panose="020B0604020202020204"/>
                    </a:rPr>
                    <a:t> </a:t>
                  </a:r>
                  <a:r>
                    <a:rPr lang="en-US" altLang="zh-CN" sz="1000" kern="0" dirty="0">
                      <a:solidFill>
                        <a:prstClr val="black"/>
                      </a:solidFill>
                      <a:latin typeface="Arial" panose="020B0604020202020204"/>
                      <a:ea typeface="微软雅黑" panose="020B0503020204020204" charset="-122"/>
                      <a:cs typeface="Arial" panose="020B0604020202020204"/>
                    </a:rPr>
                    <a:t>rate(%)</a:t>
                  </a:r>
                  <a:endParaRPr lang="zh-CN" altLang="en-US" sz="1000" kern="0" dirty="0">
                    <a:solidFill>
                      <a:prstClr val="black"/>
                    </a:solidFill>
                    <a:latin typeface="Arial" panose="020B0604020202020204"/>
                    <a:ea typeface="微软雅黑" panose="020B0503020204020204" charset="-122"/>
                    <a:cs typeface="Arial" panose="020B0604020202020204"/>
                  </a:endParaRPr>
                </a:p>
              </p:txBody>
            </p:sp>
            <p:sp>
              <p:nvSpPr>
                <p:cNvPr id="12" name="文本框 11"/>
                <p:cNvSpPr txBox="1"/>
                <p:nvPr/>
              </p:nvSpPr>
              <p:spPr>
                <a:xfrm>
                  <a:off x="1158876" y="4218117"/>
                  <a:ext cx="2831518" cy="156549"/>
                </a:xfrm>
                <a:prstGeom prst="rect">
                  <a:avLst/>
                </a:prstGeom>
                <a:noFill/>
              </p:spPr>
              <p:txBody>
                <a:bodyPr wrap="square" rtlCol="0">
                  <a:spAutoFit/>
                </a:bodyPr>
                <a:lstStyle/>
                <a:p>
                  <a:pPr algn="ctr">
                    <a:defRPr/>
                  </a:pPr>
                  <a:r>
                    <a:rPr lang="en-US" altLang="zh-CN" sz="1000" kern="0" dirty="0">
                      <a:solidFill>
                        <a:prstClr val="black"/>
                      </a:solidFill>
                      <a:latin typeface="Arial" panose="020B0604020202020204"/>
                      <a:ea typeface="微软雅黑" panose="020B0503020204020204" charset="-122"/>
                      <a:cs typeface="Arial" panose="020B0604020202020204"/>
                    </a:rPr>
                    <a:t>Time from randomization (months)</a:t>
                  </a:r>
                  <a:endParaRPr lang="zh-CN" altLang="en-US" sz="1000" kern="0" dirty="0">
                    <a:solidFill>
                      <a:prstClr val="black"/>
                    </a:solidFill>
                    <a:latin typeface="Arial" panose="020B0604020202020204"/>
                    <a:ea typeface="微软雅黑" panose="020B0503020204020204" charset="-122"/>
                    <a:cs typeface="Arial" panose="020B0604020202020204"/>
                  </a:endParaRPr>
                </a:p>
              </p:txBody>
            </p:sp>
            <p:sp>
              <p:nvSpPr>
                <p:cNvPr id="13" name="文本框 12"/>
                <p:cNvSpPr txBox="1"/>
                <p:nvPr/>
              </p:nvSpPr>
              <p:spPr>
                <a:xfrm>
                  <a:off x="-156594" y="4370074"/>
                  <a:ext cx="605998" cy="156549"/>
                </a:xfrm>
                <a:prstGeom prst="rect">
                  <a:avLst/>
                </a:prstGeom>
                <a:noFill/>
              </p:spPr>
              <p:txBody>
                <a:bodyPr wrap="square" rtlCol="0">
                  <a:spAutoFit/>
                </a:bodyPr>
                <a:lstStyle/>
                <a:p>
                  <a:pPr algn="ctr">
                    <a:defRPr/>
                  </a:pPr>
                  <a:r>
                    <a:rPr lang="en-US" altLang="zh-CN" sz="1000" b="1" kern="0" dirty="0">
                      <a:solidFill>
                        <a:srgbClr val="68D2DF"/>
                      </a:solidFill>
                      <a:latin typeface="Arial" panose="020B0604020202020204"/>
                      <a:ea typeface="微软雅黑" panose="020B0503020204020204" charset="-122"/>
                      <a:cs typeface="Arial" panose="020B0604020202020204"/>
                    </a:rPr>
                    <a:t>Arm 1</a:t>
                  </a:r>
                  <a:endParaRPr lang="zh-CN" altLang="en-US" sz="1000" b="1" kern="0" dirty="0">
                    <a:solidFill>
                      <a:srgbClr val="68D2DF"/>
                    </a:solidFill>
                    <a:latin typeface="Arial" panose="020B0604020202020204"/>
                    <a:ea typeface="微软雅黑" panose="020B0503020204020204" charset="-122"/>
                    <a:cs typeface="Arial" panose="020B0604020202020204"/>
                  </a:endParaRPr>
                </a:p>
              </p:txBody>
            </p:sp>
            <p:sp>
              <p:nvSpPr>
                <p:cNvPr id="14" name="文本框 13"/>
                <p:cNvSpPr txBox="1"/>
                <p:nvPr/>
              </p:nvSpPr>
              <p:spPr>
                <a:xfrm>
                  <a:off x="-225035" y="4625880"/>
                  <a:ext cx="742878" cy="156549"/>
                </a:xfrm>
                <a:prstGeom prst="rect">
                  <a:avLst/>
                </a:prstGeom>
                <a:noFill/>
              </p:spPr>
              <p:txBody>
                <a:bodyPr wrap="square" rtlCol="0">
                  <a:spAutoFit/>
                </a:bodyPr>
                <a:lstStyle/>
                <a:p>
                  <a:pPr algn="ctr">
                    <a:defRPr/>
                  </a:pPr>
                  <a:r>
                    <a:rPr lang="en-US" altLang="zh-CN" sz="1000" b="1" kern="0" dirty="0">
                      <a:solidFill>
                        <a:srgbClr val="830050"/>
                      </a:solidFill>
                      <a:latin typeface="Arial" panose="020B0604020202020204"/>
                      <a:ea typeface="微软雅黑" panose="020B0503020204020204" charset="-122"/>
                      <a:cs typeface="Arial" panose="020B0604020202020204"/>
                    </a:rPr>
                    <a:t>Arm 3</a:t>
                  </a:r>
                  <a:endParaRPr lang="zh-CN" altLang="en-US" sz="1000" b="1" kern="0" dirty="0">
                    <a:solidFill>
                      <a:srgbClr val="830050"/>
                    </a:solidFill>
                    <a:latin typeface="Arial" panose="020B0604020202020204"/>
                    <a:ea typeface="微软雅黑" panose="020B0503020204020204" charset="-122"/>
                    <a:cs typeface="Arial" panose="020B0604020202020204"/>
                  </a:endParaRPr>
                </a:p>
              </p:txBody>
            </p:sp>
          </p:grpSp>
        </p:grpSp>
        <p:sp>
          <p:nvSpPr>
            <p:cNvPr id="6" name="文本框 5"/>
            <p:cNvSpPr txBox="1"/>
            <p:nvPr/>
          </p:nvSpPr>
          <p:spPr>
            <a:xfrm>
              <a:off x="3466736" y="4569639"/>
              <a:ext cx="646587" cy="156549"/>
            </a:xfrm>
            <a:prstGeom prst="rect">
              <a:avLst/>
            </a:prstGeom>
            <a:noFill/>
          </p:spPr>
          <p:txBody>
            <a:bodyPr wrap="square" rtlCol="0">
              <a:spAutoFit/>
            </a:bodyPr>
            <a:lstStyle/>
            <a:p>
              <a:pPr algn="ctr">
                <a:defRPr/>
              </a:pPr>
              <a:r>
                <a:rPr lang="en-US" altLang="zh-CN" sz="1000" b="1" kern="0" dirty="0">
                  <a:solidFill>
                    <a:srgbClr val="003865"/>
                  </a:solidFill>
                  <a:latin typeface="Arial" panose="020B0604020202020204"/>
                  <a:ea typeface="微软雅黑" panose="020B0503020204020204" charset="-122"/>
                  <a:cs typeface="Arial" panose="020B0604020202020204"/>
                </a:rPr>
                <a:t>Arm 2</a:t>
              </a:r>
              <a:endParaRPr lang="zh-CN" altLang="en-US" sz="1000" b="1" kern="0" dirty="0">
                <a:solidFill>
                  <a:srgbClr val="003865"/>
                </a:solidFill>
                <a:latin typeface="Arial" panose="020B0604020202020204"/>
                <a:ea typeface="微软雅黑" panose="020B0503020204020204" charset="-122"/>
                <a:cs typeface="Arial" panose="020B0604020202020204"/>
              </a:endParaRPr>
            </a:p>
          </p:txBody>
        </p:sp>
      </p:grpSp>
      <p:graphicFrame>
        <p:nvGraphicFramePr>
          <p:cNvPr id="15" name="内容占位符 7"/>
          <p:cNvGraphicFramePr/>
          <p:nvPr/>
        </p:nvGraphicFramePr>
        <p:xfrm>
          <a:off x="2867180" y="1632689"/>
          <a:ext cx="2798385" cy="1105050"/>
        </p:xfrm>
        <a:graphic>
          <a:graphicData uri="http://schemas.openxmlformats.org/drawingml/2006/table">
            <a:tbl>
              <a:tblPr/>
              <a:tblGrid>
                <a:gridCol w="947007"/>
                <a:gridCol w="617126"/>
                <a:gridCol w="617126"/>
                <a:gridCol w="617126"/>
              </a:tblGrid>
              <a:tr h="352731">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l" fontAlgn="ctr"/>
                      <a:r>
                        <a:rPr lang="zh-CN" altLang="en-US" sz="800" b="1" i="0" u="none" strike="noStrike" dirty="0">
                          <a:solidFill>
                            <a:schemeClr val="bg1"/>
                          </a:solidFill>
                          <a:effectLst/>
                          <a:latin typeface="+mn-lt"/>
                          <a:ea typeface="+mn-ea"/>
                        </a:rPr>
                        <a:t>　</a:t>
                      </a:r>
                      <a:endParaRPr lang="zh-CN" altLang="en-US" sz="800" b="1" i="0" u="none" strike="noStrike" dirty="0">
                        <a:solidFill>
                          <a:schemeClr val="bg1"/>
                        </a:solidFill>
                        <a:effectLst/>
                        <a:latin typeface="+mn-lt"/>
                        <a:ea typeface="+mn-ea"/>
                      </a:endParaRPr>
                    </a:p>
                    <a:p>
                      <a:pPr algn="l" fontAlgn="ctr"/>
                      <a:r>
                        <a:rPr lang="zh-CN" altLang="en-US" sz="800" b="1" i="0" u="none" strike="noStrike" dirty="0">
                          <a:solidFill>
                            <a:schemeClr val="bg1"/>
                          </a:solidFill>
                          <a:effectLst/>
                          <a:latin typeface="+mn-lt"/>
                          <a:ea typeface="+mn-ea"/>
                        </a:rPr>
                        <a:t>　</a:t>
                      </a:r>
                      <a:endParaRPr lang="zh-CN" altLang="en-US" sz="800" b="1" i="0" u="none" strike="noStrike" dirty="0">
                        <a:solidFill>
                          <a:schemeClr val="bg1"/>
                        </a:solidFill>
                        <a:effectLst/>
                        <a:latin typeface="+mn-lt"/>
                        <a:ea typeface="+mn-ea"/>
                      </a:endParaRPr>
                    </a:p>
                    <a:p>
                      <a:pPr algn="l" fontAlgn="ctr"/>
                      <a:r>
                        <a:rPr lang="zh-CN" altLang="en-US" sz="800" b="1" i="0" u="none" strike="noStrike" dirty="0">
                          <a:solidFill>
                            <a:schemeClr val="bg1"/>
                          </a:solidFill>
                          <a:effectLst/>
                          <a:latin typeface="+mn-lt"/>
                          <a:ea typeface="+mn-ea"/>
                        </a:rPr>
                        <a:t>　</a:t>
                      </a:r>
                      <a:endParaRPr lang="zh-CN" altLang="en-US" sz="800" b="1" i="0" u="none" strike="noStrike" dirty="0">
                        <a:solidFill>
                          <a:schemeClr val="bg1"/>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r>
                        <a:rPr lang="en-US" sz="800" b="1" i="0" u="none" strike="noStrike" dirty="0">
                          <a:solidFill>
                            <a:schemeClr val="bg1"/>
                          </a:solidFill>
                          <a:effectLst/>
                          <a:latin typeface="+mn-lt"/>
                          <a:ea typeface="+mn-ea"/>
                        </a:rPr>
                        <a:t>Arm 1</a:t>
                      </a:r>
                      <a:endParaRPr lang="en-US" sz="800" b="1" i="0" u="none" strike="noStrike" dirty="0">
                        <a:solidFill>
                          <a:schemeClr val="bg1"/>
                        </a:solidFill>
                        <a:effectLst/>
                        <a:latin typeface="+mn-lt"/>
                        <a:ea typeface="+mn-ea"/>
                      </a:endParaRPr>
                    </a:p>
                    <a:p>
                      <a:pPr algn="ctr" fontAlgn="ctr"/>
                      <a:r>
                        <a:rPr lang="en-US" sz="800" b="1" i="0" u="none" strike="noStrike" dirty="0" err="1">
                          <a:solidFill>
                            <a:schemeClr val="bg1"/>
                          </a:solidFill>
                          <a:effectLst/>
                          <a:latin typeface="+mn-lt"/>
                          <a:ea typeface="+mn-ea"/>
                        </a:rPr>
                        <a:t>PC+bev</a:t>
                      </a:r>
                      <a:endParaRPr lang="en-US" sz="800" b="1" i="0" u="none" strike="noStrike" dirty="0">
                        <a:solidFill>
                          <a:schemeClr val="bg1"/>
                        </a:solidFill>
                        <a:effectLst/>
                        <a:latin typeface="+mn-lt"/>
                        <a:ea typeface="+mn-ea"/>
                      </a:endParaRPr>
                    </a:p>
                    <a:p>
                      <a:pPr algn="ctr" fontAlgn="ctr"/>
                      <a:r>
                        <a:rPr lang="zh-CN" altLang="en-US" sz="800" b="1" i="0" u="none" strike="noStrike" dirty="0">
                          <a:solidFill>
                            <a:schemeClr val="bg1"/>
                          </a:solidFill>
                          <a:effectLst/>
                          <a:latin typeface="+mn-lt"/>
                          <a:ea typeface="+mn-ea"/>
                        </a:rPr>
                        <a:t>　</a:t>
                      </a:r>
                      <a:r>
                        <a:rPr lang="en-US" sz="800" b="1" i="0" u="none" strike="noStrike" dirty="0">
                          <a:solidFill>
                            <a:schemeClr val="bg1"/>
                          </a:solidFill>
                          <a:effectLst/>
                          <a:latin typeface="+mn-lt"/>
                          <a:ea typeface="+mn-ea"/>
                        </a:rPr>
                        <a:t>N=378</a:t>
                      </a:r>
                      <a:endParaRPr lang="en-US" sz="800" b="1" i="0" u="none" strike="noStrike" dirty="0">
                        <a:solidFill>
                          <a:schemeClr val="bg1"/>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68D2DF"/>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r>
                        <a:rPr lang="en-US" altLang="zh-CN" sz="800" b="1" i="0" u="none" strike="noStrike" dirty="0">
                          <a:solidFill>
                            <a:schemeClr val="bg1"/>
                          </a:solidFill>
                          <a:effectLst/>
                          <a:latin typeface="+mn-lt"/>
                          <a:ea typeface="+mn-ea"/>
                        </a:rPr>
                        <a:t>Arm 2</a:t>
                      </a:r>
                      <a:endParaRPr lang="en-US" altLang="zh-CN" sz="800" b="1" i="0" u="none" strike="noStrike" dirty="0">
                        <a:solidFill>
                          <a:schemeClr val="bg1"/>
                        </a:solidFill>
                        <a:effectLst/>
                        <a:latin typeface="+mn-lt"/>
                        <a:ea typeface="+mn-ea"/>
                      </a:endParaRPr>
                    </a:p>
                    <a:p>
                      <a:pPr algn="ctr" fontAlgn="ctr"/>
                      <a:r>
                        <a:rPr lang="en-US" altLang="zh-CN" sz="800" b="1" i="0" u="none" strike="noStrike" dirty="0" err="1">
                          <a:solidFill>
                            <a:schemeClr val="bg1"/>
                          </a:solidFill>
                          <a:effectLst/>
                          <a:latin typeface="+mn-lt"/>
                          <a:ea typeface="+mn-ea"/>
                        </a:rPr>
                        <a:t>PC+bev+durva</a:t>
                      </a:r>
                      <a:endParaRPr lang="en-US" altLang="zh-CN" sz="800" b="1" i="0" u="none" strike="noStrike" dirty="0">
                        <a:solidFill>
                          <a:schemeClr val="bg1"/>
                        </a:solidFill>
                        <a:effectLst/>
                        <a:latin typeface="+mn-lt"/>
                        <a:ea typeface="+mn-ea"/>
                      </a:endParaRPr>
                    </a:p>
                    <a:p>
                      <a:pPr algn="ctr" fontAlgn="ctr"/>
                      <a:r>
                        <a:rPr lang="en-US" altLang="zh-CN" sz="800" b="1" i="0" u="none" strike="noStrike" dirty="0">
                          <a:solidFill>
                            <a:schemeClr val="bg1"/>
                          </a:solidFill>
                          <a:effectLst/>
                          <a:latin typeface="+mn-lt"/>
                          <a:ea typeface="+mn-ea"/>
                        </a:rPr>
                        <a:t>N=374</a:t>
                      </a:r>
                      <a:endParaRPr lang="en-US" altLang="zh-CN" sz="800" b="1" i="0" u="none" strike="noStrike" dirty="0">
                        <a:solidFill>
                          <a:schemeClr val="bg1"/>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3865"/>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r>
                        <a:rPr lang="en-US" sz="800" b="1" i="0" u="none" strike="noStrike" dirty="0">
                          <a:solidFill>
                            <a:schemeClr val="bg1"/>
                          </a:solidFill>
                          <a:effectLst/>
                          <a:latin typeface="+mn-lt"/>
                          <a:ea typeface="+mn-ea"/>
                        </a:rPr>
                        <a:t>Arm 3</a:t>
                      </a:r>
                      <a:endParaRPr lang="en-US" sz="800" b="1" i="0" u="none" strike="noStrike" dirty="0">
                        <a:solidFill>
                          <a:schemeClr val="bg1"/>
                        </a:solidFill>
                        <a:effectLst/>
                        <a:latin typeface="+mn-lt"/>
                        <a:ea typeface="+mn-ea"/>
                      </a:endParaRPr>
                    </a:p>
                    <a:p>
                      <a:pPr algn="ctr" fontAlgn="ctr"/>
                      <a:r>
                        <a:rPr lang="en-US" sz="800" b="1" i="0" u="none" strike="noStrike" dirty="0" err="1">
                          <a:solidFill>
                            <a:schemeClr val="bg1"/>
                          </a:solidFill>
                          <a:effectLst/>
                          <a:latin typeface="+mn-lt"/>
                          <a:ea typeface="+mn-ea"/>
                        </a:rPr>
                        <a:t>PC+bev+durva+ola</a:t>
                      </a:r>
                      <a:endParaRPr lang="en-US" sz="800" b="1" i="0" u="none" strike="noStrike" dirty="0">
                        <a:solidFill>
                          <a:schemeClr val="bg1"/>
                        </a:solidFill>
                        <a:effectLst/>
                        <a:latin typeface="+mn-lt"/>
                        <a:ea typeface="+mn-ea"/>
                      </a:endParaRPr>
                    </a:p>
                    <a:p>
                      <a:pPr algn="ctr" fontAlgn="ctr"/>
                      <a:r>
                        <a:rPr lang="en-US" sz="800" b="1" i="0" u="none" strike="noStrike" dirty="0">
                          <a:solidFill>
                            <a:schemeClr val="bg1"/>
                          </a:solidFill>
                          <a:effectLst/>
                          <a:latin typeface="+mn-lt"/>
                          <a:ea typeface="+mn-ea"/>
                        </a:rPr>
                        <a:t>N=378</a:t>
                      </a:r>
                      <a:endParaRPr lang="en-US" sz="800" b="1" i="0" u="none" strike="noStrike" dirty="0">
                        <a:solidFill>
                          <a:schemeClr val="bg1"/>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30050"/>
                    </a:solidFill>
                  </a:tcPr>
                </a:tc>
              </a:tr>
              <a:tr h="0">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l" fontAlgn="ctr"/>
                      <a:r>
                        <a:rPr lang="en-US" sz="800" b="1" i="0" u="none" strike="noStrike" dirty="0">
                          <a:solidFill>
                            <a:srgbClr val="000000"/>
                          </a:solidFill>
                          <a:effectLst/>
                          <a:latin typeface="+mn-lt"/>
                          <a:ea typeface="+mn-ea"/>
                        </a:rPr>
                        <a:t>Median</a:t>
                      </a:r>
                      <a:r>
                        <a:rPr lang="zh-CN" altLang="en-US" sz="800" b="1" i="0" u="none" strike="noStrike" dirty="0">
                          <a:solidFill>
                            <a:srgbClr val="000000"/>
                          </a:solidFill>
                          <a:effectLst/>
                          <a:latin typeface="+mn-lt"/>
                          <a:ea typeface="+mn-ea"/>
                        </a:rPr>
                        <a:t> </a:t>
                      </a:r>
                      <a:r>
                        <a:rPr lang="en-US" sz="800" b="1" i="0" u="none" strike="noStrike" dirty="0">
                          <a:solidFill>
                            <a:srgbClr val="000000"/>
                          </a:solidFill>
                          <a:effectLst/>
                          <a:latin typeface="+mn-lt"/>
                          <a:ea typeface="+mn-ea"/>
                        </a:rPr>
                        <a:t>PFS</a:t>
                      </a:r>
                      <a:r>
                        <a:rPr lang="zh-CN" altLang="en-US" sz="800" b="1" i="0" u="none" strike="noStrike" dirty="0">
                          <a:solidFill>
                            <a:srgbClr val="000000"/>
                          </a:solidFill>
                          <a:effectLst/>
                          <a:latin typeface="+mn-lt"/>
                          <a:ea typeface="+mn-ea"/>
                        </a:rPr>
                        <a:t>，</a:t>
                      </a:r>
                      <a:r>
                        <a:rPr lang="en-US" sz="800" b="1" i="0" u="none" strike="noStrike" baseline="30000" dirty="0">
                          <a:solidFill>
                            <a:srgbClr val="000000"/>
                          </a:solidFill>
                          <a:effectLst/>
                          <a:latin typeface="+mn-lt"/>
                          <a:ea typeface="+mn-ea"/>
                        </a:rPr>
                        <a:t>†</a:t>
                      </a:r>
                      <a:r>
                        <a:rPr lang="en-US" altLang="zh-CN" sz="800" b="1" i="0" u="none" strike="noStrike" dirty="0">
                          <a:solidFill>
                            <a:srgbClr val="000000"/>
                          </a:solidFill>
                          <a:effectLst/>
                          <a:latin typeface="+mn-lt"/>
                          <a:ea typeface="+mn-ea"/>
                        </a:rPr>
                        <a:t>months</a:t>
                      </a:r>
                      <a:endParaRPr lang="en-US" sz="800" b="1" i="0" u="none" strike="noStrike" dirty="0">
                        <a:solidFill>
                          <a:srgbClr val="000000"/>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r>
                        <a:rPr lang="en-US" altLang="zh-CN" sz="800" b="0" i="0" u="none" strike="noStrike" dirty="0">
                          <a:solidFill>
                            <a:srgbClr val="000000"/>
                          </a:solidFill>
                          <a:effectLst/>
                          <a:latin typeface="+mn-lt"/>
                          <a:ea typeface="+mn-ea"/>
                        </a:rPr>
                        <a:t>19.3</a:t>
                      </a:r>
                      <a:endParaRPr lang="en-US" altLang="zh-CN" sz="800" b="0" i="0" u="none" strike="noStrike" dirty="0">
                        <a:solidFill>
                          <a:srgbClr val="000000"/>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r>
                        <a:rPr lang="en-US" altLang="zh-CN" sz="800" b="0" i="0" u="none" strike="noStrike" dirty="0">
                          <a:solidFill>
                            <a:srgbClr val="000000"/>
                          </a:solidFill>
                          <a:effectLst/>
                          <a:latin typeface="+mn-lt"/>
                          <a:ea typeface="+mn-ea"/>
                        </a:rPr>
                        <a:t>20.6</a:t>
                      </a:r>
                      <a:endParaRPr lang="en-US" altLang="zh-CN" sz="800" b="0" i="0" u="none" strike="noStrike" dirty="0">
                        <a:solidFill>
                          <a:srgbClr val="000000"/>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r>
                        <a:rPr lang="en-US" altLang="zh-CN" sz="800" b="0" i="0" u="none" strike="noStrike" dirty="0">
                          <a:solidFill>
                            <a:srgbClr val="000000"/>
                          </a:solidFill>
                          <a:effectLst/>
                          <a:latin typeface="+mn-lt"/>
                          <a:ea typeface="+mn-ea"/>
                        </a:rPr>
                        <a:t>24.2</a:t>
                      </a:r>
                      <a:endParaRPr lang="en-US" altLang="zh-CN" sz="800" b="0" i="0" u="none" strike="noStrike" dirty="0">
                        <a:solidFill>
                          <a:srgbClr val="000000"/>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265014">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l" fontAlgn="ctr"/>
                      <a:r>
                        <a:rPr lang="en-US" sz="800" b="1" i="0" u="none" strike="noStrike" dirty="0">
                          <a:solidFill>
                            <a:srgbClr val="000000"/>
                          </a:solidFill>
                          <a:effectLst/>
                          <a:latin typeface="+mn-lt"/>
                          <a:ea typeface="+mn-ea"/>
                        </a:rPr>
                        <a:t>HR (95% CI)</a:t>
                      </a:r>
                      <a:endParaRPr lang="en-US" sz="800" b="1" i="0" u="none" strike="noStrike" dirty="0">
                        <a:solidFill>
                          <a:srgbClr val="000000"/>
                        </a:solidFill>
                        <a:effectLst/>
                        <a:latin typeface="+mn-lt"/>
                        <a:ea typeface="+mn-ea"/>
                      </a:endParaRPr>
                    </a:p>
                    <a:p>
                      <a:pPr algn="l" fontAlgn="ctr"/>
                      <a:r>
                        <a:rPr lang="en-US" sz="800" b="1" i="0" u="none" strike="noStrike" dirty="0">
                          <a:solidFill>
                            <a:srgbClr val="000000"/>
                          </a:solidFill>
                          <a:effectLst/>
                          <a:latin typeface="+mn-lt"/>
                          <a:ea typeface="+mn-ea"/>
                        </a:rPr>
                        <a:t>vs Arm 1</a:t>
                      </a:r>
                      <a:endParaRPr lang="en-US" sz="800" b="1" i="0" u="none" strike="noStrike" dirty="0">
                        <a:solidFill>
                          <a:srgbClr val="000000"/>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algn="ctr" fontAlgn="ctr"/>
                      <a:endParaRPr lang="en-US" sz="800" b="0" i="0" u="none" strike="noStrike" dirty="0">
                        <a:solidFill>
                          <a:srgbClr val="000000"/>
                        </a:solidFill>
                        <a:effectLst/>
                        <a:latin typeface="+mn-lt"/>
                        <a:ea typeface="+mn-ea"/>
                      </a:endParaRPr>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800"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0.87</a:t>
                      </a:r>
                      <a:endParaRPr kumimoji="0" lang="zh-CN" altLang="en-US" sz="800" b="1"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endParaRPr>
                    </a:p>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(0.73-1.04)</a:t>
                      </a:r>
                      <a:r>
                        <a:rPr kumimoji="0" lang="en-US" altLang="zh-CN" sz="800" b="0" i="0" u="none" strike="noStrike" kern="1200" cap="none" spc="0" normalizeH="0" baseline="30000" noProof="0" dirty="0">
                          <a:ln>
                            <a:noFill/>
                          </a:ln>
                          <a:solidFill>
                            <a:prstClr val="black"/>
                          </a:solidFill>
                          <a:effectLst/>
                          <a:uLnTx/>
                          <a:uFillTx/>
                          <a:latin typeface="Arial" panose="020B0604020202020204"/>
                          <a:ea typeface="微软雅黑" panose="020B0503020204020204" charset="-122"/>
                          <a:cs typeface="+mn-cs"/>
                        </a:rPr>
                        <a:t>‡</a:t>
                      </a:r>
                      <a:endParaRPr kumimoji="0" lang="en-US" altLang="zh-CN" sz="800" b="0" i="0" u="none" strike="noStrike" kern="1200" cap="none" spc="0" normalizeH="0" baseline="30000" noProof="0" dirty="0">
                        <a:ln>
                          <a:noFill/>
                        </a:ln>
                        <a:solidFill>
                          <a:srgbClr val="000000"/>
                        </a:solidFill>
                        <a:effectLst/>
                        <a:highlight>
                          <a:srgbClr val="FFFF00"/>
                        </a:highlight>
                        <a:uLnTx/>
                        <a:uFillTx/>
                        <a:latin typeface="Arial" panose="020B0604020202020204"/>
                        <a:ea typeface="微软雅黑" panose="020B0503020204020204" charset="-122"/>
                        <a:cs typeface="+mn-cs"/>
                      </a:endParaRPr>
                    </a:p>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solidFill>
                          <a:effectLst/>
                          <a:uLnTx/>
                          <a:uFillTx/>
                          <a:latin typeface="Arial" panose="020B0604020202020204"/>
                          <a:ea typeface="微软雅黑" panose="020B0503020204020204" charset="-122"/>
                          <a:cs typeface="+mn-cs"/>
                        </a:rPr>
                        <a:t>P=0.13</a:t>
                      </a:r>
                      <a:endParaRPr lang="zh-CN" altLang="en-US" sz="1800" dirty="0"/>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tx1"/>
                          </a:solidFill>
                          <a:latin typeface="Arial" panose="020B0604020202020204"/>
                          <a:ea typeface="微软雅黑" panose="020B0503020204020204" charset="-122"/>
                          <a:cs typeface="Arial" panose="020B0604020202020204"/>
                        </a:defRPr>
                      </a:lvl9p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800" b="1" i="0" u="none" strike="noStrike" kern="1200" cap="none" spc="0" normalizeH="0" baseline="0" noProof="0" dirty="0">
                          <a:ln>
                            <a:noFill/>
                          </a:ln>
                          <a:solidFill>
                            <a:srgbClr val="000000"/>
                          </a:solidFill>
                          <a:effectLst/>
                          <a:uLnTx/>
                          <a:uFillTx/>
                          <a:latin typeface="+mn-lt"/>
                          <a:ea typeface="+mn-ea"/>
                          <a:cs typeface="+mn-cs"/>
                        </a:rPr>
                        <a:t>0.63</a:t>
                      </a:r>
                      <a:endParaRPr kumimoji="0" lang="zh-CN" altLang="en-US" sz="800" b="1" i="0" u="none" strike="noStrike" kern="1200" cap="none" spc="0" normalizeH="0" baseline="0" noProof="0" dirty="0">
                        <a:ln>
                          <a:noFill/>
                        </a:ln>
                        <a:solidFill>
                          <a:srgbClr val="000000"/>
                        </a:solidFill>
                        <a:effectLst/>
                        <a:uLnTx/>
                        <a:uFillTx/>
                        <a:latin typeface="+mn-lt"/>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solidFill>
                          <a:effectLst/>
                          <a:uLnTx/>
                          <a:uFillTx/>
                          <a:latin typeface="+mn-lt"/>
                          <a:ea typeface="+mn-ea"/>
                          <a:cs typeface="+mn-cs"/>
                        </a:rPr>
                        <a:t>(0.52-0.76)</a:t>
                      </a:r>
                      <a:r>
                        <a:rPr kumimoji="0" lang="en-US" altLang="zh-CN" sz="800" b="0" i="0" u="none" strike="noStrike" kern="1200" cap="none" spc="0" normalizeH="0" baseline="30000" noProof="0" dirty="0">
                          <a:ln>
                            <a:noFill/>
                          </a:ln>
                          <a:solidFill>
                            <a:prstClr val="black"/>
                          </a:solidFill>
                          <a:effectLst/>
                          <a:uLnTx/>
                          <a:uFillTx/>
                          <a:latin typeface="+mn-lt"/>
                          <a:ea typeface="+mn-ea"/>
                          <a:cs typeface="+mn-cs"/>
                        </a:rPr>
                        <a:t>‡</a:t>
                      </a:r>
                      <a:endParaRPr kumimoji="0" lang="en-US" altLang="zh-CN" sz="800" b="0" i="0" u="none" strike="noStrike" kern="1200" cap="none" spc="0" normalizeH="0" baseline="30000" noProof="0" dirty="0">
                        <a:ln>
                          <a:noFill/>
                        </a:ln>
                        <a:solidFill>
                          <a:srgbClr val="000000"/>
                        </a:solidFill>
                        <a:effectLst/>
                        <a:highlight>
                          <a:srgbClr val="FFFF00"/>
                        </a:highlight>
                        <a:uLnTx/>
                        <a:uFillTx/>
                        <a:latin typeface="+mn-lt"/>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800" b="0" i="0" u="none" strike="noStrike" kern="1200" cap="none" spc="0" normalizeH="0" baseline="0" noProof="0" dirty="0">
                          <a:ln>
                            <a:noFill/>
                          </a:ln>
                          <a:solidFill>
                            <a:srgbClr val="000000"/>
                          </a:solidFill>
                          <a:effectLst/>
                          <a:uLnTx/>
                          <a:uFillTx/>
                          <a:latin typeface="+mn-lt"/>
                          <a:ea typeface="+mn-ea"/>
                          <a:cs typeface="+mn-cs"/>
                        </a:rPr>
                        <a:t>P</a:t>
                      </a:r>
                      <a:r>
                        <a:rPr kumimoji="0" lang="zh-CN" altLang="en-US" sz="800" b="0" i="0" u="none" strike="noStrike" kern="1200" cap="none" spc="0" normalizeH="0" baseline="0" noProof="0" dirty="0">
                          <a:ln>
                            <a:noFill/>
                          </a:ln>
                          <a:solidFill>
                            <a:srgbClr val="000000"/>
                          </a:solidFill>
                          <a:effectLst/>
                          <a:uLnTx/>
                          <a:uFillTx/>
                          <a:latin typeface="+mn-lt"/>
                          <a:ea typeface="+mn-ea"/>
                          <a:cs typeface="+mn-cs"/>
                        </a:rPr>
                        <a:t>＜</a:t>
                      </a:r>
                      <a:r>
                        <a:rPr kumimoji="0" lang="en-US" altLang="zh-CN" sz="800" b="0" i="0" u="none" strike="noStrike" kern="1200" cap="none" spc="0" normalizeH="0" baseline="0" noProof="0" dirty="0">
                          <a:ln>
                            <a:noFill/>
                          </a:ln>
                          <a:solidFill>
                            <a:srgbClr val="000000"/>
                          </a:solidFill>
                          <a:effectLst/>
                          <a:uLnTx/>
                          <a:uFillTx/>
                          <a:latin typeface="+mn-lt"/>
                          <a:ea typeface="+mn-ea"/>
                          <a:cs typeface="+mn-cs"/>
                        </a:rPr>
                        <a:t>0.0001</a:t>
                      </a:r>
                      <a:endParaRPr lang="zh-CN" altLang="en-US" sz="800" dirty="0"/>
                    </a:p>
                  </a:txBody>
                  <a:tcPr marL="2590" marR="2590" marT="25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r>
            </a:tbl>
          </a:graphicData>
        </a:graphic>
      </p:graphicFrame>
      <p:sp>
        <p:nvSpPr>
          <p:cNvPr id="16" name="内容占位符 11"/>
          <p:cNvSpPr txBox="1"/>
          <p:nvPr/>
        </p:nvSpPr>
        <p:spPr>
          <a:xfrm>
            <a:off x="286911" y="5425520"/>
            <a:ext cx="5618507" cy="355540"/>
          </a:xfrm>
          <a:prstGeom prst="rect">
            <a:avLst/>
          </a:prstGeom>
        </p:spPr>
        <p:txBody>
          <a:bodyPr vert="horz" lIns="91440" tIns="45720" rIns="91440" bIns="45720" rtlCol="0" anchor="b">
            <a:normAutofit fontScale="70000" lnSpcReduction="20000"/>
          </a:bodyPr>
          <a:lstStyle>
            <a:lvl1pPr marL="0" indent="0" algn="l" defTabSz="914400" rtl="0" eaLnBrk="1" latinLnBrk="0" hangingPunct="1">
              <a:lnSpc>
                <a:spcPct val="100000"/>
              </a:lnSpc>
              <a:spcBef>
                <a:spcPts val="0"/>
              </a:spcBef>
              <a:buFont typeface="Arial" panose="020B0604020202020204" pitchFamily="34" charset="0"/>
              <a:buNone/>
              <a:defRPr sz="10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olidFill>
                  <a:prstClr val="black"/>
                </a:solidFill>
                <a:cs typeface="Arial" panose="020B0604020202020204"/>
              </a:rPr>
              <a:t>*In censored patients; </a:t>
            </a:r>
            <a:r>
              <a:rPr lang="en-US" altLang="zh-CN" baseline="30000" dirty="0">
                <a:solidFill>
                  <a:prstClr val="black"/>
                </a:solidFill>
                <a:cs typeface="Arial" panose="020B0604020202020204"/>
              </a:rPr>
              <a:t>† </a:t>
            </a:r>
            <a:r>
              <a:rPr lang="en-US" altLang="zh-CN" dirty="0">
                <a:solidFill>
                  <a:prstClr val="black"/>
                </a:solidFill>
                <a:cs typeface="Arial" panose="020B0604020202020204"/>
              </a:rPr>
              <a:t>Medians and rates were estimated by KM method;</a:t>
            </a:r>
            <a:r>
              <a:rPr lang="en-US" altLang="zh-CN" baseline="30000" dirty="0">
                <a:solidFill>
                  <a:prstClr val="black"/>
                </a:solidFill>
                <a:cs typeface="Arial" panose="020B0604020202020204"/>
              </a:rPr>
              <a:t> ‡</a:t>
            </a:r>
            <a:r>
              <a:rPr lang="en-US" altLang="zh-CN" dirty="0">
                <a:solidFill>
                  <a:prstClr val="black"/>
                </a:solidFill>
                <a:cs typeface="Arial" panose="020B0604020202020204"/>
              </a:rPr>
              <a:t>HR and Cl were estimated from a stratified Cox proportional hazards model. Model stratified by timing and out come of cytoreductive surgery and geographical region. </a:t>
            </a:r>
            <a:r>
              <a:rPr lang="en-US" altLang="zh-CN" i="1" dirty="0">
                <a:solidFill>
                  <a:prstClr val="black"/>
                </a:solidFill>
                <a:cs typeface="Arial" panose="020B0604020202020204"/>
              </a:rPr>
              <a:t>P</a:t>
            </a:r>
            <a:r>
              <a:rPr lang="en-US" altLang="zh-CN" dirty="0">
                <a:solidFill>
                  <a:prstClr val="black"/>
                </a:solidFill>
                <a:cs typeface="Arial" panose="020B0604020202020204"/>
              </a:rPr>
              <a:t> value from a </a:t>
            </a:r>
            <a:r>
              <a:rPr lang="en-US" altLang="zh-CN" dirty="0" err="1">
                <a:solidFill>
                  <a:prstClr val="black"/>
                </a:solidFill>
                <a:cs typeface="Arial" panose="020B0604020202020204"/>
              </a:rPr>
              <a:t>stratfied</a:t>
            </a:r>
            <a:r>
              <a:rPr lang="en-US" altLang="zh-CN" dirty="0">
                <a:solidFill>
                  <a:prstClr val="black"/>
                </a:solidFill>
                <a:cs typeface="Arial" panose="020B0604020202020204"/>
              </a:rPr>
              <a:t> log rank text, </a:t>
            </a:r>
            <a:r>
              <a:rPr lang="en-US" altLang="zh-CN" baseline="30000" dirty="0">
                <a:solidFill>
                  <a:prstClr val="black"/>
                </a:solidFill>
                <a:cs typeface="Arial" panose="020B0604020202020204"/>
              </a:rPr>
              <a:t>§</a:t>
            </a:r>
            <a:r>
              <a:rPr lang="en-US" altLang="zh-CN" dirty="0">
                <a:solidFill>
                  <a:prstClr val="black"/>
                </a:solidFill>
                <a:cs typeface="Arial" panose="020B0604020202020204"/>
              </a:rPr>
              <a:t>24-month PFS rates unstable.</a:t>
            </a:r>
            <a:endParaRPr lang="en-US" altLang="zh-CN" dirty="0">
              <a:solidFill>
                <a:prstClr val="black"/>
              </a:solidFill>
              <a:cs typeface="Arial" panose="020B0604020202020204"/>
            </a:endParaRPr>
          </a:p>
        </p:txBody>
      </p:sp>
      <p:sp>
        <p:nvSpPr>
          <p:cNvPr id="17" name="Rectangle 35"/>
          <p:cNvSpPr/>
          <p:nvPr/>
        </p:nvSpPr>
        <p:spPr>
          <a:xfrm>
            <a:off x="6072785" y="2179622"/>
            <a:ext cx="436292" cy="638881"/>
          </a:xfrm>
          <a:prstGeom prst="rect">
            <a:avLst/>
          </a:prstGeom>
          <a:solidFill>
            <a:sysClr val="window" lastClr="FFFFFF"/>
          </a:solidFill>
          <a:ln w="19050" cap="flat" cmpd="sng" algn="ctr">
            <a:noFill/>
            <a:prstDash val="solid"/>
            <a:miter lim="800000"/>
          </a:ln>
          <a:effectLst/>
        </p:spPr>
        <p:txBody>
          <a:bodyPr rtlCol="0" anchor="ctr"/>
          <a:lstStyle/>
          <a:p>
            <a:pPr algn="ctr">
              <a:defRPr/>
            </a:pPr>
            <a:endParaRPr lang="zh-CN" altLang="en-US" kern="0">
              <a:solidFill>
                <a:prstClr val="white"/>
              </a:solidFill>
              <a:latin typeface="Arial" panose="020B0604020202020204"/>
              <a:ea typeface="微软雅黑" panose="020B0503020204020204" charset="-122"/>
              <a:cs typeface="Arial" panose="020B0604020202020204"/>
            </a:endParaRPr>
          </a:p>
        </p:txBody>
      </p:sp>
      <p:sp>
        <p:nvSpPr>
          <p:cNvPr id="19" name="文本框 55"/>
          <p:cNvSpPr txBox="1"/>
          <p:nvPr/>
        </p:nvSpPr>
        <p:spPr>
          <a:xfrm>
            <a:off x="7158212" y="1552576"/>
            <a:ext cx="3837349" cy="646331"/>
          </a:xfrm>
          <a:prstGeom prst="rect">
            <a:avLst/>
          </a:prstGeom>
          <a:noFill/>
        </p:spPr>
        <p:txBody>
          <a:bodyPr wrap="square" rtlCol="0">
            <a:spAutoFit/>
          </a:bodyPr>
          <a:lstStyle/>
          <a:p>
            <a:pPr algn="ctr"/>
            <a:r>
              <a:rPr lang="en-US" altLang="zh-CN" b="1" dirty="0">
                <a:latin typeface="Arial" panose="020B0604020202020204"/>
                <a:ea typeface="微软雅黑" panose="020B0503020204020204" charset="-122"/>
                <a:cs typeface="Arial" panose="020B0604020202020204"/>
              </a:rPr>
              <a:t>Subgroup analyses of PFS</a:t>
            </a:r>
            <a:endParaRPr lang="en-US" altLang="zh-CN" b="1" dirty="0">
              <a:latin typeface="Arial" panose="020B0604020202020204"/>
              <a:ea typeface="微软雅黑" panose="020B0503020204020204" charset="-122"/>
              <a:cs typeface="Arial" panose="020B0604020202020204"/>
            </a:endParaRPr>
          </a:p>
          <a:p>
            <a:pPr algn="ctr"/>
            <a:r>
              <a:rPr lang="en-US" altLang="zh-CN" b="1" dirty="0">
                <a:latin typeface="Arial" panose="020B0604020202020204"/>
                <a:ea typeface="微软雅黑" panose="020B0503020204020204" charset="-122"/>
                <a:cs typeface="Arial" panose="020B0604020202020204"/>
              </a:rPr>
              <a:t>Arm 3 vs Arm 1 (ITT population)</a:t>
            </a:r>
            <a:endParaRPr lang="zh-CN" altLang="en-US" b="1" dirty="0">
              <a:latin typeface="Arial" panose="020B0604020202020204"/>
              <a:ea typeface="微软雅黑" panose="020B0503020204020204" charset="-122"/>
              <a:cs typeface="Arial" panose="020B0604020202020204"/>
            </a:endParaRPr>
          </a:p>
        </p:txBody>
      </p:sp>
      <p:sp>
        <p:nvSpPr>
          <p:cNvPr id="21" name="文本占位符 9"/>
          <p:cNvSpPr txBox="1"/>
          <p:nvPr/>
        </p:nvSpPr>
        <p:spPr>
          <a:xfrm>
            <a:off x="1104853" y="5508729"/>
            <a:ext cx="9507280" cy="371475"/>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altLang="zh-CN" sz="700" b="0" i="0" u="none" strike="noStrike" kern="1200" cap="none" spc="0" normalizeH="0" baseline="0" noProof="0" dirty="0">
              <a:ln>
                <a:noFill/>
              </a:ln>
              <a:solidFill>
                <a:sysClr val="windowText" lastClr="000000"/>
              </a:solidFill>
              <a:effectLst/>
              <a:uLnTx/>
              <a:uFillTx/>
              <a:latin typeface="Arial" panose="020B0604020202020204"/>
              <a:ea typeface="微软雅黑" panose="020B0503020204020204" charset="-122"/>
              <a:cs typeface="Arial" panose="020B0604020202020204"/>
            </a:endParaRPr>
          </a:p>
        </p:txBody>
      </p:sp>
      <p:pic>
        <p:nvPicPr>
          <p:cNvPr id="23" name="图片 22"/>
          <p:cNvPicPr>
            <a:picLocks noChangeAspect="1"/>
          </p:cNvPicPr>
          <p:nvPr/>
        </p:nvPicPr>
        <p:blipFill>
          <a:blip r:embed="rId2"/>
          <a:stretch>
            <a:fillRect/>
          </a:stretch>
        </p:blipFill>
        <p:spPr>
          <a:xfrm>
            <a:off x="6127442" y="2282116"/>
            <a:ext cx="5969932" cy="3477222"/>
          </a:xfrm>
          <a:prstGeom prst="rect">
            <a:avLst/>
          </a:prstGeom>
        </p:spPr>
      </p:pic>
      <p:sp>
        <p:nvSpPr>
          <p:cNvPr id="24" name="文本占位符 23"/>
          <p:cNvSpPr>
            <a:spLocks noGrp="1"/>
          </p:cNvSpPr>
          <p:nvPr>
            <p:ph type="body" sz="quarter" idx="10"/>
          </p:nvPr>
        </p:nvSpPr>
        <p:spPr/>
        <p:txBody>
          <a:bodyPr/>
          <a:lstStyle/>
          <a:p>
            <a:r>
              <a:rPr lang="en-US" altLang="zh-CN" dirty="0"/>
              <a:t>Philipp Harter, et al. 2023 ASCO No.5506.</a:t>
            </a:r>
            <a:endParaRPr lang="en-US" altLang="zh-CN" dirty="0"/>
          </a:p>
        </p:txBody>
      </p:sp>
      <p:sp>
        <p:nvSpPr>
          <p:cNvPr id="25" name="内容占位符 24"/>
          <p:cNvSpPr>
            <a:spLocks noGrp="1"/>
          </p:cNvSpPr>
          <p:nvPr>
            <p:ph sz="quarter" idx="11"/>
          </p:nvPr>
        </p:nvSpPr>
        <p:spPr/>
        <p:txBody>
          <a:bodyPr/>
          <a:lstStyle/>
          <a:p>
            <a:r>
              <a:rPr lang="en-US" altLang="zh-CN" dirty="0"/>
              <a:t>IO + </a:t>
            </a:r>
            <a:r>
              <a:rPr lang="en-US" altLang="zh-CN" dirty="0" err="1"/>
              <a:t>PARPi</a:t>
            </a:r>
            <a:r>
              <a:rPr lang="en-US" altLang="zh-CN" dirty="0"/>
              <a:t> + bevacizumab significantly prolonged PFS in ITT population: </a:t>
            </a:r>
            <a:r>
              <a:rPr lang="en-US" altLang="zh-CN" dirty="0" err="1"/>
              <a:t>mPFS</a:t>
            </a:r>
            <a:r>
              <a:rPr lang="en-US" altLang="zh-CN" dirty="0"/>
              <a:t> 24.2 months</a:t>
            </a:r>
            <a:endParaRPr lang="zh-CN" altLang="en-US" dirty="0"/>
          </a:p>
        </p:txBody>
      </p:sp>
      <p:sp>
        <p:nvSpPr>
          <p:cNvPr id="26" name="矩形 25"/>
          <p:cNvSpPr/>
          <p:nvPr/>
        </p:nvSpPr>
        <p:spPr>
          <a:xfrm>
            <a:off x="158815" y="1552576"/>
            <a:ext cx="5913969" cy="4327628"/>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6158448" y="1552576"/>
            <a:ext cx="5913969" cy="4327628"/>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a:xfrm>
            <a:off x="255588" y="6432550"/>
            <a:ext cx="4316412" cy="319088"/>
          </a:xfrm>
        </p:spPr>
        <p:txBody>
          <a:bodyPr/>
          <a:lstStyle/>
          <a:p>
            <a:r>
              <a:rPr lang="en-US" altLang="zh-CN" dirty="0"/>
              <a:t>《</a:t>
            </a:r>
            <a:r>
              <a:rPr lang="zh-CN" altLang="en-US" dirty="0"/>
              <a:t>中国妇科肿瘤免疫检查点抑制剂应用现状与认知</a:t>
            </a:r>
            <a:r>
              <a:rPr lang="en-US" altLang="zh-CN" dirty="0"/>
              <a:t>》</a:t>
            </a:r>
            <a:r>
              <a:rPr lang="zh-CN" altLang="en-US" dirty="0"/>
              <a:t>白皮书</a:t>
            </a:r>
            <a:endParaRPr lang="zh-CN" altLang="en-US" dirty="0"/>
          </a:p>
        </p:txBody>
      </p:sp>
      <p:sp>
        <p:nvSpPr>
          <p:cNvPr id="5" name="内容占位符 4"/>
          <p:cNvSpPr>
            <a:spLocks noGrp="1"/>
          </p:cNvSpPr>
          <p:nvPr>
            <p:ph sz="quarter" idx="11"/>
          </p:nvPr>
        </p:nvSpPr>
        <p:spPr>
          <a:xfrm>
            <a:off x="255588" y="212725"/>
            <a:ext cx="11610347" cy="966788"/>
          </a:xfrm>
        </p:spPr>
        <p:txBody>
          <a:bodyPr/>
          <a:lstStyle/>
          <a:p>
            <a:r>
              <a:rPr lang="en-US" altLang="zh-CN" dirty="0"/>
              <a:t>Entering the era of GYN cancer immunotherapy in China</a:t>
            </a:r>
            <a:endParaRPr lang="zh-CN" altLang="en-US" dirty="0"/>
          </a:p>
        </p:txBody>
      </p:sp>
      <p:grpSp>
        <p:nvGrpSpPr>
          <p:cNvPr id="2" name="组合 1"/>
          <p:cNvGrpSpPr/>
          <p:nvPr/>
        </p:nvGrpSpPr>
        <p:grpSpPr>
          <a:xfrm>
            <a:off x="216812" y="2000338"/>
            <a:ext cx="3259904" cy="3580718"/>
            <a:chOff x="423862" y="546762"/>
            <a:chExt cx="5237942" cy="5753417"/>
          </a:xfrm>
        </p:grpSpPr>
        <p:pic>
          <p:nvPicPr>
            <p:cNvPr id="3" name="图片 2"/>
            <p:cNvPicPr>
              <a:picLocks noChangeAspect="1"/>
            </p:cNvPicPr>
            <p:nvPr/>
          </p:nvPicPr>
          <p:blipFill rotWithShape="1">
            <a:blip r:embed="rId8"/>
            <a:srcRect t="57562" r="63431" b="16243"/>
            <a:stretch>
              <a:fillRect/>
            </a:stretch>
          </p:blipFill>
          <p:spPr>
            <a:xfrm>
              <a:off x="423862" y="3880030"/>
              <a:ext cx="3470502" cy="2420149"/>
            </a:xfrm>
            <a:prstGeom prst="rect">
              <a:avLst/>
            </a:prstGeom>
          </p:spPr>
        </p:pic>
        <p:sp>
          <p:nvSpPr>
            <p:cNvPr id="6" name="矩形 5"/>
            <p:cNvSpPr/>
            <p:nvPr/>
          </p:nvSpPr>
          <p:spPr>
            <a:xfrm>
              <a:off x="737092" y="546762"/>
              <a:ext cx="4653603" cy="25361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2400" i="1" dirty="0">
                  <a:solidFill>
                    <a:srgbClr val="00877C"/>
                  </a:solidFill>
                  <a:effectLst/>
                </a:rPr>
                <a:t>Current status and cognition of immune checkpoint inhibitors in GYN cancer in China</a:t>
              </a:r>
              <a:endParaRPr lang="en-US" altLang="zh-CN" sz="2400" i="1" dirty="0">
                <a:solidFill>
                  <a:srgbClr val="00877C"/>
                </a:solidFill>
                <a:effectLst/>
              </a:endParaRPr>
            </a:p>
            <a:p>
              <a:endParaRPr lang="en-US" altLang="zh-CN" sz="2400" i="1" dirty="0">
                <a:solidFill>
                  <a:srgbClr val="00877C"/>
                </a:solidFill>
              </a:endParaRPr>
            </a:p>
            <a:p>
              <a:endParaRPr lang="zh-CN" altLang="en-US" sz="2400" i="1" dirty="0">
                <a:solidFill>
                  <a:srgbClr val="00877C"/>
                </a:solidFill>
              </a:endParaRPr>
            </a:p>
          </p:txBody>
        </p:sp>
        <p:sp>
          <p:nvSpPr>
            <p:cNvPr id="8" name="矩形 7"/>
            <p:cNvSpPr/>
            <p:nvPr/>
          </p:nvSpPr>
          <p:spPr>
            <a:xfrm>
              <a:off x="1017622" y="4111089"/>
              <a:ext cx="1515374" cy="3832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50" dirty="0">
                  <a:solidFill>
                    <a:schemeClr val="bg2">
                      <a:lumMod val="75000"/>
                    </a:schemeClr>
                  </a:solidFill>
                  <a:ea typeface="+mj-ea"/>
                </a:rPr>
                <a:t>Aug. 2020</a:t>
              </a:r>
              <a:endParaRPr lang="zh-CN" altLang="en-US" sz="1050" dirty="0">
                <a:solidFill>
                  <a:schemeClr val="bg2">
                    <a:lumMod val="75000"/>
                  </a:schemeClr>
                </a:solidFill>
                <a:ea typeface="+mj-ea"/>
              </a:endParaRPr>
            </a:p>
          </p:txBody>
        </p:sp>
        <p:sp>
          <p:nvSpPr>
            <p:cNvPr id="10" name="矩形 9"/>
            <p:cNvSpPr/>
            <p:nvPr/>
          </p:nvSpPr>
          <p:spPr>
            <a:xfrm>
              <a:off x="635746" y="2873699"/>
              <a:ext cx="2872789" cy="7030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i="0" dirty="0">
                  <a:solidFill>
                    <a:srgbClr val="00877C"/>
                  </a:solidFill>
                  <a:effectLst/>
                </a:rPr>
                <a:t>White Paper</a:t>
              </a:r>
              <a:endParaRPr lang="zh-CN" altLang="en-US" sz="2000" b="1" dirty="0">
                <a:solidFill>
                  <a:srgbClr val="00877C"/>
                </a:solidFill>
              </a:endParaRPr>
            </a:p>
          </p:txBody>
        </p:sp>
        <p:sp>
          <p:nvSpPr>
            <p:cNvPr id="12" name="矩形 11"/>
            <p:cNvSpPr/>
            <p:nvPr/>
          </p:nvSpPr>
          <p:spPr>
            <a:xfrm>
              <a:off x="5106838" y="1427669"/>
              <a:ext cx="554966" cy="15484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50" dirty="0">
                <a:solidFill>
                  <a:schemeClr val="bg2">
                    <a:lumMod val="75000"/>
                  </a:schemeClr>
                </a:solidFill>
                <a:ea typeface="+mj-ea"/>
              </a:endParaRPr>
            </a:p>
          </p:txBody>
        </p:sp>
        <p:sp>
          <p:nvSpPr>
            <p:cNvPr id="13" name="矩形 12"/>
            <p:cNvSpPr/>
            <p:nvPr/>
          </p:nvSpPr>
          <p:spPr>
            <a:xfrm>
              <a:off x="1017622" y="3688394"/>
              <a:ext cx="3614469" cy="3832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50" dirty="0">
                  <a:solidFill>
                    <a:schemeClr val="bg2">
                      <a:lumMod val="75000"/>
                    </a:schemeClr>
                  </a:solidFill>
                  <a:ea typeface="+mj-ea"/>
                </a:rPr>
                <a:t>  C  G  C  S</a:t>
              </a:r>
              <a:endParaRPr lang="zh-CN" altLang="en-US" sz="1050" dirty="0">
                <a:solidFill>
                  <a:schemeClr val="bg2">
                    <a:lumMod val="75000"/>
                  </a:schemeClr>
                </a:solidFill>
                <a:ea typeface="+mj-ea"/>
              </a:endParaRPr>
            </a:p>
          </p:txBody>
        </p:sp>
      </p:grpSp>
      <p:grpSp>
        <p:nvGrpSpPr>
          <p:cNvPr id="14" name="组合 13"/>
          <p:cNvGrpSpPr/>
          <p:nvPr/>
        </p:nvGrpSpPr>
        <p:grpSpPr>
          <a:xfrm>
            <a:off x="4022494" y="1435038"/>
            <a:ext cx="4194239" cy="4027337"/>
            <a:chOff x="237202" y="920911"/>
            <a:chExt cx="4570015" cy="4385770"/>
          </a:xfrm>
        </p:grpSpPr>
        <p:sp>
          <p:nvSpPr>
            <p:cNvPr id="16" name="矩形 15"/>
            <p:cNvSpPr/>
            <p:nvPr/>
          </p:nvSpPr>
          <p:spPr>
            <a:xfrm>
              <a:off x="1953963" y="2967814"/>
              <a:ext cx="2383037" cy="6423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50" dirty="0">
                  <a:solidFill>
                    <a:schemeClr val="bg2">
                      <a:lumMod val="75000"/>
                    </a:schemeClr>
                  </a:solidFill>
                  <a:ea typeface="+mj-ea"/>
                </a:rPr>
                <a:t>Physicians have </a:t>
              </a:r>
              <a:r>
                <a:rPr lang="en-US" altLang="zh-CN" sz="1050" b="1" dirty="0">
                  <a:solidFill>
                    <a:srgbClr val="00877C"/>
                  </a:solidFill>
                  <a:ea typeface="+mj-ea"/>
                </a:rPr>
                <a:t>participated in relevant clinical studies </a:t>
              </a:r>
              <a:r>
                <a:rPr lang="en-US" altLang="zh-CN" sz="1050" dirty="0">
                  <a:solidFill>
                    <a:schemeClr val="bg2">
                      <a:lumMod val="75000"/>
                    </a:schemeClr>
                  </a:solidFill>
                  <a:ea typeface="+mj-ea"/>
                </a:rPr>
                <a:t>with immune checkpoint inhibitors</a:t>
              </a:r>
              <a:endParaRPr lang="zh-CN" altLang="en-US" sz="1050" dirty="0">
                <a:solidFill>
                  <a:schemeClr val="bg2">
                    <a:lumMod val="75000"/>
                  </a:schemeClr>
                </a:solidFill>
                <a:ea typeface="+mj-ea"/>
              </a:endParaRPr>
            </a:p>
          </p:txBody>
        </p:sp>
        <p:sp>
          <p:nvSpPr>
            <p:cNvPr id="17" name="矩形 16"/>
            <p:cNvSpPr/>
            <p:nvPr/>
          </p:nvSpPr>
          <p:spPr>
            <a:xfrm>
              <a:off x="1953963" y="4664342"/>
              <a:ext cx="2359245" cy="6423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50" dirty="0">
                  <a:solidFill>
                    <a:schemeClr val="bg2">
                      <a:lumMod val="75000"/>
                    </a:schemeClr>
                  </a:solidFill>
                  <a:ea typeface="+mj-ea"/>
                </a:rPr>
                <a:t>Physicians surveyed have prescribed immune checkpoints for </a:t>
              </a:r>
              <a:r>
                <a:rPr lang="en-US" altLang="zh-CN" sz="1050" b="1" dirty="0">
                  <a:solidFill>
                    <a:srgbClr val="00877C"/>
                  </a:solidFill>
                  <a:ea typeface="+mj-ea"/>
                </a:rPr>
                <a:t>GYN cancer patients</a:t>
              </a:r>
              <a:endParaRPr lang="zh-CN" altLang="en-US" sz="1050" b="1" dirty="0">
                <a:solidFill>
                  <a:srgbClr val="00877C"/>
                </a:solidFill>
                <a:ea typeface="+mj-ea"/>
              </a:endParaRPr>
            </a:p>
          </p:txBody>
        </p:sp>
        <p:sp>
          <p:nvSpPr>
            <p:cNvPr id="18" name="矩形 17"/>
            <p:cNvSpPr/>
            <p:nvPr/>
          </p:nvSpPr>
          <p:spPr>
            <a:xfrm>
              <a:off x="757998" y="2004999"/>
              <a:ext cx="3115262" cy="5648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u="sng" dirty="0">
                  <a:solidFill>
                    <a:srgbClr val="00877C"/>
                  </a:solidFill>
                  <a:effectLst/>
                </a:rPr>
                <a:t>2-1-1 Overview of  immune checkpoint inhibitors using</a:t>
              </a:r>
              <a:endParaRPr lang="zh-CN" altLang="en-US" sz="1200" b="1" u="sng" dirty="0">
                <a:solidFill>
                  <a:srgbClr val="00877C"/>
                </a:solidFill>
              </a:endParaRPr>
            </a:p>
          </p:txBody>
        </p:sp>
        <p:sp>
          <p:nvSpPr>
            <p:cNvPr id="19" name="矩形 18"/>
            <p:cNvSpPr/>
            <p:nvPr/>
          </p:nvSpPr>
          <p:spPr>
            <a:xfrm>
              <a:off x="237202" y="920911"/>
              <a:ext cx="4570015" cy="7909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96240" indent="-683895"/>
              <a:r>
                <a:rPr lang="en-US" altLang="zh-CN" sz="1600" b="1" dirty="0">
                  <a:solidFill>
                    <a:srgbClr val="00877C"/>
                  </a:solidFill>
                </a:rPr>
                <a:t>2-1 A</a:t>
              </a:r>
              <a:r>
                <a:rPr lang="en-US" altLang="zh-CN" sz="1600" b="1" i="0" dirty="0">
                  <a:solidFill>
                    <a:srgbClr val="00877C"/>
                  </a:solidFill>
                  <a:effectLst/>
                </a:rPr>
                <a:t>pplication of Immune  checkpoint           inhibitors in GYN cancer </a:t>
              </a:r>
              <a:endParaRPr lang="zh-CN" altLang="en-US" sz="1600" b="1" dirty="0">
                <a:solidFill>
                  <a:srgbClr val="00877C"/>
                </a:solidFill>
              </a:endParaRPr>
            </a:p>
          </p:txBody>
        </p:sp>
      </p:grpSp>
      <p:sp>
        <p:nvSpPr>
          <p:cNvPr id="22" name="矩形 21"/>
          <p:cNvSpPr/>
          <p:nvPr/>
        </p:nvSpPr>
        <p:spPr>
          <a:xfrm>
            <a:off x="8358156" y="2215070"/>
            <a:ext cx="3110136" cy="2951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50" b="1" i="0" dirty="0">
                <a:solidFill>
                  <a:srgbClr val="00877C"/>
                </a:solidFill>
                <a:effectLst/>
              </a:rPr>
              <a:t>Prescription in GYN cancer </a:t>
            </a:r>
            <a:endParaRPr lang="zh-CN" altLang="en-US" sz="1050" b="1" u="sng" dirty="0">
              <a:solidFill>
                <a:srgbClr val="00877C"/>
              </a:solidFill>
            </a:endParaRPr>
          </a:p>
        </p:txBody>
      </p:sp>
      <p:sp>
        <p:nvSpPr>
          <p:cNvPr id="23" name="矩形 22"/>
          <p:cNvSpPr/>
          <p:nvPr/>
        </p:nvSpPr>
        <p:spPr>
          <a:xfrm>
            <a:off x="8304857" y="1564547"/>
            <a:ext cx="3682228" cy="4660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96240" indent="-683895"/>
            <a:r>
              <a:rPr lang="en-US" altLang="zh-CN" sz="1200" b="1" u="sng" dirty="0">
                <a:solidFill>
                  <a:srgbClr val="00877C"/>
                </a:solidFill>
              </a:rPr>
              <a:t>2-1-4 Application of immune checkpoint inhibitors in different cancer types</a:t>
            </a:r>
            <a:endParaRPr lang="zh-CN" altLang="en-US" sz="1200" b="1" u="sng" dirty="0">
              <a:solidFill>
                <a:srgbClr val="00877C"/>
              </a:solidFill>
            </a:endParaRPr>
          </a:p>
        </p:txBody>
      </p:sp>
      <p:sp>
        <p:nvSpPr>
          <p:cNvPr id="28" name="矩形 27"/>
          <p:cNvSpPr/>
          <p:nvPr/>
        </p:nvSpPr>
        <p:spPr>
          <a:xfrm>
            <a:off x="9789567" y="3762004"/>
            <a:ext cx="1843784" cy="172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95" indent="-457200"/>
            <a:r>
              <a:rPr lang="en-US" altLang="zh-CN" sz="600" b="1" dirty="0">
                <a:solidFill>
                  <a:srgbClr val="B6B6B6"/>
                </a:solidFill>
              </a:rPr>
              <a:t>Note: this topic is multi-choice, so the sum of all options is not equal to 100%</a:t>
            </a:r>
            <a:endParaRPr lang="zh-CN" altLang="en-US" sz="600" b="1" dirty="0">
              <a:solidFill>
                <a:srgbClr val="B6B6B6"/>
              </a:solidFill>
            </a:endParaRPr>
          </a:p>
        </p:txBody>
      </p:sp>
      <p:sp>
        <p:nvSpPr>
          <p:cNvPr id="29" name="矩形 28"/>
          <p:cNvSpPr/>
          <p:nvPr/>
        </p:nvSpPr>
        <p:spPr>
          <a:xfrm>
            <a:off x="8634877" y="4156977"/>
            <a:ext cx="2309380" cy="3193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50" b="1" i="0" dirty="0">
                <a:solidFill>
                  <a:srgbClr val="00877C"/>
                </a:solidFill>
                <a:effectLst/>
              </a:rPr>
              <a:t>GYN cancer </a:t>
            </a:r>
            <a:r>
              <a:rPr lang="en-US" altLang="zh-CN" sz="1050" b="1" dirty="0">
                <a:solidFill>
                  <a:srgbClr val="00877C"/>
                </a:solidFill>
              </a:rPr>
              <a:t>species with most prescriptions</a:t>
            </a:r>
            <a:endParaRPr lang="zh-CN" altLang="en-US" sz="1050" b="1" dirty="0">
              <a:solidFill>
                <a:srgbClr val="00877C"/>
              </a:solidFill>
            </a:endParaRPr>
          </a:p>
        </p:txBody>
      </p:sp>
      <p:sp>
        <p:nvSpPr>
          <p:cNvPr id="30" name="矩形 29"/>
          <p:cNvSpPr/>
          <p:nvPr/>
        </p:nvSpPr>
        <p:spPr>
          <a:xfrm>
            <a:off x="8409040" y="4868274"/>
            <a:ext cx="365470" cy="172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sz="900" b="1" dirty="0">
              <a:solidFill>
                <a:srgbClr val="A20029"/>
              </a:solidFill>
            </a:endParaRPr>
          </a:p>
        </p:txBody>
      </p:sp>
      <p:sp>
        <p:nvSpPr>
          <p:cNvPr id="31" name="矩形 30"/>
          <p:cNvSpPr/>
          <p:nvPr/>
        </p:nvSpPr>
        <p:spPr>
          <a:xfrm>
            <a:off x="9252014" y="4868273"/>
            <a:ext cx="365470" cy="1727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sz="900" b="1" dirty="0">
              <a:solidFill>
                <a:srgbClr val="A20029"/>
              </a:solidFill>
            </a:endParaRPr>
          </a:p>
        </p:txBody>
      </p:sp>
      <p:sp>
        <p:nvSpPr>
          <p:cNvPr id="32" name="矩形 31"/>
          <p:cNvSpPr/>
          <p:nvPr/>
        </p:nvSpPr>
        <p:spPr>
          <a:xfrm>
            <a:off x="10995374" y="4853029"/>
            <a:ext cx="290833" cy="1562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sz="900" b="1" dirty="0">
              <a:solidFill>
                <a:srgbClr val="A20029"/>
              </a:solidFill>
            </a:endParaRPr>
          </a:p>
        </p:txBody>
      </p:sp>
      <p:sp>
        <p:nvSpPr>
          <p:cNvPr id="33" name="矩形 32"/>
          <p:cNvSpPr/>
          <p:nvPr/>
        </p:nvSpPr>
        <p:spPr>
          <a:xfrm>
            <a:off x="10094987" y="4868273"/>
            <a:ext cx="390802" cy="1856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sz="900" b="1" dirty="0">
              <a:solidFill>
                <a:srgbClr val="A20029"/>
              </a:solidFill>
            </a:endParaRPr>
          </a:p>
        </p:txBody>
      </p:sp>
      <p:sp>
        <p:nvSpPr>
          <p:cNvPr id="34" name="矩形 33"/>
          <p:cNvSpPr/>
          <p:nvPr/>
        </p:nvSpPr>
        <p:spPr>
          <a:xfrm>
            <a:off x="10060512" y="4923738"/>
            <a:ext cx="448523" cy="728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CN" sz="900" b="1" dirty="0">
              <a:solidFill>
                <a:srgbClr val="A20029"/>
              </a:solidFill>
            </a:endParaRPr>
          </a:p>
        </p:txBody>
      </p:sp>
      <p:pic>
        <p:nvPicPr>
          <p:cNvPr id="37" name="图片 36"/>
          <p:cNvPicPr>
            <a:picLocks noChangeAspect="1"/>
          </p:cNvPicPr>
          <p:nvPr/>
        </p:nvPicPr>
        <p:blipFill>
          <a:blip r:embed="rId9"/>
          <a:stretch>
            <a:fillRect/>
          </a:stretch>
        </p:blipFill>
        <p:spPr>
          <a:xfrm rot="979495" flipV="1">
            <a:off x="9920565" y="4851656"/>
            <a:ext cx="150815" cy="189212"/>
          </a:xfrm>
          <a:prstGeom prst="rect">
            <a:avLst/>
          </a:prstGeom>
        </p:spPr>
      </p:pic>
      <p:pic>
        <p:nvPicPr>
          <p:cNvPr id="38" name="图片 37"/>
          <p:cNvPicPr>
            <a:picLocks noChangeAspect="1"/>
          </p:cNvPicPr>
          <p:nvPr/>
        </p:nvPicPr>
        <p:blipFill>
          <a:blip r:embed="rId10"/>
          <a:stretch>
            <a:fillRect/>
          </a:stretch>
        </p:blipFill>
        <p:spPr>
          <a:xfrm>
            <a:off x="10487902" y="4809535"/>
            <a:ext cx="239467" cy="292195"/>
          </a:xfrm>
          <a:prstGeom prst="rect">
            <a:avLst/>
          </a:prstGeom>
        </p:spPr>
      </p:pic>
      <p:pic>
        <p:nvPicPr>
          <p:cNvPr id="9" name="图片 8"/>
          <p:cNvPicPr>
            <a:picLocks noChangeAspect="1"/>
          </p:cNvPicPr>
          <p:nvPr/>
        </p:nvPicPr>
        <p:blipFill>
          <a:blip r:embed="rId11"/>
          <a:stretch>
            <a:fillRect/>
          </a:stretch>
        </p:blipFill>
        <p:spPr>
          <a:xfrm>
            <a:off x="12321081" y="4907"/>
            <a:ext cx="10672290" cy="5217060"/>
          </a:xfrm>
          <a:prstGeom prst="rect">
            <a:avLst/>
          </a:prstGeom>
        </p:spPr>
      </p:pic>
      <p:sp>
        <p:nvSpPr>
          <p:cNvPr id="43" name="矩形 42"/>
          <p:cNvSpPr/>
          <p:nvPr/>
        </p:nvSpPr>
        <p:spPr>
          <a:xfrm>
            <a:off x="4057406" y="2905154"/>
            <a:ext cx="1559962" cy="30058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p:cNvSpPr txBox="1"/>
          <p:nvPr/>
        </p:nvSpPr>
        <p:spPr>
          <a:xfrm>
            <a:off x="4343999" y="3305661"/>
            <a:ext cx="1191019" cy="400110"/>
          </a:xfrm>
          <a:prstGeom prst="rect">
            <a:avLst/>
          </a:prstGeom>
          <a:noFill/>
        </p:spPr>
        <p:txBody>
          <a:bodyPr wrap="square" rtlCol="0">
            <a:spAutoFit/>
          </a:bodyPr>
          <a:lstStyle/>
          <a:p>
            <a:pPr algn="ctr"/>
            <a:r>
              <a:rPr lang="en-US" altLang="zh-CN" sz="2000" b="1" dirty="0">
                <a:solidFill>
                  <a:srgbClr val="00877C"/>
                </a:solidFill>
              </a:rPr>
              <a:t>26.5%</a:t>
            </a:r>
            <a:endParaRPr lang="zh-CN" altLang="en-US" sz="2000" b="1" dirty="0">
              <a:solidFill>
                <a:srgbClr val="00877C"/>
              </a:solidFill>
            </a:endParaRPr>
          </a:p>
        </p:txBody>
      </p:sp>
      <p:sp>
        <p:nvSpPr>
          <p:cNvPr id="45" name="文本框 44"/>
          <p:cNvSpPr txBox="1"/>
          <p:nvPr/>
        </p:nvSpPr>
        <p:spPr>
          <a:xfrm>
            <a:off x="4327614" y="4979629"/>
            <a:ext cx="1191019" cy="400110"/>
          </a:xfrm>
          <a:prstGeom prst="rect">
            <a:avLst/>
          </a:prstGeom>
          <a:noFill/>
        </p:spPr>
        <p:txBody>
          <a:bodyPr wrap="square" rtlCol="0">
            <a:spAutoFit/>
          </a:bodyPr>
          <a:lstStyle/>
          <a:p>
            <a:pPr algn="ctr"/>
            <a:r>
              <a:rPr lang="en-US" altLang="zh-CN" sz="2000" b="1" dirty="0">
                <a:solidFill>
                  <a:srgbClr val="00877C"/>
                </a:solidFill>
              </a:rPr>
              <a:t>43.8%</a:t>
            </a:r>
            <a:endParaRPr lang="zh-CN" altLang="en-US" sz="2000" b="1" dirty="0">
              <a:solidFill>
                <a:srgbClr val="00877C"/>
              </a:solidFill>
            </a:endParaRPr>
          </a:p>
        </p:txBody>
      </p:sp>
      <p:graphicFrame>
        <p:nvGraphicFramePr>
          <p:cNvPr id="41" name="图表 40"/>
          <p:cNvGraphicFramePr/>
          <p:nvPr/>
        </p:nvGraphicFramePr>
        <p:xfrm>
          <a:off x="3826988" y="2808446"/>
          <a:ext cx="2159915" cy="1552592"/>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2" name="图表 41"/>
          <p:cNvGraphicFramePr/>
          <p:nvPr/>
        </p:nvGraphicFramePr>
        <p:xfrm>
          <a:off x="3823281" y="4375632"/>
          <a:ext cx="2159915" cy="1552592"/>
        </p:xfrm>
        <a:graphic>
          <a:graphicData uri="http://schemas.openxmlformats.org/drawingml/2006/chart">
            <c:chart xmlns:c="http://schemas.openxmlformats.org/drawingml/2006/chart" xmlns:r="http://schemas.openxmlformats.org/officeDocument/2006/relationships" r:id="rId2"/>
          </a:graphicData>
        </a:graphic>
      </p:graphicFrame>
      <p:sp>
        <p:nvSpPr>
          <p:cNvPr id="51" name="矩形 50"/>
          <p:cNvSpPr/>
          <p:nvPr/>
        </p:nvSpPr>
        <p:spPr>
          <a:xfrm>
            <a:off x="8031871" y="4551950"/>
            <a:ext cx="3572699" cy="9104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6" name="图表 45"/>
          <p:cNvGraphicFramePr/>
          <p:nvPr/>
        </p:nvGraphicFramePr>
        <p:xfrm>
          <a:off x="7652292" y="4491633"/>
          <a:ext cx="1670235" cy="10987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7" name="图表 46"/>
          <p:cNvGraphicFramePr/>
          <p:nvPr/>
        </p:nvGraphicFramePr>
        <p:xfrm>
          <a:off x="8580392" y="4491633"/>
          <a:ext cx="1670400" cy="109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8" name="图表 47"/>
          <p:cNvGraphicFramePr/>
          <p:nvPr/>
        </p:nvGraphicFramePr>
        <p:xfrm>
          <a:off x="9508657" y="4491633"/>
          <a:ext cx="1670400" cy="109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9" name="图表 48"/>
          <p:cNvGraphicFramePr/>
          <p:nvPr/>
        </p:nvGraphicFramePr>
        <p:xfrm>
          <a:off x="10436922" y="4491633"/>
          <a:ext cx="1670400" cy="1098000"/>
        </p:xfrm>
        <a:graphic>
          <a:graphicData uri="http://schemas.openxmlformats.org/drawingml/2006/chart">
            <c:chart xmlns:c="http://schemas.openxmlformats.org/drawingml/2006/chart" xmlns:r="http://schemas.openxmlformats.org/officeDocument/2006/relationships" r:id="rId6"/>
          </a:graphicData>
        </a:graphic>
      </p:graphicFrame>
      <p:sp>
        <p:nvSpPr>
          <p:cNvPr id="35" name="矩形 34"/>
          <p:cNvSpPr/>
          <p:nvPr/>
        </p:nvSpPr>
        <p:spPr>
          <a:xfrm>
            <a:off x="8167048" y="4964421"/>
            <a:ext cx="636228" cy="1727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800" b="1" dirty="0" err="1">
                <a:solidFill>
                  <a:srgbClr val="385723"/>
                </a:solidFill>
              </a:rPr>
              <a:t>Cervicalcancer</a:t>
            </a:r>
            <a:endParaRPr lang="en-US" altLang="zh-CN" sz="800" b="1" dirty="0">
              <a:solidFill>
                <a:srgbClr val="385723"/>
              </a:solidFill>
            </a:endParaRPr>
          </a:p>
          <a:p>
            <a:pPr algn="ctr"/>
            <a:r>
              <a:rPr lang="en-US" altLang="zh-CN" sz="800" b="1" dirty="0">
                <a:solidFill>
                  <a:srgbClr val="385723"/>
                </a:solidFill>
              </a:rPr>
              <a:t>55.9%</a:t>
            </a:r>
            <a:endParaRPr lang="en-US" altLang="zh-CN" sz="800" b="1" dirty="0">
              <a:solidFill>
                <a:srgbClr val="385723"/>
              </a:solidFill>
            </a:endParaRPr>
          </a:p>
        </p:txBody>
      </p:sp>
      <p:sp>
        <p:nvSpPr>
          <p:cNvPr id="36" name="矩形 35"/>
          <p:cNvSpPr/>
          <p:nvPr/>
        </p:nvSpPr>
        <p:spPr>
          <a:xfrm>
            <a:off x="9108566" y="4964421"/>
            <a:ext cx="636228" cy="1727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800" b="1" dirty="0">
                <a:solidFill>
                  <a:srgbClr val="00877C"/>
                </a:solidFill>
              </a:rPr>
              <a:t>Ovarian cancer</a:t>
            </a:r>
            <a:endParaRPr lang="en-US" altLang="zh-CN" sz="800" b="1" dirty="0">
              <a:solidFill>
                <a:srgbClr val="00877C"/>
              </a:solidFill>
            </a:endParaRPr>
          </a:p>
          <a:p>
            <a:pPr algn="ctr"/>
            <a:r>
              <a:rPr lang="en-US" altLang="zh-CN" sz="800" b="1" dirty="0">
                <a:solidFill>
                  <a:srgbClr val="00877C"/>
                </a:solidFill>
              </a:rPr>
              <a:t>29.6%</a:t>
            </a:r>
            <a:endParaRPr lang="zh-CN" altLang="en-US" sz="800" b="1" dirty="0">
              <a:solidFill>
                <a:srgbClr val="00877C"/>
              </a:solidFill>
            </a:endParaRPr>
          </a:p>
        </p:txBody>
      </p:sp>
      <p:sp>
        <p:nvSpPr>
          <p:cNvPr id="39" name="矩形 38"/>
          <p:cNvSpPr/>
          <p:nvPr/>
        </p:nvSpPr>
        <p:spPr>
          <a:xfrm>
            <a:off x="9923562" y="4974017"/>
            <a:ext cx="837015" cy="2240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800" b="1" dirty="0">
                <a:solidFill>
                  <a:srgbClr val="548235"/>
                </a:solidFill>
              </a:rPr>
              <a:t>Endometrial</a:t>
            </a:r>
            <a:endParaRPr lang="en-US" altLang="zh-CN" sz="800" b="1" dirty="0">
              <a:solidFill>
                <a:srgbClr val="548235"/>
              </a:solidFill>
            </a:endParaRPr>
          </a:p>
          <a:p>
            <a:pPr algn="ctr"/>
            <a:r>
              <a:rPr lang="en-US" altLang="zh-CN" sz="800" b="1" dirty="0">
                <a:solidFill>
                  <a:srgbClr val="548235"/>
                </a:solidFill>
              </a:rPr>
              <a:t>cancer</a:t>
            </a:r>
            <a:endParaRPr lang="en-US" altLang="zh-CN" sz="800" b="1" dirty="0">
              <a:solidFill>
                <a:srgbClr val="548235"/>
              </a:solidFill>
            </a:endParaRPr>
          </a:p>
          <a:p>
            <a:pPr algn="ctr"/>
            <a:r>
              <a:rPr lang="en-US" altLang="zh-CN" sz="800" b="1" dirty="0">
                <a:solidFill>
                  <a:srgbClr val="548235"/>
                </a:solidFill>
              </a:rPr>
              <a:t>11.1%</a:t>
            </a:r>
            <a:endParaRPr lang="en-US" altLang="zh-CN" sz="800" b="1" dirty="0">
              <a:solidFill>
                <a:srgbClr val="548235"/>
              </a:solidFill>
            </a:endParaRPr>
          </a:p>
        </p:txBody>
      </p:sp>
      <p:sp>
        <p:nvSpPr>
          <p:cNvPr id="40" name="矩形 39"/>
          <p:cNvSpPr/>
          <p:nvPr/>
        </p:nvSpPr>
        <p:spPr>
          <a:xfrm>
            <a:off x="10887580" y="4964421"/>
            <a:ext cx="775660" cy="1727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800" b="1" i="0" dirty="0">
                <a:solidFill>
                  <a:srgbClr val="A9D18E"/>
                </a:solidFill>
                <a:effectLst/>
              </a:rPr>
              <a:t>Others</a:t>
            </a:r>
            <a:endParaRPr lang="en-US" altLang="zh-CN" sz="800" b="1" i="0" dirty="0">
              <a:solidFill>
                <a:srgbClr val="A9D18E"/>
              </a:solidFill>
              <a:effectLst/>
            </a:endParaRPr>
          </a:p>
          <a:p>
            <a:pPr algn="ctr"/>
            <a:r>
              <a:rPr lang="en-US" altLang="zh-CN" sz="800" b="1" u="sng" dirty="0">
                <a:solidFill>
                  <a:srgbClr val="A9D18E"/>
                </a:solidFill>
              </a:rPr>
              <a:t>3.3%</a:t>
            </a:r>
            <a:endParaRPr lang="zh-CN" altLang="en-US" sz="800" b="1" u="sng" dirty="0">
              <a:solidFill>
                <a:srgbClr val="A9D18E"/>
              </a:solidFill>
            </a:endParaRPr>
          </a:p>
        </p:txBody>
      </p:sp>
      <p:sp>
        <p:nvSpPr>
          <p:cNvPr id="55" name="矩形 54"/>
          <p:cNvSpPr/>
          <p:nvPr/>
        </p:nvSpPr>
        <p:spPr>
          <a:xfrm>
            <a:off x="8963224" y="2629109"/>
            <a:ext cx="2773332" cy="109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4" name="图表 53"/>
          <p:cNvGraphicFramePr/>
          <p:nvPr/>
        </p:nvGraphicFramePr>
        <p:xfrm>
          <a:off x="8881023" y="2417307"/>
          <a:ext cx="2575136" cy="1429620"/>
        </p:xfrm>
        <a:graphic>
          <a:graphicData uri="http://schemas.openxmlformats.org/drawingml/2006/chart">
            <c:chart xmlns:c="http://schemas.openxmlformats.org/drawingml/2006/chart" xmlns:r="http://schemas.openxmlformats.org/officeDocument/2006/relationships" r:id="rId7"/>
          </a:graphicData>
        </a:graphic>
      </p:graphicFrame>
      <p:sp>
        <p:nvSpPr>
          <p:cNvPr id="56" name="矩形 55"/>
          <p:cNvSpPr/>
          <p:nvPr/>
        </p:nvSpPr>
        <p:spPr>
          <a:xfrm>
            <a:off x="250449" y="1453989"/>
            <a:ext cx="3639554" cy="4456983"/>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56"/>
          <p:cNvSpPr/>
          <p:nvPr/>
        </p:nvSpPr>
        <p:spPr>
          <a:xfrm>
            <a:off x="4042580" y="1453989"/>
            <a:ext cx="3870577" cy="4437055"/>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p:nvSpPr>
        <p:spPr>
          <a:xfrm>
            <a:off x="8044314" y="1453989"/>
            <a:ext cx="3870577" cy="4437055"/>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7977611" y="2650485"/>
            <a:ext cx="1220143" cy="2054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00" b="1" dirty="0">
                <a:solidFill>
                  <a:srgbClr val="00877C"/>
                </a:solidFill>
              </a:rPr>
              <a:t>Cervical cancer</a:t>
            </a:r>
            <a:endParaRPr lang="en-US" altLang="zh-CN" sz="1000" b="1" dirty="0">
              <a:solidFill>
                <a:srgbClr val="00877C"/>
              </a:solidFill>
            </a:endParaRPr>
          </a:p>
        </p:txBody>
      </p:sp>
      <p:sp>
        <p:nvSpPr>
          <p:cNvPr id="24" name="矩形 23"/>
          <p:cNvSpPr/>
          <p:nvPr/>
        </p:nvSpPr>
        <p:spPr>
          <a:xfrm>
            <a:off x="7977611" y="2911575"/>
            <a:ext cx="1725253" cy="250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00" b="1" dirty="0">
                <a:solidFill>
                  <a:srgbClr val="00877C"/>
                </a:solidFill>
              </a:rPr>
              <a:t>Ovarian cancer</a:t>
            </a:r>
            <a:endParaRPr lang="zh-CN" altLang="en-US" sz="1000" b="1" dirty="0">
              <a:solidFill>
                <a:srgbClr val="00877C"/>
              </a:solidFill>
            </a:endParaRPr>
          </a:p>
        </p:txBody>
      </p:sp>
      <p:sp>
        <p:nvSpPr>
          <p:cNvPr id="27" name="矩形 26"/>
          <p:cNvSpPr/>
          <p:nvPr/>
        </p:nvSpPr>
        <p:spPr>
          <a:xfrm>
            <a:off x="7977611" y="3532624"/>
            <a:ext cx="775660" cy="1727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00" b="1" i="0" dirty="0">
                <a:solidFill>
                  <a:srgbClr val="B6B6B6"/>
                </a:solidFill>
                <a:effectLst/>
              </a:rPr>
              <a:t>Others</a:t>
            </a:r>
            <a:endParaRPr lang="zh-CN" altLang="en-US" sz="1000" b="1" u="sng" dirty="0">
              <a:solidFill>
                <a:srgbClr val="B6B6B6"/>
              </a:solidFill>
            </a:endParaRPr>
          </a:p>
        </p:txBody>
      </p:sp>
      <p:sp>
        <p:nvSpPr>
          <p:cNvPr id="26" name="矩形 25"/>
          <p:cNvSpPr/>
          <p:nvPr/>
        </p:nvSpPr>
        <p:spPr>
          <a:xfrm>
            <a:off x="7977611" y="3260017"/>
            <a:ext cx="1634309" cy="1577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000" b="1" dirty="0">
                <a:solidFill>
                  <a:srgbClr val="00877C"/>
                </a:solidFill>
              </a:rPr>
              <a:t>Endometrial  </a:t>
            </a:r>
            <a:endParaRPr lang="en-US" altLang="zh-CN" sz="1000" b="1" dirty="0">
              <a:solidFill>
                <a:srgbClr val="00877C"/>
              </a:solidFill>
            </a:endParaRPr>
          </a:p>
          <a:p>
            <a:r>
              <a:rPr lang="en-US" altLang="zh-CN" sz="1000" b="1" dirty="0">
                <a:solidFill>
                  <a:srgbClr val="00877C"/>
                </a:solidFill>
              </a:rPr>
              <a:t>cancer</a:t>
            </a:r>
            <a:endParaRPr lang="zh-CN" altLang="en-US" sz="1000" b="1" dirty="0">
              <a:solidFill>
                <a:srgbClr val="00877C"/>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it-IT" altLang="zh-CN" dirty="0"/>
              <a:t>Xia L, et al. J Immunother Cancer. 2022;10(1):e003831</a:t>
            </a:r>
            <a:endParaRPr lang="zh-CN" altLang="en-US" dirty="0"/>
          </a:p>
        </p:txBody>
      </p:sp>
      <p:sp>
        <p:nvSpPr>
          <p:cNvPr id="5" name="内容占位符 4"/>
          <p:cNvSpPr>
            <a:spLocks noGrp="1"/>
          </p:cNvSpPr>
          <p:nvPr>
            <p:ph sz="quarter" idx="11"/>
          </p:nvPr>
        </p:nvSpPr>
        <p:spPr/>
        <p:txBody>
          <a:bodyPr/>
          <a:lstStyle/>
          <a:p>
            <a:r>
              <a:rPr lang="en-US" altLang="zh-CN" dirty="0"/>
              <a:t>Camrelizumab plus </a:t>
            </a:r>
            <a:r>
              <a:rPr lang="en-US" altLang="zh-CN" dirty="0" err="1"/>
              <a:t>famitinib</a:t>
            </a:r>
            <a:r>
              <a:rPr lang="en-US" altLang="zh-CN" dirty="0"/>
              <a:t> in PROC: ORR up to 24.3%</a:t>
            </a:r>
            <a:endParaRPr lang="zh-CN" altLang="en-US" dirty="0"/>
          </a:p>
        </p:txBody>
      </p:sp>
      <p:pic>
        <p:nvPicPr>
          <p:cNvPr id="7" name="图片 6"/>
          <p:cNvPicPr>
            <a:picLocks noChangeAspect="1"/>
          </p:cNvPicPr>
          <p:nvPr/>
        </p:nvPicPr>
        <p:blipFill>
          <a:blip r:embed="rId1"/>
          <a:stretch>
            <a:fillRect/>
          </a:stretch>
        </p:blipFill>
        <p:spPr>
          <a:xfrm>
            <a:off x="12975610" y="290854"/>
            <a:ext cx="3295819" cy="3727642"/>
          </a:xfrm>
          <a:prstGeom prst="rect">
            <a:avLst/>
          </a:prstGeom>
        </p:spPr>
      </p:pic>
      <p:pic>
        <p:nvPicPr>
          <p:cNvPr id="9" name="图片 8"/>
          <p:cNvPicPr>
            <a:picLocks noChangeAspect="1"/>
          </p:cNvPicPr>
          <p:nvPr/>
        </p:nvPicPr>
        <p:blipFill>
          <a:blip r:embed="rId2"/>
          <a:stretch>
            <a:fillRect/>
          </a:stretch>
        </p:blipFill>
        <p:spPr>
          <a:xfrm>
            <a:off x="6448866" y="2529192"/>
            <a:ext cx="5161591" cy="2878743"/>
          </a:xfrm>
          <a:prstGeom prst="rect">
            <a:avLst/>
          </a:prstGeom>
        </p:spPr>
      </p:pic>
      <p:sp>
        <p:nvSpPr>
          <p:cNvPr id="17" name="文本框 16"/>
          <p:cNvSpPr txBox="1"/>
          <p:nvPr/>
        </p:nvSpPr>
        <p:spPr>
          <a:xfrm>
            <a:off x="326065" y="1086035"/>
            <a:ext cx="11284392" cy="83099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This is an open-label, phase 2 basket study conducted in 25 medical centers in China, and the study design of this trial had been reported previously. Here, we present the data from the cohort 3 PROC.</a:t>
            </a:r>
            <a:endPar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All patients in this cohort received </a:t>
            </a:r>
            <a:r>
              <a:rPr kumimoji="0" lang="en-US" altLang="zh-CN" sz="16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camrelizumab</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200mg Q3W +  </a:t>
            </a:r>
            <a:r>
              <a:rPr kumimoji="0" lang="en-US" altLang="zh-CN" sz="1600" b="0"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famitinib</a:t>
            </a:r>
            <a:r>
              <a:rPr kumimoji="0" lang="en-US" altLang="zh-CN"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20mg QD until confirmed disease progression</a:t>
            </a:r>
            <a:endParaRPr kumimoji="0" lang="zh-CN" altLang="en-US" sz="16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sp>
        <p:nvSpPr>
          <p:cNvPr id="19" name="文本框 18"/>
          <p:cNvSpPr txBox="1"/>
          <p:nvPr/>
        </p:nvSpPr>
        <p:spPr>
          <a:xfrm>
            <a:off x="0" y="6014744"/>
            <a:ext cx="12252658" cy="523220"/>
          </a:xfrm>
          <a:prstGeom prst="rect">
            <a:avLst/>
          </a:prstGeom>
          <a:solidFill>
            <a:schemeClr val="accent5">
              <a:lumMod val="40000"/>
              <a:lumOff val="60000"/>
            </a:schemeClr>
          </a:solidFill>
        </p:spPr>
        <p:txBody>
          <a:bodyPr wrap="square">
            <a:spAutoFit/>
          </a:bodyPr>
          <a:lstStyle/>
          <a:p>
            <a:pPr algn="ctr">
              <a:defRPr/>
            </a:pP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The </a:t>
            </a:r>
            <a:r>
              <a:rPr kumimoji="0" lang="en-US" altLang="zh-CN" sz="14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camrelizumab</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with </a:t>
            </a:r>
            <a:r>
              <a:rPr kumimoji="0" lang="en-US" altLang="zh-CN" sz="1400" b="1" i="0" u="none" strike="noStrike" kern="1200" cap="none" spc="0" normalizeH="0" baseline="0" noProof="0" dirty="0" err="1">
                <a:ln>
                  <a:noFill/>
                </a:ln>
                <a:solidFill>
                  <a:prstClr val="black"/>
                </a:solidFill>
                <a:effectLst/>
                <a:uLnTx/>
                <a:uFillTx/>
                <a:latin typeface="Arial" panose="020B0604020202020204"/>
                <a:ea typeface="微软雅黑" panose="020B0503020204020204" charset="-122"/>
                <a:cs typeface="+mn-cs"/>
              </a:rPr>
              <a:t>famitinib</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 combination appeared to show antitumor activity in </a:t>
            </a:r>
            <a:r>
              <a:rPr lang="en-US" altLang="zh-CN" sz="1400" b="1"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≥2L PROC </a:t>
            </a: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with an acceptable safety profile. </a:t>
            </a:r>
            <a:endPar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a:p>
            <a:pPr algn="ctr">
              <a:defRPr/>
            </a:pPr>
            <a:r>
              <a:rPr kumimoji="0" lang="en-US" altLang="zh-CN"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rPr>
              <a:t>This combination might provide a novel alternative treatment strategy in platinum-resistant ROC setting and warranted further exploration.</a:t>
            </a:r>
            <a:endParaRPr kumimoji="0" lang="zh-CN" altLang="en-US" sz="1400" b="1"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endParaRPr>
          </a:p>
        </p:txBody>
      </p:sp>
      <p:graphicFrame>
        <p:nvGraphicFramePr>
          <p:cNvPr id="3" name="object 12"/>
          <p:cNvGraphicFramePr>
            <a:graphicFrameLocks noGrp="1"/>
          </p:cNvGraphicFramePr>
          <p:nvPr/>
        </p:nvGraphicFramePr>
        <p:xfrm>
          <a:off x="589405" y="2051822"/>
          <a:ext cx="5574328" cy="3773919"/>
        </p:xfrm>
        <a:graphic>
          <a:graphicData uri="http://schemas.openxmlformats.org/drawingml/2006/table">
            <a:tbl>
              <a:tblPr firstRow="1" bandRow="1">
                <a:tableStyleId>{2D5ABB26-0587-4C30-8999-92F81FD0307C}</a:tableStyleId>
              </a:tblPr>
              <a:tblGrid>
                <a:gridCol w="3711662"/>
                <a:gridCol w="1862666"/>
              </a:tblGrid>
              <a:tr h="234622">
                <a:tc>
                  <a:txBody>
                    <a:bodyPr/>
                    <a:lstStyle/>
                    <a:p>
                      <a:pPr marL="50800">
                        <a:lnSpc>
                          <a:spcPct val="100000"/>
                        </a:lnSpc>
                      </a:pPr>
                      <a:r>
                        <a:rPr sz="1050" b="1" spc="-10" dirty="0">
                          <a:solidFill>
                            <a:schemeClr val="bg1"/>
                          </a:solidFill>
                          <a:latin typeface="Arial" panose="020B0604020202020204"/>
                          <a:cs typeface="Arial" panose="020B0604020202020204"/>
                        </a:rPr>
                        <a:t>Variables</a:t>
                      </a:r>
                      <a:endParaRPr sz="1050" dirty="0">
                        <a:solidFill>
                          <a:schemeClr val="bg1"/>
                        </a:solidFill>
                        <a:latin typeface="Arial" panose="020B0604020202020204"/>
                        <a:cs typeface="Arial" panose="020B0604020202020204"/>
                      </a:endParaRPr>
                    </a:p>
                  </a:txBody>
                  <a:tcPr marL="0" marR="0" marT="3175" marB="0" anchor="ctr">
                    <a:lnT w="6350">
                      <a:solidFill>
                        <a:srgbClr val="231F20"/>
                      </a:solidFill>
                      <a:prstDash val="solid"/>
                    </a:lnT>
                    <a:lnB w="6350">
                      <a:solidFill>
                        <a:srgbClr val="231F20"/>
                      </a:solidFill>
                      <a:prstDash val="solid"/>
                    </a:lnB>
                    <a:solidFill>
                      <a:srgbClr val="00857C"/>
                    </a:solidFill>
                  </a:tcPr>
                </a:tc>
                <a:tc>
                  <a:txBody>
                    <a:bodyPr/>
                    <a:lstStyle/>
                    <a:p>
                      <a:pPr marL="105410" marR="456565">
                        <a:lnSpc>
                          <a:spcPct val="100000"/>
                        </a:lnSpc>
                        <a:spcBef>
                          <a:spcPts val="155"/>
                        </a:spcBef>
                      </a:pPr>
                      <a:r>
                        <a:rPr lang="en-US" sz="1050" b="1" spc="-25" dirty="0">
                          <a:solidFill>
                            <a:schemeClr val="bg1"/>
                          </a:solidFill>
                          <a:latin typeface="Arial" panose="020B0604020202020204"/>
                          <a:cs typeface="Arial" panose="020B0604020202020204"/>
                        </a:rPr>
                        <a:t>All</a:t>
                      </a:r>
                      <a:r>
                        <a:rPr lang="en-US" sz="1050" b="1" spc="-75" dirty="0">
                          <a:solidFill>
                            <a:schemeClr val="bg1"/>
                          </a:solidFill>
                          <a:latin typeface="Arial" panose="020B0604020202020204"/>
                          <a:cs typeface="Arial" panose="020B0604020202020204"/>
                        </a:rPr>
                        <a:t> </a:t>
                      </a:r>
                      <a:r>
                        <a:rPr lang="en-US" sz="1050" b="1" dirty="0">
                          <a:solidFill>
                            <a:schemeClr val="bg1"/>
                          </a:solidFill>
                          <a:latin typeface="Arial" panose="020B0604020202020204"/>
                          <a:cs typeface="Arial" panose="020B0604020202020204"/>
                        </a:rPr>
                        <a:t>patients  </a:t>
                      </a:r>
                      <a:r>
                        <a:rPr lang="en-US" sz="1050" b="1" spc="5" dirty="0">
                          <a:solidFill>
                            <a:schemeClr val="bg1"/>
                          </a:solidFill>
                          <a:latin typeface="Arial" panose="020B0604020202020204"/>
                          <a:cs typeface="Arial" panose="020B0604020202020204"/>
                        </a:rPr>
                        <a:t>N=37</a:t>
                      </a:r>
                      <a:endParaRPr sz="1050" dirty="0">
                        <a:solidFill>
                          <a:schemeClr val="bg1"/>
                        </a:solidFill>
                        <a:latin typeface="Arial" panose="020B0604020202020204"/>
                        <a:cs typeface="Arial" panose="020B0604020202020204"/>
                      </a:endParaRPr>
                    </a:p>
                  </a:txBody>
                  <a:tcPr marL="0" marR="0" marT="19685" marB="0" anchor="ctr">
                    <a:lnT w="6350">
                      <a:solidFill>
                        <a:srgbClr val="231F20"/>
                      </a:solidFill>
                      <a:prstDash val="solid"/>
                    </a:lnT>
                    <a:lnB w="6350" cap="flat" cmpd="sng" algn="ctr">
                      <a:solidFill>
                        <a:srgbClr val="231F20"/>
                      </a:solidFill>
                      <a:prstDash val="solid"/>
                      <a:round/>
                      <a:headEnd type="none" w="med" len="med"/>
                      <a:tailEnd type="none" w="med" len="med"/>
                    </a:lnB>
                    <a:solidFill>
                      <a:srgbClr val="00857C"/>
                    </a:solidFill>
                  </a:tcPr>
                </a:tc>
              </a:tr>
              <a:tr h="274557">
                <a:tc gridSpan="2">
                  <a:txBody>
                    <a:bodyPr/>
                    <a:lstStyle/>
                    <a:p>
                      <a:pPr marL="50800">
                        <a:lnSpc>
                          <a:spcPct val="100000"/>
                        </a:lnSpc>
                        <a:spcBef>
                          <a:spcPts val="355"/>
                        </a:spcBef>
                      </a:pPr>
                      <a:r>
                        <a:rPr sz="1050" spc="5" dirty="0">
                          <a:solidFill>
                            <a:srgbClr val="231F20"/>
                          </a:solidFill>
                          <a:latin typeface="Arial" panose="020B0604020202020204"/>
                          <a:cs typeface="Arial" panose="020B0604020202020204"/>
                        </a:rPr>
                        <a:t>Best </a:t>
                      </a:r>
                      <a:r>
                        <a:rPr sz="1050" spc="-5" dirty="0">
                          <a:solidFill>
                            <a:srgbClr val="231F20"/>
                          </a:solidFill>
                          <a:latin typeface="Arial" panose="020B0604020202020204"/>
                          <a:cs typeface="Arial" panose="020B0604020202020204"/>
                        </a:rPr>
                        <a:t>overall response, n</a:t>
                      </a:r>
                      <a:r>
                        <a:rPr sz="1050" dirty="0">
                          <a:solidFill>
                            <a:srgbClr val="231F20"/>
                          </a:solidFill>
                          <a:latin typeface="Arial" panose="020B0604020202020204"/>
                          <a:cs typeface="Arial" panose="020B0604020202020204"/>
                        </a:rPr>
                        <a:t> </a:t>
                      </a:r>
                      <a:r>
                        <a:rPr lang="en-US" altLang="zh-CN" sz="1050" spc="-15" dirty="0">
                          <a:solidFill>
                            <a:srgbClr val="231F20"/>
                          </a:solidFill>
                          <a:latin typeface="Arial" panose="020B0604020202020204"/>
                          <a:cs typeface="Arial" panose="020B0604020202020204"/>
                        </a:rPr>
                        <a:t>(</a:t>
                      </a:r>
                      <a:r>
                        <a:rPr sz="1050" spc="-15" dirty="0">
                          <a:solidFill>
                            <a:srgbClr val="231F20"/>
                          </a:solidFill>
                          <a:latin typeface="Arial" panose="020B0604020202020204"/>
                          <a:cs typeface="Arial" panose="020B0604020202020204"/>
                        </a:rPr>
                        <a:t>%</a:t>
                      </a:r>
                      <a:r>
                        <a:rPr lang="en-US" altLang="zh-CN" sz="1050" spc="-15"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45085" marB="0" anchor="ctr">
                    <a:lnT w="6350">
                      <a:solidFill>
                        <a:srgbClr val="231F20"/>
                      </a:solidFill>
                      <a:prstDash val="solid"/>
                    </a:lnT>
                    <a:solidFill>
                      <a:srgbClr val="E2F5F0"/>
                    </a:solidFill>
                  </a:tcPr>
                </a:tc>
                <a:tc hMerge="1">
                  <a:tcPr marL="0" marR="0" marT="45085" marB="0" anchor="ctr">
                    <a:lnT w="6350" cap="flat" cmpd="sng" algn="ctr">
                      <a:solidFill>
                        <a:srgbClr val="231F20"/>
                      </a:solidFill>
                      <a:prstDash val="solid"/>
                      <a:round/>
                      <a:headEnd type="none" w="med" len="med"/>
                      <a:tailEnd type="none" w="med" len="med"/>
                    </a:lnT>
                    <a:solidFill>
                      <a:srgbClr val="E2F5F0"/>
                    </a:solidFill>
                  </a:tcPr>
                </a:tc>
              </a:tr>
              <a:tr h="234622">
                <a:tc>
                  <a:txBody>
                    <a:bodyPr/>
                    <a:lstStyle/>
                    <a:p>
                      <a:pPr marL="158750">
                        <a:lnSpc>
                          <a:spcPct val="100000"/>
                        </a:lnSpc>
                        <a:spcBef>
                          <a:spcPts val="155"/>
                        </a:spcBef>
                      </a:pPr>
                      <a:r>
                        <a:rPr sz="1050" spc="5" dirty="0">
                          <a:solidFill>
                            <a:srgbClr val="231F20"/>
                          </a:solidFill>
                          <a:latin typeface="Arial" panose="020B0604020202020204"/>
                          <a:cs typeface="Arial" panose="020B0604020202020204"/>
                        </a:rPr>
                        <a:t>Complete</a:t>
                      </a:r>
                      <a:r>
                        <a:rPr sz="1050" spc="-5" dirty="0">
                          <a:solidFill>
                            <a:srgbClr val="231F20"/>
                          </a:solidFill>
                          <a:latin typeface="Arial" panose="020B0604020202020204"/>
                          <a:cs typeface="Arial" panose="020B0604020202020204"/>
                        </a:rPr>
                        <a:t> response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dirty="0">
                          <a:solidFill>
                            <a:srgbClr val="231F20"/>
                          </a:solidFill>
                          <a:latin typeface="Arial" panose="020B0604020202020204"/>
                          <a:cs typeface="Arial" panose="020B0604020202020204"/>
                        </a:rPr>
                        <a:t>0</a:t>
                      </a:r>
                      <a:endParaRPr sz="1050" dirty="0">
                        <a:latin typeface="Arial" panose="020B0604020202020204"/>
                        <a:cs typeface="Arial" panose="020B0604020202020204"/>
                      </a:endParaRPr>
                    </a:p>
                  </a:txBody>
                  <a:tcPr marL="0" marR="0" marT="19685" marB="0" anchor="ctr">
                    <a:noFill/>
                  </a:tcPr>
                </a:tc>
              </a:tr>
              <a:tr h="234622">
                <a:tc>
                  <a:txBody>
                    <a:bodyPr/>
                    <a:lstStyle/>
                    <a:p>
                      <a:pPr marL="158750">
                        <a:lnSpc>
                          <a:spcPct val="100000"/>
                        </a:lnSpc>
                        <a:spcBef>
                          <a:spcPts val="155"/>
                        </a:spcBef>
                      </a:pPr>
                      <a:r>
                        <a:rPr sz="1050" spc="-5" dirty="0">
                          <a:solidFill>
                            <a:srgbClr val="231F20"/>
                          </a:solidFill>
                          <a:latin typeface="Arial" panose="020B0604020202020204"/>
                          <a:cs typeface="Arial" panose="020B0604020202020204"/>
                        </a:rPr>
                        <a:t>Partial response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Arial" panose="020B0604020202020204"/>
                          <a:cs typeface="Arial" panose="020B0604020202020204"/>
                        </a:rPr>
                        <a:t>9 </a:t>
                      </a:r>
                      <a:r>
                        <a:rPr lang="en-US" altLang="zh-CN" sz="1050" spc="-25" dirty="0">
                          <a:solidFill>
                            <a:srgbClr val="231F20"/>
                          </a:solidFill>
                          <a:latin typeface="Arial" panose="020B0604020202020204"/>
                          <a:cs typeface="Arial" panose="020B0604020202020204"/>
                        </a:rPr>
                        <a:t>(24.3)</a:t>
                      </a:r>
                      <a:endParaRPr sz="1050" dirty="0">
                        <a:latin typeface="Arial" panose="020B0604020202020204"/>
                        <a:cs typeface="Arial" panose="020B0604020202020204"/>
                      </a:endParaRPr>
                    </a:p>
                  </a:txBody>
                  <a:tcPr marL="0" marR="0" marT="19685" marB="0" anchor="ctr">
                    <a:noFill/>
                  </a:tcPr>
                </a:tc>
              </a:tr>
              <a:tr h="234622">
                <a:tc>
                  <a:txBody>
                    <a:bodyPr/>
                    <a:lstStyle/>
                    <a:p>
                      <a:pPr marL="158750">
                        <a:lnSpc>
                          <a:spcPct val="100000"/>
                        </a:lnSpc>
                        <a:spcBef>
                          <a:spcPts val="155"/>
                        </a:spcBef>
                      </a:pPr>
                      <a:r>
                        <a:rPr sz="1050" dirty="0">
                          <a:solidFill>
                            <a:srgbClr val="231F20"/>
                          </a:solidFill>
                          <a:latin typeface="Arial" panose="020B0604020202020204"/>
                          <a:cs typeface="Arial" panose="020B0604020202020204"/>
                        </a:rPr>
                        <a:t>Stable </a:t>
                      </a:r>
                      <a:r>
                        <a:rPr sz="1050" spc="-5" dirty="0">
                          <a:solidFill>
                            <a:srgbClr val="231F20"/>
                          </a:solidFill>
                          <a:latin typeface="Arial" panose="020B0604020202020204"/>
                          <a:cs typeface="Arial" panose="020B0604020202020204"/>
                        </a:rPr>
                        <a:t>disease </a:t>
                      </a:r>
                      <a:r>
                        <a:rPr sz="1050" spc="5" dirty="0">
                          <a:solidFill>
                            <a:srgbClr val="231F20"/>
                          </a:solidFill>
                          <a:latin typeface="Arial" panose="020B0604020202020204"/>
                          <a:cs typeface="Arial" panose="020B0604020202020204"/>
                        </a:rPr>
                        <a:t>≥6</a:t>
                      </a:r>
                      <a:r>
                        <a:rPr sz="1050" spc="-135" dirty="0">
                          <a:solidFill>
                            <a:srgbClr val="231F20"/>
                          </a:solidFill>
                          <a:latin typeface="Arial" panose="020B0604020202020204"/>
                          <a:cs typeface="Arial" panose="020B0604020202020204"/>
                        </a:rPr>
                        <a:t> </a:t>
                      </a:r>
                      <a:r>
                        <a:rPr sz="1050" dirty="0">
                          <a:solidFill>
                            <a:srgbClr val="231F20"/>
                          </a:solidFill>
                          <a:latin typeface="Arial" panose="020B0604020202020204"/>
                          <a:cs typeface="Arial" panose="020B0604020202020204"/>
                        </a:rPr>
                        <a:t>weeks</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Arial" panose="020B0604020202020204"/>
                          <a:cs typeface="Arial" panose="020B0604020202020204"/>
                        </a:rPr>
                        <a:t>11 </a:t>
                      </a:r>
                      <a:r>
                        <a:rPr lang="en-US" altLang="zh-CN" sz="1050" spc="-25" dirty="0">
                          <a:solidFill>
                            <a:srgbClr val="231F20"/>
                          </a:solidFill>
                          <a:latin typeface="Arial" panose="020B0604020202020204"/>
                          <a:cs typeface="Arial" panose="020B0604020202020204"/>
                        </a:rPr>
                        <a:t>(29.7)</a:t>
                      </a:r>
                      <a:endParaRPr sz="1050" dirty="0">
                        <a:latin typeface="Arial" panose="020B0604020202020204"/>
                        <a:cs typeface="Arial" panose="020B0604020202020204"/>
                      </a:endParaRPr>
                    </a:p>
                  </a:txBody>
                  <a:tcPr marL="0" marR="0" marT="19685" marB="0" anchor="ctr">
                    <a:noFill/>
                  </a:tcPr>
                </a:tc>
              </a:tr>
              <a:tr h="234622">
                <a:tc>
                  <a:txBody>
                    <a:bodyPr/>
                    <a:lstStyle/>
                    <a:p>
                      <a:pPr marL="158750">
                        <a:lnSpc>
                          <a:spcPct val="100000"/>
                        </a:lnSpc>
                        <a:spcBef>
                          <a:spcPts val="155"/>
                        </a:spcBef>
                      </a:pPr>
                      <a:r>
                        <a:rPr sz="1050" spc="-10" dirty="0">
                          <a:solidFill>
                            <a:srgbClr val="231F20"/>
                          </a:solidFill>
                          <a:latin typeface="Arial" panose="020B0604020202020204"/>
                          <a:cs typeface="Arial" panose="020B0604020202020204"/>
                        </a:rPr>
                        <a:t>Progressive</a:t>
                      </a:r>
                      <a:r>
                        <a:rPr sz="1050" spc="-5" dirty="0">
                          <a:solidFill>
                            <a:srgbClr val="231F20"/>
                          </a:solidFill>
                          <a:latin typeface="Arial" panose="020B0604020202020204"/>
                          <a:cs typeface="Arial" panose="020B0604020202020204"/>
                        </a:rPr>
                        <a:t> disease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spc="-5" dirty="0">
                          <a:solidFill>
                            <a:srgbClr val="231F20"/>
                          </a:solidFill>
                          <a:latin typeface="Arial" panose="020B0604020202020204"/>
                          <a:cs typeface="Arial" panose="020B0604020202020204"/>
                        </a:rPr>
                        <a:t>17 </a:t>
                      </a:r>
                      <a:r>
                        <a:rPr lang="en-US" altLang="zh-CN" sz="1050" spc="-25" dirty="0">
                          <a:solidFill>
                            <a:srgbClr val="231F20"/>
                          </a:solidFill>
                          <a:latin typeface="Arial" panose="020B0604020202020204"/>
                          <a:cs typeface="Arial" panose="020B0604020202020204"/>
                        </a:rPr>
                        <a:t>(45.9)</a:t>
                      </a:r>
                      <a:endParaRPr sz="1050" dirty="0">
                        <a:latin typeface="Arial" panose="020B0604020202020204"/>
                        <a:cs typeface="Arial" panose="020B0604020202020204"/>
                      </a:endParaRPr>
                    </a:p>
                  </a:txBody>
                  <a:tcPr marL="0" marR="0" marT="19685" marB="0" anchor="ctr">
                    <a:noFill/>
                  </a:tcPr>
                </a:tc>
              </a:tr>
              <a:tr h="234622">
                <a:tc>
                  <a:txBody>
                    <a:bodyPr/>
                    <a:lstStyle/>
                    <a:p>
                      <a:pPr marL="158750">
                        <a:lnSpc>
                          <a:spcPct val="100000"/>
                        </a:lnSpc>
                        <a:spcBef>
                          <a:spcPts val="155"/>
                        </a:spcBef>
                      </a:pPr>
                      <a:r>
                        <a:rPr sz="1050" spc="15" dirty="0">
                          <a:solidFill>
                            <a:srgbClr val="231F20"/>
                          </a:solidFill>
                          <a:latin typeface="Arial" panose="020B0604020202020204"/>
                          <a:cs typeface="Arial" panose="020B0604020202020204"/>
                        </a:rPr>
                        <a:t>Not</a:t>
                      </a:r>
                      <a:r>
                        <a:rPr sz="1050" spc="-5" dirty="0">
                          <a:solidFill>
                            <a:srgbClr val="231F20"/>
                          </a:solidFill>
                          <a:latin typeface="Arial" panose="020B0604020202020204"/>
                          <a:cs typeface="Arial" panose="020B0604020202020204"/>
                        </a:rPr>
                        <a:t> evaluable</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altLang="zh-CN" sz="1050" dirty="0">
                          <a:solidFill>
                            <a:srgbClr val="231F20"/>
                          </a:solidFill>
                          <a:latin typeface="Arial" panose="020B0604020202020204"/>
                          <a:cs typeface="Arial" panose="020B0604020202020204"/>
                        </a:rPr>
                        <a:t>0</a:t>
                      </a:r>
                      <a:endParaRPr sz="1050" dirty="0">
                        <a:latin typeface="Arial" panose="020B0604020202020204"/>
                        <a:cs typeface="Arial" panose="020B0604020202020204"/>
                      </a:endParaRPr>
                    </a:p>
                  </a:txBody>
                  <a:tcPr marL="0" marR="0" marT="19685" marB="0" anchor="ctr">
                    <a:noFill/>
                  </a:tcPr>
                </a:tc>
              </a:tr>
              <a:tr h="234622">
                <a:tc>
                  <a:txBody>
                    <a:bodyPr/>
                    <a:lstStyle/>
                    <a:p>
                      <a:pPr marL="50800">
                        <a:lnSpc>
                          <a:spcPct val="100000"/>
                        </a:lnSpc>
                        <a:spcBef>
                          <a:spcPts val="155"/>
                        </a:spcBef>
                      </a:pPr>
                      <a:r>
                        <a:rPr sz="1050" spc="-20" dirty="0">
                          <a:solidFill>
                            <a:srgbClr val="231F20"/>
                          </a:solidFill>
                          <a:latin typeface="Arial" panose="020B0604020202020204"/>
                          <a:cs typeface="Arial" panose="020B0604020202020204"/>
                        </a:rPr>
                        <a:t>ORR, </a:t>
                      </a:r>
                      <a:r>
                        <a:rPr sz="1050" spc="90" dirty="0">
                          <a:solidFill>
                            <a:srgbClr val="231F20"/>
                          </a:solidFill>
                          <a:latin typeface="Arial" panose="020B0604020202020204"/>
                          <a:cs typeface="Arial" panose="020B0604020202020204"/>
                        </a:rPr>
                        <a:t>%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a:t>
                      </a:r>
                      <a:r>
                        <a:rPr sz="1050" spc="-204" dirty="0">
                          <a:solidFill>
                            <a:srgbClr val="231F20"/>
                          </a:solidFill>
                          <a:latin typeface="Arial" panose="020B0604020202020204"/>
                          <a:cs typeface="Arial" panose="020B0604020202020204"/>
                        </a:rPr>
                        <a:t>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solidFill>
                      <a:srgbClr val="E2F5F0"/>
                    </a:solidFill>
                  </a:tcPr>
                </a:tc>
                <a:tc>
                  <a:txBody>
                    <a:bodyPr/>
                    <a:lstStyle/>
                    <a:p>
                      <a:pPr marL="0" algn="ctr">
                        <a:lnSpc>
                          <a:spcPct val="100000"/>
                        </a:lnSpc>
                        <a:spcBef>
                          <a:spcPts val="0"/>
                        </a:spcBef>
                      </a:pPr>
                      <a:r>
                        <a:rPr lang="en-US" sz="1050" spc="-5" dirty="0">
                          <a:solidFill>
                            <a:srgbClr val="231F20"/>
                          </a:solidFill>
                          <a:latin typeface="Arial" panose="020B0604020202020204"/>
                          <a:cs typeface="Arial" panose="020B0604020202020204"/>
                        </a:rPr>
                        <a:t>24.3 </a:t>
                      </a:r>
                      <a:r>
                        <a:rPr lang="en-US" sz="1050" spc="-15" dirty="0">
                          <a:solidFill>
                            <a:srgbClr val="231F20"/>
                          </a:solidFill>
                          <a:latin typeface="Arial" panose="020B0604020202020204"/>
                          <a:cs typeface="Arial" panose="020B0604020202020204"/>
                        </a:rPr>
                        <a:t>(11.8 </a:t>
                      </a:r>
                      <a:r>
                        <a:rPr lang="en-US" sz="1050" spc="20" dirty="0">
                          <a:solidFill>
                            <a:srgbClr val="231F20"/>
                          </a:solidFill>
                          <a:latin typeface="Arial" panose="020B0604020202020204"/>
                          <a:cs typeface="Arial" panose="020B0604020202020204"/>
                        </a:rPr>
                        <a:t>to</a:t>
                      </a:r>
                      <a:r>
                        <a:rPr lang="en-US" sz="1050" dirty="0">
                          <a:solidFill>
                            <a:srgbClr val="231F20"/>
                          </a:solidFill>
                          <a:latin typeface="Arial" panose="020B0604020202020204"/>
                          <a:cs typeface="Arial" panose="020B0604020202020204"/>
                        </a:rPr>
                        <a:t> </a:t>
                      </a:r>
                      <a:r>
                        <a:rPr lang="en-US" sz="1050" spc="-15" dirty="0">
                          <a:solidFill>
                            <a:srgbClr val="231F20"/>
                          </a:solidFill>
                          <a:latin typeface="Arial" panose="020B0604020202020204"/>
                          <a:cs typeface="Arial" panose="020B0604020202020204"/>
                        </a:rPr>
                        <a:t>41.2)</a:t>
                      </a:r>
                      <a:endParaRPr sz="1050" dirty="0">
                        <a:latin typeface="Arial" panose="020B0604020202020204"/>
                        <a:cs typeface="Arial" panose="020B0604020202020204"/>
                      </a:endParaRPr>
                    </a:p>
                  </a:txBody>
                  <a:tcPr marL="0" marR="0" marT="19685" marB="0" anchor="ctr">
                    <a:solidFill>
                      <a:srgbClr val="E2F5F0"/>
                    </a:solidFill>
                  </a:tcPr>
                </a:tc>
              </a:tr>
              <a:tr h="234622">
                <a:tc>
                  <a:txBody>
                    <a:bodyPr/>
                    <a:lstStyle/>
                    <a:p>
                      <a:pPr marL="50165">
                        <a:lnSpc>
                          <a:spcPct val="100000"/>
                        </a:lnSpc>
                        <a:spcBef>
                          <a:spcPts val="155"/>
                        </a:spcBef>
                      </a:pPr>
                      <a:r>
                        <a:rPr sz="1050" spc="-15" dirty="0">
                          <a:solidFill>
                            <a:srgbClr val="231F20"/>
                          </a:solidFill>
                          <a:latin typeface="Arial" panose="020B0604020202020204"/>
                          <a:cs typeface="Arial" panose="020B0604020202020204"/>
                        </a:rPr>
                        <a:t>DCR, </a:t>
                      </a:r>
                      <a:r>
                        <a:rPr sz="1050" spc="90" dirty="0">
                          <a:solidFill>
                            <a:srgbClr val="231F20"/>
                          </a:solidFill>
                          <a:latin typeface="Arial" panose="020B0604020202020204"/>
                          <a:cs typeface="Arial" panose="020B0604020202020204"/>
                        </a:rPr>
                        <a:t>%</a:t>
                      </a:r>
                      <a:r>
                        <a:rPr sz="1050" spc="-125" dirty="0">
                          <a:solidFill>
                            <a:srgbClr val="231F20"/>
                          </a:solidFill>
                          <a:latin typeface="Arial" panose="020B0604020202020204"/>
                          <a:cs typeface="Arial" panose="020B0604020202020204"/>
                        </a:rPr>
                        <a:t>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spc="-5" dirty="0">
                          <a:solidFill>
                            <a:srgbClr val="231F20"/>
                          </a:solidFill>
                          <a:latin typeface="Arial" panose="020B0604020202020204"/>
                          <a:cs typeface="Arial" panose="020B0604020202020204"/>
                        </a:rPr>
                        <a:t>54.1 </a:t>
                      </a:r>
                      <a:r>
                        <a:rPr lang="en-US" sz="1050" spc="-15" dirty="0">
                          <a:solidFill>
                            <a:srgbClr val="231F20"/>
                          </a:solidFill>
                          <a:latin typeface="Arial" panose="020B0604020202020204"/>
                          <a:cs typeface="Arial" panose="020B0604020202020204"/>
                        </a:rPr>
                        <a:t>(36.9 </a:t>
                      </a:r>
                      <a:r>
                        <a:rPr lang="en-US" sz="1050" spc="20" dirty="0">
                          <a:solidFill>
                            <a:srgbClr val="231F20"/>
                          </a:solidFill>
                          <a:latin typeface="Arial" panose="020B0604020202020204"/>
                          <a:cs typeface="Arial" panose="020B0604020202020204"/>
                        </a:rPr>
                        <a:t>to</a:t>
                      </a:r>
                      <a:r>
                        <a:rPr lang="en-US" sz="1050" dirty="0">
                          <a:solidFill>
                            <a:srgbClr val="231F20"/>
                          </a:solidFill>
                          <a:latin typeface="Arial" panose="020B0604020202020204"/>
                          <a:cs typeface="Arial" panose="020B0604020202020204"/>
                        </a:rPr>
                        <a:t> </a:t>
                      </a:r>
                      <a:r>
                        <a:rPr lang="en-US" sz="1050" spc="-15" dirty="0">
                          <a:solidFill>
                            <a:srgbClr val="231F20"/>
                          </a:solidFill>
                          <a:latin typeface="Arial" panose="020B0604020202020204"/>
                          <a:cs typeface="Arial" panose="020B0604020202020204"/>
                        </a:rPr>
                        <a:t>70.5)</a:t>
                      </a:r>
                      <a:endParaRPr sz="1050" dirty="0">
                        <a:latin typeface="Arial" panose="020B0604020202020204"/>
                        <a:cs typeface="Arial" panose="020B0604020202020204"/>
                      </a:endParaRPr>
                    </a:p>
                  </a:txBody>
                  <a:tcPr marL="0" marR="0" marT="19685" marB="0" anchor="ctr">
                    <a:noFill/>
                  </a:tcPr>
                </a:tc>
              </a:tr>
              <a:tr h="234622">
                <a:tc>
                  <a:txBody>
                    <a:bodyPr/>
                    <a:lstStyle/>
                    <a:p>
                      <a:pPr marL="50165" marR="269875">
                        <a:lnSpc>
                          <a:spcPct val="100000"/>
                        </a:lnSpc>
                        <a:spcBef>
                          <a:spcPts val="155"/>
                        </a:spcBef>
                      </a:pPr>
                      <a:r>
                        <a:rPr sz="1050" spc="-10" dirty="0">
                          <a:solidFill>
                            <a:srgbClr val="231F20"/>
                          </a:solidFill>
                          <a:latin typeface="Arial" panose="020B0604020202020204"/>
                          <a:cs typeface="Arial" panose="020B0604020202020204"/>
                        </a:rPr>
                        <a:t>Time </a:t>
                      </a:r>
                      <a:r>
                        <a:rPr sz="1050" spc="20" dirty="0">
                          <a:solidFill>
                            <a:srgbClr val="231F20"/>
                          </a:solidFill>
                          <a:latin typeface="Arial" panose="020B0604020202020204"/>
                          <a:cs typeface="Arial" panose="020B0604020202020204"/>
                        </a:rPr>
                        <a:t>to </a:t>
                      </a:r>
                      <a:r>
                        <a:rPr sz="1050" spc="-5" dirty="0">
                          <a:solidFill>
                            <a:srgbClr val="231F20"/>
                          </a:solidFill>
                          <a:latin typeface="Arial" panose="020B0604020202020204"/>
                          <a:cs typeface="Arial" panose="020B0604020202020204"/>
                        </a:rPr>
                        <a:t>response, </a:t>
                      </a:r>
                      <a:r>
                        <a:rPr sz="1050" spc="5" dirty="0">
                          <a:solidFill>
                            <a:srgbClr val="231F20"/>
                          </a:solidFill>
                          <a:latin typeface="Arial" panose="020B0604020202020204"/>
                          <a:cs typeface="Arial" panose="020B0604020202020204"/>
                        </a:rPr>
                        <a:t>months,</a:t>
                      </a:r>
                      <a:r>
                        <a:rPr sz="1050" spc="-10" dirty="0">
                          <a:solidFill>
                            <a:srgbClr val="231F20"/>
                          </a:solidFill>
                          <a:latin typeface="Arial" panose="020B0604020202020204"/>
                          <a:cs typeface="Arial" panose="020B0604020202020204"/>
                        </a:rPr>
                        <a:t> </a:t>
                      </a:r>
                      <a:r>
                        <a:rPr sz="1050" dirty="0">
                          <a:solidFill>
                            <a:srgbClr val="231F20"/>
                          </a:solidFill>
                          <a:latin typeface="Arial" panose="020B0604020202020204"/>
                          <a:cs typeface="Arial" panose="020B0604020202020204"/>
                        </a:rPr>
                        <a:t>median  </a:t>
                      </a:r>
                      <a:r>
                        <a:rPr lang="en-US" altLang="zh-CN" sz="1050" spc="-25" dirty="0">
                          <a:solidFill>
                            <a:srgbClr val="231F20"/>
                          </a:solidFill>
                          <a:latin typeface="Arial" panose="020B0604020202020204"/>
                          <a:cs typeface="Arial" panose="020B0604020202020204"/>
                        </a:rPr>
                        <a:t>(</a:t>
                      </a:r>
                      <a:r>
                        <a:rPr sz="1050" spc="-25" dirty="0">
                          <a:solidFill>
                            <a:srgbClr val="231F20"/>
                          </a:solidFill>
                          <a:latin typeface="Arial" panose="020B0604020202020204"/>
                          <a:cs typeface="Arial" panose="020B0604020202020204"/>
                        </a:rPr>
                        <a:t>range</a:t>
                      </a:r>
                      <a:r>
                        <a:rPr lang="en-US" altLang="zh-CN" sz="1050" spc="-25"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dirty="0">
                          <a:solidFill>
                            <a:srgbClr val="231F20"/>
                          </a:solidFill>
                          <a:latin typeface="Arial" panose="020B0604020202020204"/>
                          <a:cs typeface="Arial" panose="020B0604020202020204"/>
                        </a:rPr>
                        <a:t>2.1 </a:t>
                      </a:r>
                      <a:r>
                        <a:rPr lang="en-US" sz="1050" spc="-20" dirty="0">
                          <a:solidFill>
                            <a:srgbClr val="231F20"/>
                          </a:solidFill>
                          <a:latin typeface="Arial" panose="020B0604020202020204"/>
                          <a:cs typeface="Arial" panose="020B0604020202020204"/>
                        </a:rPr>
                        <a:t>(1.8 </a:t>
                      </a:r>
                      <a:r>
                        <a:rPr lang="en-US" sz="1050" spc="20" dirty="0">
                          <a:solidFill>
                            <a:srgbClr val="231F20"/>
                          </a:solidFill>
                          <a:latin typeface="Arial" panose="020B0604020202020204"/>
                          <a:cs typeface="Arial" panose="020B0604020202020204"/>
                        </a:rPr>
                        <a:t>to</a:t>
                      </a:r>
                      <a:r>
                        <a:rPr lang="en-US" sz="1050" spc="5" dirty="0">
                          <a:solidFill>
                            <a:srgbClr val="231F20"/>
                          </a:solidFill>
                          <a:latin typeface="Arial" panose="020B0604020202020204"/>
                          <a:cs typeface="Arial" panose="020B0604020202020204"/>
                        </a:rPr>
                        <a:t> </a:t>
                      </a:r>
                      <a:r>
                        <a:rPr lang="en-US" sz="1050" spc="-20" dirty="0">
                          <a:solidFill>
                            <a:srgbClr val="231F20"/>
                          </a:solidFill>
                          <a:latin typeface="Arial" panose="020B0604020202020204"/>
                          <a:cs typeface="Arial" panose="020B0604020202020204"/>
                        </a:rPr>
                        <a:t>4.1)</a:t>
                      </a:r>
                      <a:endParaRPr sz="1050" dirty="0">
                        <a:latin typeface="Arial" panose="020B0604020202020204"/>
                        <a:cs typeface="Arial" panose="020B0604020202020204"/>
                      </a:endParaRPr>
                    </a:p>
                  </a:txBody>
                  <a:tcPr marL="0" marR="0" marT="19685" marB="0" anchor="ctr">
                    <a:noFill/>
                  </a:tcPr>
                </a:tc>
              </a:tr>
              <a:tr h="234622">
                <a:tc>
                  <a:txBody>
                    <a:bodyPr/>
                    <a:lstStyle/>
                    <a:p>
                      <a:pPr marL="50165" marR="97790">
                        <a:lnSpc>
                          <a:spcPct val="100000"/>
                        </a:lnSpc>
                        <a:spcBef>
                          <a:spcPts val="155"/>
                        </a:spcBef>
                      </a:pPr>
                      <a:r>
                        <a:rPr sz="1050" dirty="0">
                          <a:solidFill>
                            <a:srgbClr val="231F20"/>
                          </a:solidFill>
                          <a:latin typeface="Arial" panose="020B0604020202020204"/>
                          <a:cs typeface="Arial" panose="020B0604020202020204"/>
                        </a:rPr>
                        <a:t>Duration </a:t>
                      </a:r>
                      <a:r>
                        <a:rPr sz="1050" spc="15" dirty="0">
                          <a:solidFill>
                            <a:srgbClr val="231F20"/>
                          </a:solidFill>
                          <a:latin typeface="Arial" panose="020B0604020202020204"/>
                          <a:cs typeface="Arial" panose="020B0604020202020204"/>
                        </a:rPr>
                        <a:t>of </a:t>
                      </a:r>
                      <a:r>
                        <a:rPr sz="1050" spc="-5" dirty="0">
                          <a:solidFill>
                            <a:srgbClr val="231F20"/>
                          </a:solidFill>
                          <a:latin typeface="Arial" panose="020B0604020202020204"/>
                          <a:cs typeface="Arial" panose="020B0604020202020204"/>
                        </a:rPr>
                        <a:t>response, </a:t>
                      </a:r>
                      <a:r>
                        <a:rPr sz="1050" spc="5" dirty="0">
                          <a:solidFill>
                            <a:srgbClr val="231F20"/>
                          </a:solidFill>
                          <a:latin typeface="Arial" panose="020B0604020202020204"/>
                          <a:cs typeface="Arial" panose="020B0604020202020204"/>
                        </a:rPr>
                        <a:t>months,</a:t>
                      </a:r>
                      <a:r>
                        <a:rPr sz="1050" spc="-15" dirty="0">
                          <a:solidFill>
                            <a:srgbClr val="231F20"/>
                          </a:solidFill>
                          <a:latin typeface="Arial" panose="020B0604020202020204"/>
                          <a:cs typeface="Arial" panose="020B0604020202020204"/>
                        </a:rPr>
                        <a:t> </a:t>
                      </a:r>
                      <a:r>
                        <a:rPr sz="1050" dirty="0">
                          <a:solidFill>
                            <a:srgbClr val="231F20"/>
                          </a:solidFill>
                          <a:latin typeface="Arial" panose="020B0604020202020204"/>
                          <a:cs typeface="Arial" panose="020B0604020202020204"/>
                        </a:rPr>
                        <a:t>median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a:t>
                      </a:r>
                      <a:r>
                        <a:rPr sz="1050" spc="-135" dirty="0">
                          <a:solidFill>
                            <a:srgbClr val="231F20"/>
                          </a:solidFill>
                          <a:latin typeface="Arial" panose="020B0604020202020204"/>
                          <a:cs typeface="Arial" panose="020B0604020202020204"/>
                        </a:rPr>
                        <a:t>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dirty="0">
                          <a:solidFill>
                            <a:srgbClr val="231F20"/>
                          </a:solidFill>
                          <a:latin typeface="Arial" panose="020B0604020202020204"/>
                          <a:cs typeface="Arial" panose="020B0604020202020204"/>
                        </a:rPr>
                        <a:t>4.1 </a:t>
                      </a:r>
                      <a:r>
                        <a:rPr lang="en-US" sz="1050" spc="-20" dirty="0">
                          <a:solidFill>
                            <a:srgbClr val="231F20"/>
                          </a:solidFill>
                          <a:latin typeface="Arial" panose="020B0604020202020204"/>
                          <a:cs typeface="Arial" panose="020B0604020202020204"/>
                        </a:rPr>
                        <a:t>(1.9 </a:t>
                      </a:r>
                      <a:r>
                        <a:rPr lang="en-US" sz="1050" spc="20" dirty="0">
                          <a:solidFill>
                            <a:srgbClr val="231F20"/>
                          </a:solidFill>
                          <a:latin typeface="Arial" panose="020B0604020202020204"/>
                          <a:cs typeface="Arial" panose="020B0604020202020204"/>
                        </a:rPr>
                        <a:t>to</a:t>
                      </a:r>
                      <a:r>
                        <a:rPr lang="en-US" sz="1050" spc="5" dirty="0">
                          <a:solidFill>
                            <a:srgbClr val="231F20"/>
                          </a:solidFill>
                          <a:latin typeface="Arial" panose="020B0604020202020204"/>
                          <a:cs typeface="Arial" panose="020B0604020202020204"/>
                        </a:rPr>
                        <a:t> </a:t>
                      </a:r>
                      <a:r>
                        <a:rPr lang="en-US" sz="1050" spc="-20" dirty="0">
                          <a:solidFill>
                            <a:srgbClr val="231F20"/>
                          </a:solidFill>
                          <a:latin typeface="Arial" panose="020B0604020202020204"/>
                          <a:cs typeface="Arial" panose="020B0604020202020204"/>
                        </a:rPr>
                        <a:t>6.3)</a:t>
                      </a:r>
                      <a:endParaRPr sz="1050" dirty="0">
                        <a:latin typeface="Arial" panose="020B0604020202020204"/>
                        <a:cs typeface="Arial" panose="020B0604020202020204"/>
                      </a:endParaRPr>
                    </a:p>
                  </a:txBody>
                  <a:tcPr marL="0" marR="0" marT="19685" marB="0" anchor="ctr">
                    <a:noFill/>
                  </a:tcPr>
                </a:tc>
              </a:tr>
              <a:tr h="234622">
                <a:tc>
                  <a:txBody>
                    <a:bodyPr/>
                    <a:lstStyle/>
                    <a:p>
                      <a:pPr marL="50165" marR="300355">
                        <a:lnSpc>
                          <a:spcPct val="100000"/>
                        </a:lnSpc>
                        <a:spcBef>
                          <a:spcPts val="155"/>
                        </a:spcBef>
                      </a:pPr>
                      <a:r>
                        <a:rPr sz="1050" spc="-5" dirty="0">
                          <a:solidFill>
                            <a:srgbClr val="231F20"/>
                          </a:solidFill>
                          <a:latin typeface="Arial" panose="020B0604020202020204"/>
                          <a:cs typeface="Arial" panose="020B0604020202020204"/>
                        </a:rPr>
                        <a:t>Progression-free survival, </a:t>
                      </a:r>
                      <a:r>
                        <a:rPr sz="1050" spc="5" dirty="0">
                          <a:solidFill>
                            <a:srgbClr val="231F20"/>
                          </a:solidFill>
                          <a:latin typeface="Arial" panose="020B0604020202020204"/>
                          <a:cs typeface="Arial" panose="020B0604020202020204"/>
                        </a:rPr>
                        <a:t>months,  </a:t>
                      </a:r>
                      <a:r>
                        <a:rPr sz="1050" dirty="0">
                          <a:solidFill>
                            <a:srgbClr val="231F20"/>
                          </a:solidFill>
                          <a:latin typeface="Arial" panose="020B0604020202020204"/>
                          <a:cs typeface="Arial" panose="020B0604020202020204"/>
                        </a:rPr>
                        <a:t>median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a:t>
                      </a:r>
                      <a:r>
                        <a:rPr sz="1050" spc="-135" dirty="0">
                          <a:solidFill>
                            <a:srgbClr val="231F20"/>
                          </a:solidFill>
                          <a:latin typeface="Arial" panose="020B0604020202020204"/>
                          <a:cs typeface="Arial" panose="020B0604020202020204"/>
                        </a:rPr>
                        <a:t>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dirty="0">
                          <a:solidFill>
                            <a:srgbClr val="231F20"/>
                          </a:solidFill>
                          <a:latin typeface="Arial" panose="020B0604020202020204"/>
                          <a:cs typeface="Arial" panose="020B0604020202020204"/>
                        </a:rPr>
                        <a:t>4.1 </a:t>
                      </a:r>
                      <a:r>
                        <a:rPr lang="en-US" sz="1050" spc="-20" dirty="0">
                          <a:solidFill>
                            <a:srgbClr val="231F20"/>
                          </a:solidFill>
                          <a:latin typeface="Arial" panose="020B0604020202020204"/>
                          <a:cs typeface="Arial" panose="020B0604020202020204"/>
                        </a:rPr>
                        <a:t>(2.1 </a:t>
                      </a:r>
                      <a:r>
                        <a:rPr lang="en-US" sz="1050" spc="20" dirty="0">
                          <a:solidFill>
                            <a:srgbClr val="231F20"/>
                          </a:solidFill>
                          <a:latin typeface="Arial" panose="020B0604020202020204"/>
                          <a:cs typeface="Arial" panose="020B0604020202020204"/>
                        </a:rPr>
                        <a:t>to</a:t>
                      </a:r>
                      <a:r>
                        <a:rPr lang="en-US" sz="1050" spc="5" dirty="0">
                          <a:solidFill>
                            <a:srgbClr val="231F20"/>
                          </a:solidFill>
                          <a:latin typeface="Arial" panose="020B0604020202020204"/>
                          <a:cs typeface="Arial" panose="020B0604020202020204"/>
                        </a:rPr>
                        <a:t> </a:t>
                      </a:r>
                      <a:r>
                        <a:rPr lang="en-US" sz="1050" spc="-20" dirty="0">
                          <a:solidFill>
                            <a:srgbClr val="231F20"/>
                          </a:solidFill>
                          <a:latin typeface="Arial" panose="020B0604020202020204"/>
                          <a:cs typeface="Arial" panose="020B0604020202020204"/>
                        </a:rPr>
                        <a:t>5.7)</a:t>
                      </a:r>
                      <a:endParaRPr sz="1050" dirty="0">
                        <a:latin typeface="Arial" panose="020B0604020202020204"/>
                        <a:cs typeface="Arial" panose="020B0604020202020204"/>
                      </a:endParaRPr>
                    </a:p>
                  </a:txBody>
                  <a:tcPr marL="0" marR="0" marT="19685" marB="0" anchor="ctr">
                    <a:noFill/>
                  </a:tcPr>
                </a:tc>
              </a:tr>
              <a:tr h="234622">
                <a:tc>
                  <a:txBody>
                    <a:bodyPr/>
                    <a:lstStyle/>
                    <a:p>
                      <a:pPr marL="50165" algn="l">
                        <a:lnSpc>
                          <a:spcPct val="100000"/>
                        </a:lnSpc>
                        <a:spcBef>
                          <a:spcPts val="155"/>
                        </a:spcBef>
                      </a:pPr>
                      <a:r>
                        <a:rPr sz="1050" spc="-10" dirty="0">
                          <a:solidFill>
                            <a:srgbClr val="231F20"/>
                          </a:solidFill>
                          <a:latin typeface="Arial" panose="020B0604020202020204"/>
                          <a:cs typeface="Arial" panose="020B0604020202020204"/>
                        </a:rPr>
                        <a:t>Overall </a:t>
                      </a:r>
                      <a:r>
                        <a:rPr sz="1050" spc="-5" dirty="0">
                          <a:solidFill>
                            <a:srgbClr val="231F20"/>
                          </a:solidFill>
                          <a:latin typeface="Arial" panose="020B0604020202020204"/>
                          <a:cs typeface="Arial" panose="020B0604020202020204"/>
                        </a:rPr>
                        <a:t>survival, </a:t>
                      </a:r>
                      <a:r>
                        <a:rPr sz="1050" spc="5" dirty="0">
                          <a:solidFill>
                            <a:srgbClr val="231F20"/>
                          </a:solidFill>
                          <a:latin typeface="Arial" panose="020B0604020202020204"/>
                          <a:cs typeface="Arial" panose="020B0604020202020204"/>
                        </a:rPr>
                        <a:t>months, </a:t>
                      </a:r>
                      <a:r>
                        <a:rPr sz="1050" dirty="0">
                          <a:solidFill>
                            <a:srgbClr val="231F20"/>
                          </a:solidFill>
                          <a:latin typeface="Arial" panose="020B0604020202020204"/>
                          <a:cs typeface="Arial" panose="020B0604020202020204"/>
                        </a:rPr>
                        <a:t>median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solidFill>
                      <a:srgbClr val="E2F5F0"/>
                    </a:solidFill>
                  </a:tcPr>
                </a:tc>
                <a:tc>
                  <a:txBody>
                    <a:bodyPr/>
                    <a:lstStyle/>
                    <a:p>
                      <a:pPr marL="0" algn="ctr">
                        <a:lnSpc>
                          <a:spcPct val="100000"/>
                        </a:lnSpc>
                        <a:spcBef>
                          <a:spcPts val="0"/>
                        </a:spcBef>
                      </a:pPr>
                      <a:r>
                        <a:rPr lang="en-US" altLang="zh-CN" sz="1050" spc="-5" dirty="0">
                          <a:solidFill>
                            <a:srgbClr val="231F20"/>
                          </a:solidFill>
                          <a:latin typeface="+mn-lt"/>
                          <a:cs typeface="Arial" panose="020B0604020202020204"/>
                        </a:rPr>
                        <a:t>18.9 </a:t>
                      </a:r>
                      <a:r>
                        <a:rPr lang="en-US" altLang="zh-CN" sz="1050" spc="-15" dirty="0">
                          <a:solidFill>
                            <a:srgbClr val="231F20"/>
                          </a:solidFill>
                          <a:latin typeface="+mn-lt"/>
                          <a:cs typeface="Arial" panose="020B0604020202020204"/>
                        </a:rPr>
                        <a:t>(10.8 </a:t>
                      </a:r>
                      <a:r>
                        <a:rPr lang="en-US" altLang="zh-CN" sz="1050" spc="20" dirty="0">
                          <a:solidFill>
                            <a:srgbClr val="231F20"/>
                          </a:solidFill>
                          <a:latin typeface="+mn-lt"/>
                          <a:cs typeface="Arial" panose="020B0604020202020204"/>
                        </a:rPr>
                        <a:t>to</a:t>
                      </a:r>
                      <a:r>
                        <a:rPr lang="en-US" altLang="zh-CN" sz="1050" spc="-40" dirty="0">
                          <a:solidFill>
                            <a:srgbClr val="231F20"/>
                          </a:solidFill>
                          <a:latin typeface="+mn-lt"/>
                          <a:cs typeface="Arial" panose="020B0604020202020204"/>
                        </a:rPr>
                        <a:t> </a:t>
                      </a:r>
                      <a:r>
                        <a:rPr lang="en-US" altLang="zh-CN" sz="1050" spc="-35" dirty="0">
                          <a:solidFill>
                            <a:srgbClr val="231F20"/>
                          </a:solidFill>
                          <a:latin typeface="+mn-lt"/>
                          <a:cs typeface="Arial" panose="020B0604020202020204"/>
                        </a:rPr>
                        <a:t>NR)</a:t>
                      </a:r>
                      <a:endParaRPr sz="1050" dirty="0">
                        <a:latin typeface="Arial" panose="020B0604020202020204"/>
                        <a:cs typeface="Arial" panose="020B0604020202020204"/>
                      </a:endParaRPr>
                    </a:p>
                  </a:txBody>
                  <a:tcPr marL="0" marR="0" marT="19685" marB="0" anchor="ctr">
                    <a:solidFill>
                      <a:srgbClr val="E2F5F0"/>
                    </a:solidFill>
                  </a:tcPr>
                </a:tc>
              </a:tr>
              <a:tr h="234622">
                <a:tc>
                  <a:txBody>
                    <a:bodyPr/>
                    <a:lstStyle/>
                    <a:p>
                      <a:pPr marL="158750">
                        <a:lnSpc>
                          <a:spcPct val="100000"/>
                        </a:lnSpc>
                        <a:spcBef>
                          <a:spcPts val="155"/>
                        </a:spcBef>
                      </a:pPr>
                      <a:r>
                        <a:rPr sz="1050" spc="15" dirty="0">
                          <a:solidFill>
                            <a:srgbClr val="231F20"/>
                          </a:solidFill>
                          <a:latin typeface="Arial" panose="020B0604020202020204"/>
                          <a:cs typeface="Arial" panose="020B0604020202020204"/>
                        </a:rPr>
                        <a:t>6-month </a:t>
                      </a:r>
                      <a:r>
                        <a:rPr sz="1050" spc="-5" dirty="0">
                          <a:solidFill>
                            <a:srgbClr val="231F20"/>
                          </a:solidFill>
                          <a:latin typeface="Arial" panose="020B0604020202020204"/>
                          <a:cs typeface="Arial" panose="020B0604020202020204"/>
                        </a:rPr>
                        <a:t>rate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a:t>
                      </a:r>
                      <a:r>
                        <a:rPr sz="1050" spc="-145" dirty="0">
                          <a:solidFill>
                            <a:srgbClr val="231F20"/>
                          </a:solidFill>
                          <a:latin typeface="Arial" panose="020B0604020202020204"/>
                          <a:cs typeface="Arial" panose="020B0604020202020204"/>
                        </a:rPr>
                        <a:t>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spc="-5" dirty="0">
                          <a:solidFill>
                            <a:srgbClr val="231F20"/>
                          </a:solidFill>
                          <a:latin typeface="Arial" panose="020B0604020202020204"/>
                          <a:cs typeface="Arial" panose="020B0604020202020204"/>
                        </a:rPr>
                        <a:t>89.2 </a:t>
                      </a:r>
                      <a:r>
                        <a:rPr lang="en-US" sz="1050" spc="-15" dirty="0">
                          <a:solidFill>
                            <a:srgbClr val="231F20"/>
                          </a:solidFill>
                          <a:latin typeface="Arial" panose="020B0604020202020204"/>
                          <a:cs typeface="Arial" panose="020B0604020202020204"/>
                        </a:rPr>
                        <a:t>(73.7 </a:t>
                      </a:r>
                      <a:r>
                        <a:rPr lang="en-US" sz="1050" spc="20" dirty="0">
                          <a:solidFill>
                            <a:srgbClr val="231F20"/>
                          </a:solidFill>
                          <a:latin typeface="Arial" panose="020B0604020202020204"/>
                          <a:cs typeface="Arial" panose="020B0604020202020204"/>
                        </a:rPr>
                        <a:t>to</a:t>
                      </a:r>
                      <a:r>
                        <a:rPr lang="en-US" sz="1050" dirty="0">
                          <a:solidFill>
                            <a:srgbClr val="231F20"/>
                          </a:solidFill>
                          <a:latin typeface="Arial" panose="020B0604020202020204"/>
                          <a:cs typeface="Arial" panose="020B0604020202020204"/>
                        </a:rPr>
                        <a:t> </a:t>
                      </a:r>
                      <a:r>
                        <a:rPr lang="en-US" sz="1050" spc="-15" dirty="0">
                          <a:solidFill>
                            <a:srgbClr val="231F20"/>
                          </a:solidFill>
                          <a:latin typeface="Arial" panose="020B0604020202020204"/>
                          <a:cs typeface="Arial" panose="020B0604020202020204"/>
                        </a:rPr>
                        <a:t>95.8)</a:t>
                      </a:r>
                      <a:endParaRPr sz="1050" dirty="0">
                        <a:latin typeface="Arial" panose="020B0604020202020204"/>
                        <a:cs typeface="Arial" panose="020B0604020202020204"/>
                      </a:endParaRPr>
                    </a:p>
                  </a:txBody>
                  <a:tcPr marL="0" marR="0" marT="19685" marB="0" anchor="ctr">
                    <a:noFill/>
                  </a:tcPr>
                </a:tc>
              </a:tr>
              <a:tr h="234622">
                <a:tc>
                  <a:txBody>
                    <a:bodyPr/>
                    <a:lstStyle/>
                    <a:p>
                      <a:pPr marL="158750">
                        <a:lnSpc>
                          <a:spcPct val="100000"/>
                        </a:lnSpc>
                        <a:spcBef>
                          <a:spcPts val="155"/>
                        </a:spcBef>
                      </a:pPr>
                      <a:r>
                        <a:rPr sz="1050" spc="15" dirty="0">
                          <a:solidFill>
                            <a:srgbClr val="231F20"/>
                          </a:solidFill>
                          <a:latin typeface="Arial" panose="020B0604020202020204"/>
                          <a:cs typeface="Arial" panose="020B0604020202020204"/>
                        </a:rPr>
                        <a:t>9-month </a:t>
                      </a:r>
                      <a:r>
                        <a:rPr sz="1050" spc="-5" dirty="0">
                          <a:solidFill>
                            <a:srgbClr val="231F20"/>
                          </a:solidFill>
                          <a:latin typeface="Arial" panose="020B0604020202020204"/>
                          <a:cs typeface="Arial" panose="020B0604020202020204"/>
                        </a:rPr>
                        <a:t>rate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a:t>
                      </a:r>
                      <a:r>
                        <a:rPr sz="1050" spc="-145" dirty="0">
                          <a:solidFill>
                            <a:srgbClr val="231F20"/>
                          </a:solidFill>
                          <a:latin typeface="Arial" panose="020B0604020202020204"/>
                          <a:cs typeface="Arial" panose="020B0604020202020204"/>
                        </a:rPr>
                        <a:t>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19685" marB="0" anchor="ctr">
                    <a:noFill/>
                  </a:tcPr>
                </a:tc>
                <a:tc>
                  <a:txBody>
                    <a:bodyPr/>
                    <a:lstStyle/>
                    <a:p>
                      <a:pPr marL="0" algn="ctr">
                        <a:lnSpc>
                          <a:spcPct val="100000"/>
                        </a:lnSpc>
                        <a:spcBef>
                          <a:spcPts val="0"/>
                        </a:spcBef>
                      </a:pPr>
                      <a:r>
                        <a:rPr lang="en-US" sz="1050" spc="-5" dirty="0">
                          <a:solidFill>
                            <a:srgbClr val="231F20"/>
                          </a:solidFill>
                          <a:latin typeface="Arial" panose="020B0604020202020204"/>
                          <a:cs typeface="Arial" panose="020B0604020202020204"/>
                        </a:rPr>
                        <a:t>78.4 </a:t>
                      </a:r>
                      <a:r>
                        <a:rPr lang="en-US" sz="1050" spc="-15" dirty="0">
                          <a:solidFill>
                            <a:srgbClr val="231F20"/>
                          </a:solidFill>
                          <a:latin typeface="Arial" panose="020B0604020202020204"/>
                          <a:cs typeface="Arial" panose="020B0604020202020204"/>
                        </a:rPr>
                        <a:t>(61.4 </a:t>
                      </a:r>
                      <a:r>
                        <a:rPr lang="en-US" sz="1050" spc="20" dirty="0">
                          <a:solidFill>
                            <a:srgbClr val="231F20"/>
                          </a:solidFill>
                          <a:latin typeface="Arial" panose="020B0604020202020204"/>
                          <a:cs typeface="Arial" panose="020B0604020202020204"/>
                        </a:rPr>
                        <a:t>to</a:t>
                      </a:r>
                      <a:r>
                        <a:rPr lang="en-US" sz="1050" dirty="0">
                          <a:solidFill>
                            <a:srgbClr val="231F20"/>
                          </a:solidFill>
                          <a:latin typeface="Arial" panose="020B0604020202020204"/>
                          <a:cs typeface="Arial" panose="020B0604020202020204"/>
                        </a:rPr>
                        <a:t> </a:t>
                      </a:r>
                      <a:r>
                        <a:rPr lang="en-US" sz="1050" spc="-15" dirty="0">
                          <a:solidFill>
                            <a:srgbClr val="231F20"/>
                          </a:solidFill>
                          <a:latin typeface="Arial" panose="020B0604020202020204"/>
                          <a:cs typeface="Arial" panose="020B0604020202020204"/>
                        </a:rPr>
                        <a:t>88.5)</a:t>
                      </a:r>
                      <a:endParaRPr sz="1050" dirty="0">
                        <a:latin typeface="Arial" panose="020B0604020202020204"/>
                        <a:cs typeface="Arial" panose="020B0604020202020204"/>
                      </a:endParaRPr>
                    </a:p>
                  </a:txBody>
                  <a:tcPr marL="0" marR="0" marT="19685" marB="0" anchor="ctr">
                    <a:noFill/>
                  </a:tcPr>
                </a:tc>
              </a:tr>
              <a:tr h="214654">
                <a:tc>
                  <a:txBody>
                    <a:bodyPr/>
                    <a:lstStyle/>
                    <a:p>
                      <a:pPr marL="158750">
                        <a:lnSpc>
                          <a:spcPct val="100000"/>
                        </a:lnSpc>
                        <a:spcBef>
                          <a:spcPts val="55"/>
                        </a:spcBef>
                      </a:pPr>
                      <a:r>
                        <a:rPr sz="1050" spc="10" dirty="0">
                          <a:solidFill>
                            <a:srgbClr val="231F20"/>
                          </a:solidFill>
                          <a:latin typeface="Arial" panose="020B0604020202020204"/>
                          <a:cs typeface="Arial" panose="020B0604020202020204"/>
                        </a:rPr>
                        <a:t>12-month </a:t>
                      </a:r>
                      <a:r>
                        <a:rPr sz="1050" spc="-5" dirty="0">
                          <a:solidFill>
                            <a:srgbClr val="231F20"/>
                          </a:solidFill>
                          <a:latin typeface="Arial" panose="020B0604020202020204"/>
                          <a:cs typeface="Arial" panose="020B0604020202020204"/>
                        </a:rPr>
                        <a:t>rate </a:t>
                      </a:r>
                      <a:r>
                        <a:rPr lang="en-US" altLang="zh-CN" sz="1050" spc="5" dirty="0">
                          <a:solidFill>
                            <a:srgbClr val="231F20"/>
                          </a:solidFill>
                          <a:latin typeface="Arial" panose="020B0604020202020204"/>
                          <a:cs typeface="Arial" panose="020B0604020202020204"/>
                        </a:rPr>
                        <a:t>(</a:t>
                      </a:r>
                      <a:r>
                        <a:rPr sz="1050" spc="5" dirty="0">
                          <a:solidFill>
                            <a:srgbClr val="231F20"/>
                          </a:solidFill>
                          <a:latin typeface="Arial" panose="020B0604020202020204"/>
                          <a:cs typeface="Arial" panose="020B0604020202020204"/>
                        </a:rPr>
                        <a:t>95%</a:t>
                      </a:r>
                      <a:r>
                        <a:rPr sz="1050" spc="-140" dirty="0">
                          <a:solidFill>
                            <a:srgbClr val="231F20"/>
                          </a:solidFill>
                          <a:latin typeface="Arial" panose="020B0604020202020204"/>
                          <a:cs typeface="Arial" panose="020B0604020202020204"/>
                        </a:rPr>
                        <a:t> </a:t>
                      </a:r>
                      <a:r>
                        <a:rPr sz="1050" spc="-30" dirty="0">
                          <a:solidFill>
                            <a:srgbClr val="231F20"/>
                          </a:solidFill>
                          <a:latin typeface="Arial" panose="020B0604020202020204"/>
                          <a:cs typeface="Arial" panose="020B0604020202020204"/>
                        </a:rPr>
                        <a:t>CI</a:t>
                      </a:r>
                      <a:r>
                        <a:rPr lang="en-US" altLang="zh-CN" sz="1050" spc="-30" dirty="0">
                          <a:solidFill>
                            <a:srgbClr val="231F20"/>
                          </a:solidFill>
                          <a:latin typeface="Arial" panose="020B0604020202020204"/>
                          <a:cs typeface="Arial" panose="020B0604020202020204"/>
                        </a:rPr>
                        <a:t>)</a:t>
                      </a:r>
                      <a:endParaRPr sz="1050" dirty="0">
                        <a:latin typeface="Arial" panose="020B0604020202020204"/>
                        <a:cs typeface="Arial" panose="020B0604020202020204"/>
                      </a:endParaRPr>
                    </a:p>
                  </a:txBody>
                  <a:tcPr marL="0" marR="0" marT="6985" marB="0" anchor="ctr">
                    <a:lnB w="12700" cap="flat" cmpd="sng" algn="ctr">
                      <a:solidFill>
                        <a:srgbClr val="00857C"/>
                      </a:solidFill>
                      <a:prstDash val="solid"/>
                      <a:round/>
                      <a:headEnd type="none" w="med" len="med"/>
                      <a:tailEnd type="none" w="med" len="med"/>
                    </a:lnB>
                    <a:noFill/>
                  </a:tcPr>
                </a:tc>
                <a:tc>
                  <a:txBody>
                    <a:bodyPr/>
                    <a:lstStyle/>
                    <a:p>
                      <a:pPr marL="0" algn="ctr">
                        <a:lnSpc>
                          <a:spcPct val="100000"/>
                        </a:lnSpc>
                        <a:spcBef>
                          <a:spcPts val="0"/>
                        </a:spcBef>
                      </a:pPr>
                      <a:r>
                        <a:rPr lang="en-US" sz="1050" spc="-5" dirty="0">
                          <a:solidFill>
                            <a:srgbClr val="231F20"/>
                          </a:solidFill>
                          <a:latin typeface="Arial" panose="020B0604020202020204"/>
                          <a:cs typeface="Arial" panose="020B0604020202020204"/>
                        </a:rPr>
                        <a:t>67.2 </a:t>
                      </a:r>
                      <a:r>
                        <a:rPr lang="en-US" sz="1050" spc="-15" dirty="0">
                          <a:solidFill>
                            <a:srgbClr val="231F20"/>
                          </a:solidFill>
                          <a:latin typeface="Arial" panose="020B0604020202020204"/>
                          <a:cs typeface="Arial" panose="020B0604020202020204"/>
                        </a:rPr>
                        <a:t>(49.4 </a:t>
                      </a:r>
                      <a:r>
                        <a:rPr lang="en-US" sz="1050" spc="20" dirty="0">
                          <a:solidFill>
                            <a:srgbClr val="231F20"/>
                          </a:solidFill>
                          <a:latin typeface="Arial" panose="020B0604020202020204"/>
                          <a:cs typeface="Arial" panose="020B0604020202020204"/>
                        </a:rPr>
                        <a:t>to</a:t>
                      </a:r>
                      <a:r>
                        <a:rPr lang="en-US" sz="1050" dirty="0">
                          <a:solidFill>
                            <a:srgbClr val="231F20"/>
                          </a:solidFill>
                          <a:latin typeface="Arial" panose="020B0604020202020204"/>
                          <a:cs typeface="Arial" panose="020B0604020202020204"/>
                        </a:rPr>
                        <a:t> </a:t>
                      </a:r>
                      <a:r>
                        <a:rPr lang="en-US" sz="1050" spc="-15" dirty="0">
                          <a:solidFill>
                            <a:srgbClr val="231F20"/>
                          </a:solidFill>
                          <a:latin typeface="Arial" panose="020B0604020202020204"/>
                          <a:cs typeface="Arial" panose="020B0604020202020204"/>
                        </a:rPr>
                        <a:t>79.9)</a:t>
                      </a:r>
                      <a:endParaRPr sz="1050" dirty="0">
                        <a:latin typeface="Arial" panose="020B0604020202020204"/>
                        <a:cs typeface="Arial" panose="020B0604020202020204"/>
                      </a:endParaRPr>
                    </a:p>
                  </a:txBody>
                  <a:tcPr marL="0" marR="0" marT="6985" marB="0" anchor="ctr">
                    <a:lnB w="12700" cap="flat" cmpd="sng" algn="ctr">
                      <a:solidFill>
                        <a:srgbClr val="00857C"/>
                      </a:solidFill>
                      <a:prstDash val="solid"/>
                      <a:round/>
                      <a:headEnd type="none" w="med" len="med"/>
                      <a:tailEnd type="none" w="med" len="med"/>
                    </a:lnB>
                    <a:noFill/>
                  </a:tcPr>
                </a:tc>
              </a:tr>
            </a:tbl>
          </a:graphicData>
        </a:graphic>
      </p:graphicFrame>
      <p:sp>
        <p:nvSpPr>
          <p:cNvPr id="2" name="矩形 1"/>
          <p:cNvSpPr/>
          <p:nvPr/>
        </p:nvSpPr>
        <p:spPr>
          <a:xfrm>
            <a:off x="6313612" y="2051822"/>
            <a:ext cx="5296845" cy="3773913"/>
          </a:xfrm>
          <a:prstGeom prst="rect">
            <a:avLst/>
          </a:prstGeom>
          <a:noFill/>
          <a:ln w="19050">
            <a:solidFill>
              <a:srgbClr val="0087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3"/>
          <p:cNvSpPr>
            <a:spLocks noGrp="1"/>
          </p:cNvSpPr>
          <p:nvPr>
            <p:ph type="body" sz="quarter" idx="10"/>
          </p:nvPr>
        </p:nvSpPr>
        <p:spPr/>
        <p:txBody>
          <a:bodyPr/>
          <a:lstStyle/>
          <a:p>
            <a:r>
              <a:rPr lang="zh-CN" altLang="en-US" dirty="0"/>
              <a:t>中国妇科肿瘤临床实践指南第</a:t>
            </a:r>
            <a:r>
              <a:rPr lang="en-US" altLang="zh-CN" dirty="0"/>
              <a:t>7</a:t>
            </a:r>
            <a:r>
              <a:rPr lang="zh-CN" altLang="en-US" dirty="0"/>
              <a:t>版 </a:t>
            </a:r>
            <a:r>
              <a:rPr lang="en-US" altLang="zh-CN" dirty="0"/>
              <a:t>(2023)</a:t>
            </a:r>
            <a:endParaRPr lang="zh-CN" altLang="en-US" dirty="0"/>
          </a:p>
        </p:txBody>
      </p:sp>
      <p:sp>
        <p:nvSpPr>
          <p:cNvPr id="5" name="内容占位符 4"/>
          <p:cNvSpPr>
            <a:spLocks noGrp="1"/>
          </p:cNvSpPr>
          <p:nvPr>
            <p:ph sz="quarter" idx="11"/>
          </p:nvPr>
        </p:nvSpPr>
        <p:spPr/>
        <p:txBody>
          <a:bodyPr/>
          <a:lstStyle/>
          <a:p>
            <a:r>
              <a:rPr lang="en-US" altLang="zh-CN" dirty="0"/>
              <a:t>Recommendations of Chinese Guideline on IO for OC</a:t>
            </a:r>
            <a:endParaRPr lang="zh-CN" altLang="en-US" dirty="0"/>
          </a:p>
        </p:txBody>
      </p:sp>
      <p:graphicFrame>
        <p:nvGraphicFramePr>
          <p:cNvPr id="2" name="表格 1"/>
          <p:cNvGraphicFramePr>
            <a:graphicFrameLocks noGrp="1"/>
          </p:cNvGraphicFramePr>
          <p:nvPr/>
        </p:nvGraphicFramePr>
        <p:xfrm>
          <a:off x="755396" y="2120658"/>
          <a:ext cx="10610729" cy="2246353"/>
        </p:xfrm>
        <a:graphic>
          <a:graphicData uri="http://schemas.openxmlformats.org/drawingml/2006/table">
            <a:tbl>
              <a:tblPr firstRow="1" bandRow="1">
                <a:tableStyleId>{5C22544A-7EE6-4342-B048-85BDC9FD1C3A}</a:tableStyleId>
              </a:tblPr>
              <a:tblGrid>
                <a:gridCol w="2070929"/>
                <a:gridCol w="2891653"/>
                <a:gridCol w="3768548"/>
                <a:gridCol w="1879599"/>
              </a:tblGrid>
              <a:tr h="435927">
                <a:tc>
                  <a:txBody>
                    <a:bodyPr/>
                    <a:lstStyle/>
                    <a:p>
                      <a:r>
                        <a:rPr lang="en-US" altLang="zh-CN" sz="1400" dirty="0"/>
                        <a:t>Disease Phase</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Histological type</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Regimens</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c>
                  <a:txBody>
                    <a:bodyPr/>
                    <a:lstStyle/>
                    <a:p>
                      <a:r>
                        <a:rPr lang="en-US" altLang="zh-CN" sz="1400" dirty="0"/>
                        <a:t>Recommendations</a:t>
                      </a:r>
                      <a:endParaRPr lang="zh-CN" alt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0877C"/>
                    </a:solidFill>
                  </a:tcPr>
                </a:tc>
              </a:tr>
              <a:tr h="1101015">
                <a:tc>
                  <a:txBody>
                    <a:bodyPr/>
                    <a:lstStyle/>
                    <a:p>
                      <a:r>
                        <a:rPr lang="en-US" altLang="zh-CN" sz="1400" dirty="0"/>
                        <a:t>Primary</a:t>
                      </a:r>
                      <a:endParaRPr lang="en-US" altLang="zh-CN" sz="140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400" dirty="0"/>
                        <a:t>-</a:t>
                      </a:r>
                      <a:endParaRPr lang="en-US" altLang="zh-CN" sz="14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altLang="zh-CN" sz="1400" dirty="0"/>
                        <a:t>-</a:t>
                      </a:r>
                      <a:endParaRPr lang="en-US" altLang="zh-CN" sz="1400" dirty="0">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a:t>
                      </a:r>
                      <a:endParaRPr lang="zh-CN" altLang="en-US" sz="1400" dirty="0"/>
                    </a:p>
                  </a:txBody>
                  <a:tcPr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709411">
                <a:tc>
                  <a:txBody>
                    <a:bodyPr/>
                    <a:lstStyle/>
                    <a:p>
                      <a:r>
                        <a:rPr lang="en-US" altLang="zh-CN" sz="1400" dirty="0"/>
                        <a:t>Recurrence</a:t>
                      </a:r>
                      <a:endParaRPr lang="zh-CN" altLang="en-US" sz="1400" dirty="0"/>
                    </a:p>
                  </a:txBody>
                  <a:tcPr anchor="ctr">
                    <a:lnL w="12700" cmpd="sng">
                      <a:noFill/>
                    </a:lnL>
                    <a:lnR w="12700" cmpd="sng">
                      <a:noFill/>
                    </a:lnR>
                    <a:lnT w="12700" cap="flat" cmpd="sng" algn="ctr">
                      <a:noFill/>
                      <a:prstDash val="solid"/>
                      <a:round/>
                      <a:headEnd type="none" w="med" len="med"/>
                      <a:tailEnd type="none" w="med" len="med"/>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en-US" altLang="zh-CN" sz="1400" kern="1200" dirty="0">
                          <a:solidFill>
                            <a:schemeClr val="dk1"/>
                          </a:solidFill>
                          <a:latin typeface="+mn-lt"/>
                          <a:ea typeface="+mn-ea"/>
                          <a:cs typeface="+mn-cs"/>
                        </a:rPr>
                        <a:t>MSI-H/</a:t>
                      </a:r>
                      <a:r>
                        <a:rPr lang="en-US" altLang="zh-CN" sz="1400" kern="1200" dirty="0" err="1">
                          <a:solidFill>
                            <a:schemeClr val="dk1"/>
                          </a:solidFill>
                          <a:latin typeface="+mn-lt"/>
                          <a:ea typeface="+mn-ea"/>
                          <a:cs typeface="+mn-cs"/>
                        </a:rPr>
                        <a:t>dMMR</a:t>
                      </a:r>
                      <a:r>
                        <a:rPr lang="zh-CN" altLang="en-US" sz="1400" kern="1200" dirty="0">
                          <a:solidFill>
                            <a:schemeClr val="dk1"/>
                          </a:solidFill>
                          <a:latin typeface="+mn-lt"/>
                          <a:ea typeface="+mn-ea"/>
                          <a:cs typeface="+mn-cs"/>
                        </a:rPr>
                        <a:t> </a:t>
                      </a:r>
                      <a:r>
                        <a:rPr lang="en-US" altLang="zh-CN" sz="1400" kern="1200" dirty="0">
                          <a:solidFill>
                            <a:schemeClr val="dk1"/>
                          </a:solidFill>
                          <a:latin typeface="+mn-lt"/>
                          <a:ea typeface="+mn-ea"/>
                          <a:cs typeface="+mn-cs"/>
                        </a:rPr>
                        <a:t>or</a:t>
                      </a:r>
                      <a:endParaRPr lang="en-US" altLang="zh-CN" sz="1400" kern="1200" dirty="0">
                        <a:solidFill>
                          <a:schemeClr val="dk1"/>
                        </a:solidFill>
                        <a:latin typeface="+mn-lt"/>
                        <a:ea typeface="+mn-ea"/>
                        <a:cs typeface="+mn-cs"/>
                      </a:endParaRPr>
                    </a:p>
                    <a:p>
                      <a:pPr marL="0" algn="l" defTabSz="914400" rtl="0" eaLnBrk="1" latinLnBrk="0" hangingPunct="1"/>
                      <a:r>
                        <a:rPr lang="en-US" altLang="zh-CN" sz="1400" kern="1200" dirty="0">
                          <a:solidFill>
                            <a:schemeClr val="dk1"/>
                          </a:solidFill>
                          <a:latin typeface="+mn-lt"/>
                          <a:ea typeface="+mn-ea"/>
                          <a:cs typeface="+mn-cs"/>
                        </a:rPr>
                        <a:t>TMB-H</a:t>
                      </a:r>
                      <a:endParaRPr lang="zh-CN" altLang="en-US" sz="1400" kern="1200" dirty="0">
                        <a:solidFill>
                          <a:schemeClr val="dk1"/>
                        </a:solidFill>
                        <a:latin typeface="+mn-lt"/>
                        <a:ea typeface="+mn-ea"/>
                        <a:cs typeface="+mn-cs"/>
                      </a:endParaRPr>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Pembrolizumab</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400" dirty="0"/>
                        <a:t>-</a:t>
                      </a:r>
                      <a:endParaRPr lang="zh-CN" altLang="en-US" sz="1400" dirty="0"/>
                    </a:p>
                  </a:txBody>
                  <a:tcPr anchor="ctr">
                    <a:lnL w="12700" cmpd="sng">
                      <a:noFill/>
                    </a:lnL>
                    <a:lnR w="12700" cmpd="sng">
                      <a:noFill/>
                    </a:lnR>
                    <a:lnT w="12700" cmpd="sng">
                      <a:noFill/>
                    </a:lnT>
                    <a:lnB w="12700" cap="flat" cmpd="sng" algn="ctr">
                      <a:solidFill>
                        <a:srgbClr val="00877C"/>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6" name="图片 5"/>
          <p:cNvPicPr>
            <a:picLocks noChangeAspect="1"/>
          </p:cNvPicPr>
          <p:nvPr/>
        </p:nvPicPr>
        <p:blipFill>
          <a:blip r:embed="rId1"/>
          <a:stretch>
            <a:fillRect/>
          </a:stretch>
        </p:blipFill>
        <p:spPr>
          <a:xfrm>
            <a:off x="13096731" y="1676350"/>
            <a:ext cx="5581937" cy="193049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容占位符 6"/>
          <p:cNvSpPr>
            <a:spLocks noGrp="1"/>
          </p:cNvSpPr>
          <p:nvPr>
            <p:ph sz="quarter" idx="11"/>
          </p:nvPr>
        </p:nvSpPr>
        <p:spPr/>
        <p:txBody>
          <a:bodyPr/>
          <a:lstStyle/>
          <a:p>
            <a:r>
              <a:rPr lang="en-US" altLang="zh-CN" dirty="0"/>
              <a:t>Summary</a:t>
            </a:r>
            <a:endParaRPr lang="zh-CN" altLang="en-US" dirty="0"/>
          </a:p>
        </p:txBody>
      </p:sp>
      <p:sp>
        <p:nvSpPr>
          <p:cNvPr id="20" name="圆角矩形 2"/>
          <p:cNvSpPr/>
          <p:nvPr/>
        </p:nvSpPr>
        <p:spPr>
          <a:xfrm>
            <a:off x="2201378" y="1242567"/>
            <a:ext cx="8821491" cy="683260"/>
          </a:xfrm>
          <a:prstGeom prst="roundRect">
            <a:avLst/>
          </a:prstGeom>
          <a:solidFill>
            <a:srgbClr val="00877C"/>
          </a:solidFill>
          <a:ln w="12700" cap="flat" cmpd="sng" algn="ctr">
            <a:noFill/>
            <a:prstDash val="solid"/>
            <a:miter lim="800000"/>
          </a:ln>
          <a:effectLst/>
        </p:spPr>
        <p:txBody>
          <a:bodyPr rtlCol="0" anchor="ctr"/>
          <a:lstStyle/>
          <a:p>
            <a:pPr lvl="0">
              <a:defRPr/>
            </a:pPr>
            <a:r>
              <a:rPr kumimoji="0" lang="en-US" altLang="zh-CN" sz="2000" b="1" i="0" u="none" strike="noStrike" kern="0" cap="none" spc="0" normalizeH="0" baseline="0" noProof="0" dirty="0">
                <a:ln>
                  <a:noFill/>
                </a:ln>
                <a:solidFill>
                  <a:schemeClr val="bg1"/>
                </a:solidFill>
                <a:effectLst/>
                <a:uLnTx/>
                <a:uFillTx/>
              </a:rPr>
              <a:t>Cervical cancer: </a:t>
            </a:r>
            <a:r>
              <a:rPr kumimoji="0" lang="en-US" altLang="zh-CN" sz="2000" i="0" u="none" strike="noStrike" kern="0" cap="none" spc="0" normalizeH="0" baseline="0" noProof="0" dirty="0">
                <a:ln>
                  <a:noFill/>
                </a:ln>
                <a:solidFill>
                  <a:schemeClr val="bg1"/>
                </a:solidFill>
                <a:effectLst/>
                <a:uLnTx/>
                <a:uFillTx/>
              </a:rPr>
              <a:t>Breakthrough in all lines</a:t>
            </a:r>
            <a:endParaRPr kumimoji="0" lang="zh-CN" altLang="en-US" sz="2000" b="0" i="0" u="none" strike="noStrike" kern="0" cap="none" spc="0" normalizeH="0" baseline="0" noProof="0" dirty="0">
              <a:ln>
                <a:noFill/>
              </a:ln>
              <a:solidFill>
                <a:schemeClr val="bg1"/>
              </a:solidFill>
              <a:effectLst/>
              <a:uLnTx/>
              <a:uFillTx/>
            </a:endParaRPr>
          </a:p>
        </p:txBody>
      </p:sp>
      <p:sp>
        <p:nvSpPr>
          <p:cNvPr id="21" name="圆角矩形 3"/>
          <p:cNvSpPr/>
          <p:nvPr/>
        </p:nvSpPr>
        <p:spPr>
          <a:xfrm>
            <a:off x="2201378" y="3141421"/>
            <a:ext cx="8821492" cy="683260"/>
          </a:xfrm>
          <a:prstGeom prst="roundRect">
            <a:avLst/>
          </a:prstGeom>
          <a:solidFill>
            <a:srgbClr val="00877C"/>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Tx/>
              </a:rPr>
              <a:t>Endometrial cancer: </a:t>
            </a:r>
            <a:r>
              <a:rPr kumimoji="0" lang="en-US" altLang="zh-CN" sz="2000" b="0" i="0" u="none" strike="noStrike" kern="0" cap="none" spc="0" normalizeH="0" baseline="0" noProof="0" dirty="0">
                <a:ln>
                  <a:noFill/>
                </a:ln>
                <a:solidFill>
                  <a:prstClr val="white"/>
                </a:solidFill>
                <a:effectLst/>
                <a:uLnTx/>
                <a:uFillTx/>
              </a:rPr>
              <a:t>Precision and IO combinations</a:t>
            </a:r>
            <a:endParaRPr kumimoji="0" lang="zh-CN" altLang="en-US" sz="2000" b="0" i="0" u="none" strike="noStrike" kern="0" cap="none" spc="0" normalizeH="0" baseline="0" noProof="0" dirty="0">
              <a:ln>
                <a:noFill/>
              </a:ln>
              <a:solidFill>
                <a:prstClr val="white"/>
              </a:solidFill>
              <a:effectLst/>
              <a:uLnTx/>
              <a:uFillTx/>
            </a:endParaRPr>
          </a:p>
        </p:txBody>
      </p:sp>
      <p:sp>
        <p:nvSpPr>
          <p:cNvPr id="22" name="圆角矩形 4"/>
          <p:cNvSpPr/>
          <p:nvPr/>
        </p:nvSpPr>
        <p:spPr>
          <a:xfrm>
            <a:off x="2201378" y="4834233"/>
            <a:ext cx="8821494" cy="683260"/>
          </a:xfrm>
          <a:prstGeom prst="roundRect">
            <a:avLst/>
          </a:prstGeom>
          <a:solidFill>
            <a:srgbClr val="00877C"/>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Tx/>
              </a:rPr>
              <a:t>Ovarian cancer: </a:t>
            </a:r>
            <a:r>
              <a:rPr lang="en-US" altLang="zh-CN" sz="2000" kern="0" dirty="0">
                <a:solidFill>
                  <a:prstClr val="white"/>
                </a:solidFill>
              </a:rPr>
              <a:t>IO</a:t>
            </a:r>
            <a:r>
              <a:rPr kumimoji="0" lang="en-US" altLang="zh-CN" sz="2000" b="0" i="0" u="none" strike="noStrike" kern="0" cap="none" spc="0" normalizeH="0" baseline="0" noProof="0" dirty="0">
                <a:ln>
                  <a:noFill/>
                </a:ln>
                <a:solidFill>
                  <a:prstClr val="white"/>
                </a:solidFill>
                <a:effectLst/>
                <a:uLnTx/>
                <a:uFillTx/>
              </a:rPr>
              <a:t> combinations are under exploration</a:t>
            </a:r>
            <a:endParaRPr kumimoji="0" lang="zh-CN" altLang="en-US" sz="2000" b="0" i="0" u="none" strike="noStrike" kern="0" cap="none" spc="0" normalizeH="0" baseline="0" noProof="0" dirty="0">
              <a:ln>
                <a:noFill/>
              </a:ln>
              <a:solidFill>
                <a:prstClr val="white"/>
              </a:solidFill>
              <a:effectLst/>
              <a:uLnTx/>
              <a:uFillTx/>
            </a:endParaRPr>
          </a:p>
        </p:txBody>
      </p:sp>
      <p:grpSp>
        <p:nvGrpSpPr>
          <p:cNvPr id="23" name="组合 34"/>
          <p:cNvGrpSpPr/>
          <p:nvPr/>
        </p:nvGrpSpPr>
        <p:grpSpPr bwMode="auto">
          <a:xfrm>
            <a:off x="1072397" y="1179513"/>
            <a:ext cx="954157" cy="903553"/>
            <a:chOff x="0" y="0"/>
            <a:chExt cx="1154113" cy="1155699"/>
          </a:xfrm>
          <a:solidFill>
            <a:sysClr val="window" lastClr="FFFFFF">
              <a:lumMod val="65000"/>
            </a:sysClr>
          </a:solidFill>
        </p:grpSpPr>
        <p:sp>
          <p:nvSpPr>
            <p:cNvPr id="24" name="Oval 30"/>
            <p:cNvSpPr>
              <a:spLocks noChangeArrowheads="1"/>
            </p:cNvSpPr>
            <p:nvPr/>
          </p:nvSpPr>
          <p:spPr bwMode="auto">
            <a:xfrm>
              <a:off x="0" y="0"/>
              <a:ext cx="1154113" cy="1155699"/>
            </a:xfrm>
            <a:prstGeom prst="ellipse">
              <a:avLst/>
            </a:prstGeom>
            <a:solidFill>
              <a:srgbClr val="00877C"/>
            </a:solidFill>
            <a:ln w="63500">
              <a:solidFill>
                <a:sysClr val="window" lastClr="FFFFFF"/>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endParaRPr kumimoji="0" lang="zh-CN" altLang="en-US" sz="1600" b="0" i="0" u="none" strike="noStrike" kern="0" cap="none" spc="0" normalizeH="0" baseline="0" noProof="0" dirty="0">
                <a:ln>
                  <a:noFill/>
                </a:ln>
                <a:solidFill>
                  <a:prstClr val="black"/>
                </a:solidFill>
                <a:effectLst/>
                <a:uLnTx/>
                <a:uFillTx/>
                <a:latin typeface="+mn-lt"/>
                <a:ea typeface="微软雅黑" panose="020B0503020204020204" charset="-122"/>
              </a:endParaRPr>
            </a:p>
          </p:txBody>
        </p:sp>
        <p:sp>
          <p:nvSpPr>
            <p:cNvPr id="25" name="Freeform 34"/>
            <p:cNvSpPr>
              <a:spLocks noEditPoints="1"/>
            </p:cNvSpPr>
            <p:nvPr/>
          </p:nvSpPr>
          <p:spPr bwMode="auto">
            <a:xfrm>
              <a:off x="266700" y="128587"/>
              <a:ext cx="638175" cy="868362"/>
            </a:xfrm>
            <a:custGeom>
              <a:avLst/>
              <a:gdLst>
                <a:gd name="T0" fmla="*/ 128715 w 709"/>
                <a:gd name="T1" fmla="*/ 322149 h 965"/>
                <a:gd name="T2" fmla="*/ 196223 w 709"/>
                <a:gd name="T3" fmla="*/ 480524 h 965"/>
                <a:gd name="T4" fmla="*/ 251130 w 709"/>
                <a:gd name="T5" fmla="*/ 607403 h 965"/>
                <a:gd name="T6" fmla="*/ 374444 w 709"/>
                <a:gd name="T7" fmla="*/ 611003 h 965"/>
                <a:gd name="T8" fmla="*/ 401447 w 709"/>
                <a:gd name="T9" fmla="*/ 560611 h 965"/>
                <a:gd name="T10" fmla="*/ 469855 w 709"/>
                <a:gd name="T11" fmla="*/ 432831 h 965"/>
                <a:gd name="T12" fmla="*/ 319538 w 709"/>
                <a:gd name="T13" fmla="*/ 132279 h 965"/>
                <a:gd name="T14" fmla="*/ 264631 w 709"/>
                <a:gd name="T15" fmla="*/ 650597 h 965"/>
                <a:gd name="T16" fmla="*/ 201624 w 709"/>
                <a:gd name="T17" fmla="*/ 578608 h 965"/>
                <a:gd name="T18" fmla="*/ 135916 w 709"/>
                <a:gd name="T19" fmla="*/ 455328 h 965"/>
                <a:gd name="T20" fmla="*/ 319538 w 709"/>
                <a:gd name="T21" fmla="*/ 91785 h 965"/>
                <a:gd name="T22" fmla="*/ 503159 w 709"/>
                <a:gd name="T23" fmla="*/ 455328 h 965"/>
                <a:gd name="T24" fmla="*/ 436551 w 709"/>
                <a:gd name="T25" fmla="*/ 578608 h 965"/>
                <a:gd name="T26" fmla="*/ 374444 w 709"/>
                <a:gd name="T27" fmla="*/ 650597 h 965"/>
                <a:gd name="T28" fmla="*/ 228627 w 709"/>
                <a:gd name="T29" fmla="*/ 778376 h 965"/>
                <a:gd name="T30" fmla="*/ 383445 w 709"/>
                <a:gd name="T31" fmla="*/ 807172 h 965"/>
                <a:gd name="T32" fmla="*/ 383445 w 709"/>
                <a:gd name="T33" fmla="*/ 748681 h 965"/>
                <a:gd name="T34" fmla="*/ 246629 w 709"/>
                <a:gd name="T35" fmla="*/ 796373 h 965"/>
                <a:gd name="T36" fmla="*/ 395146 w 709"/>
                <a:gd name="T37" fmla="*/ 796373 h 965"/>
                <a:gd name="T38" fmla="*/ 413149 w 709"/>
                <a:gd name="T39" fmla="*/ 778376 h 965"/>
                <a:gd name="T40" fmla="*/ 228627 w 709"/>
                <a:gd name="T41" fmla="*/ 685691 h 965"/>
                <a:gd name="T42" fmla="*/ 413149 w 709"/>
                <a:gd name="T43" fmla="*/ 778376 h 965"/>
                <a:gd name="T44" fmla="*/ 411348 w 709"/>
                <a:gd name="T45" fmla="*/ 362642 h 965"/>
                <a:gd name="T46" fmla="*/ 349241 w 709"/>
                <a:gd name="T47" fmla="*/ 424733 h 965"/>
                <a:gd name="T48" fmla="*/ 288934 w 709"/>
                <a:gd name="T49" fmla="*/ 424733 h 965"/>
                <a:gd name="T50" fmla="*/ 226827 w 709"/>
                <a:gd name="T51" fmla="*/ 362642 h 965"/>
                <a:gd name="T52" fmla="*/ 226827 w 709"/>
                <a:gd name="T53" fmla="*/ 302352 h 965"/>
                <a:gd name="T54" fmla="*/ 288934 w 709"/>
                <a:gd name="T55" fmla="*/ 239362 h 965"/>
                <a:gd name="T56" fmla="*/ 349241 w 709"/>
                <a:gd name="T57" fmla="*/ 239362 h 965"/>
                <a:gd name="T58" fmla="*/ 411348 w 709"/>
                <a:gd name="T59" fmla="*/ 302352 h 965"/>
                <a:gd name="T60" fmla="*/ 612972 w 709"/>
                <a:gd name="T61" fmla="*/ 293353 h 965"/>
                <a:gd name="T62" fmla="*/ 580568 w 709"/>
                <a:gd name="T63" fmla="*/ 322149 h 965"/>
                <a:gd name="T64" fmla="*/ 612972 w 709"/>
                <a:gd name="T65" fmla="*/ 341046 h 965"/>
                <a:gd name="T66" fmla="*/ 612972 w 709"/>
                <a:gd name="T67" fmla="*/ 293353 h 965"/>
                <a:gd name="T68" fmla="*/ 542764 w 709"/>
                <a:gd name="T69" fmla="*/ 127780 h 965"/>
                <a:gd name="T70" fmla="*/ 509460 w 709"/>
                <a:gd name="T71" fmla="*/ 94485 h 965"/>
                <a:gd name="T72" fmla="*/ 518461 w 709"/>
                <a:gd name="T73" fmla="*/ 152976 h 965"/>
                <a:gd name="T74" fmla="*/ 342040 w 709"/>
                <a:gd name="T75" fmla="*/ 61190 h 965"/>
                <a:gd name="T76" fmla="*/ 318637 w 709"/>
                <a:gd name="T77" fmla="*/ 0 h 965"/>
                <a:gd name="T78" fmla="*/ 294335 w 709"/>
                <a:gd name="T79" fmla="*/ 61190 h 965"/>
                <a:gd name="T80" fmla="*/ 117014 w 709"/>
                <a:gd name="T81" fmla="*/ 155675 h 965"/>
                <a:gd name="T82" fmla="*/ 127815 w 709"/>
                <a:gd name="T83" fmla="*/ 98084 h 965"/>
                <a:gd name="T84" fmla="*/ 93611 w 709"/>
                <a:gd name="T85" fmla="*/ 132279 h 965"/>
                <a:gd name="T86" fmla="*/ 57607 w 709"/>
                <a:gd name="T87" fmla="*/ 322149 h 965"/>
                <a:gd name="T88" fmla="*/ 25203 w 709"/>
                <a:gd name="T89" fmla="*/ 293353 h 965"/>
                <a:gd name="T90" fmla="*/ 25203 w 709"/>
                <a:gd name="T91" fmla="*/ 341046 h 965"/>
                <a:gd name="T92" fmla="*/ 57607 w 709"/>
                <a:gd name="T93" fmla="*/ 322149 h 96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709" h="965">
                  <a:moveTo>
                    <a:pt x="355" y="147"/>
                  </a:moveTo>
                  <a:cubicBezTo>
                    <a:pt x="238" y="147"/>
                    <a:pt x="143" y="241"/>
                    <a:pt x="143" y="358"/>
                  </a:cubicBezTo>
                  <a:cubicBezTo>
                    <a:pt x="143" y="414"/>
                    <a:pt x="187" y="481"/>
                    <a:pt x="188" y="481"/>
                  </a:cubicBezTo>
                  <a:cubicBezTo>
                    <a:pt x="197" y="496"/>
                    <a:pt x="210" y="519"/>
                    <a:pt x="218" y="534"/>
                  </a:cubicBezTo>
                  <a:lnTo>
                    <a:pt x="264" y="623"/>
                  </a:lnTo>
                  <a:cubicBezTo>
                    <a:pt x="272" y="639"/>
                    <a:pt x="279" y="662"/>
                    <a:pt x="279" y="675"/>
                  </a:cubicBezTo>
                  <a:cubicBezTo>
                    <a:pt x="279" y="675"/>
                    <a:pt x="284" y="679"/>
                    <a:pt x="294" y="679"/>
                  </a:cubicBezTo>
                  <a:lnTo>
                    <a:pt x="416" y="679"/>
                  </a:lnTo>
                  <a:cubicBezTo>
                    <a:pt x="425" y="679"/>
                    <a:pt x="430" y="675"/>
                    <a:pt x="431" y="674"/>
                  </a:cubicBezTo>
                  <a:cubicBezTo>
                    <a:pt x="430" y="662"/>
                    <a:pt x="437" y="639"/>
                    <a:pt x="446" y="623"/>
                  </a:cubicBezTo>
                  <a:lnTo>
                    <a:pt x="491" y="534"/>
                  </a:lnTo>
                  <a:cubicBezTo>
                    <a:pt x="499" y="519"/>
                    <a:pt x="513" y="495"/>
                    <a:pt x="522" y="481"/>
                  </a:cubicBezTo>
                  <a:cubicBezTo>
                    <a:pt x="537" y="458"/>
                    <a:pt x="566" y="402"/>
                    <a:pt x="566" y="358"/>
                  </a:cubicBezTo>
                  <a:cubicBezTo>
                    <a:pt x="566" y="241"/>
                    <a:pt x="471" y="147"/>
                    <a:pt x="355" y="147"/>
                  </a:cubicBezTo>
                  <a:close/>
                  <a:moveTo>
                    <a:pt x="416" y="723"/>
                  </a:moveTo>
                  <a:lnTo>
                    <a:pt x="294" y="723"/>
                  </a:lnTo>
                  <a:cubicBezTo>
                    <a:pt x="261" y="723"/>
                    <a:pt x="235" y="702"/>
                    <a:pt x="235" y="675"/>
                  </a:cubicBezTo>
                  <a:cubicBezTo>
                    <a:pt x="235" y="671"/>
                    <a:pt x="231" y="656"/>
                    <a:pt x="224" y="643"/>
                  </a:cubicBezTo>
                  <a:lnTo>
                    <a:pt x="179" y="554"/>
                  </a:lnTo>
                  <a:cubicBezTo>
                    <a:pt x="172" y="540"/>
                    <a:pt x="159" y="519"/>
                    <a:pt x="151" y="506"/>
                  </a:cubicBezTo>
                  <a:cubicBezTo>
                    <a:pt x="145" y="498"/>
                    <a:pt x="99" y="425"/>
                    <a:pt x="99" y="358"/>
                  </a:cubicBezTo>
                  <a:cubicBezTo>
                    <a:pt x="99" y="217"/>
                    <a:pt x="214" y="102"/>
                    <a:pt x="355" y="102"/>
                  </a:cubicBezTo>
                  <a:cubicBezTo>
                    <a:pt x="495" y="102"/>
                    <a:pt x="610" y="217"/>
                    <a:pt x="610" y="358"/>
                  </a:cubicBezTo>
                  <a:cubicBezTo>
                    <a:pt x="610" y="425"/>
                    <a:pt x="564" y="498"/>
                    <a:pt x="559" y="506"/>
                  </a:cubicBezTo>
                  <a:cubicBezTo>
                    <a:pt x="550" y="518"/>
                    <a:pt x="537" y="541"/>
                    <a:pt x="530" y="554"/>
                  </a:cubicBezTo>
                  <a:lnTo>
                    <a:pt x="485" y="643"/>
                  </a:lnTo>
                  <a:cubicBezTo>
                    <a:pt x="478" y="656"/>
                    <a:pt x="475" y="671"/>
                    <a:pt x="475" y="675"/>
                  </a:cubicBezTo>
                  <a:cubicBezTo>
                    <a:pt x="475" y="702"/>
                    <a:pt x="449" y="723"/>
                    <a:pt x="416" y="723"/>
                  </a:cubicBezTo>
                  <a:close/>
                  <a:moveTo>
                    <a:pt x="287" y="832"/>
                  </a:moveTo>
                  <a:cubicBezTo>
                    <a:pt x="269" y="832"/>
                    <a:pt x="254" y="846"/>
                    <a:pt x="254" y="865"/>
                  </a:cubicBezTo>
                  <a:cubicBezTo>
                    <a:pt x="254" y="883"/>
                    <a:pt x="269" y="897"/>
                    <a:pt x="287" y="897"/>
                  </a:cubicBezTo>
                  <a:lnTo>
                    <a:pt x="426" y="897"/>
                  </a:lnTo>
                  <a:cubicBezTo>
                    <a:pt x="444" y="897"/>
                    <a:pt x="459" y="883"/>
                    <a:pt x="459" y="865"/>
                  </a:cubicBezTo>
                  <a:cubicBezTo>
                    <a:pt x="459" y="846"/>
                    <a:pt x="444" y="832"/>
                    <a:pt x="426" y="832"/>
                  </a:cubicBezTo>
                  <a:lnTo>
                    <a:pt x="287" y="832"/>
                  </a:lnTo>
                  <a:close/>
                  <a:moveTo>
                    <a:pt x="274" y="885"/>
                  </a:moveTo>
                  <a:cubicBezTo>
                    <a:pt x="276" y="929"/>
                    <a:pt x="312" y="965"/>
                    <a:pt x="356" y="965"/>
                  </a:cubicBezTo>
                  <a:cubicBezTo>
                    <a:pt x="401" y="965"/>
                    <a:pt x="437" y="929"/>
                    <a:pt x="439" y="885"/>
                  </a:cubicBezTo>
                  <a:lnTo>
                    <a:pt x="274" y="885"/>
                  </a:lnTo>
                  <a:close/>
                  <a:moveTo>
                    <a:pt x="459" y="865"/>
                  </a:moveTo>
                  <a:lnTo>
                    <a:pt x="254" y="865"/>
                  </a:lnTo>
                  <a:lnTo>
                    <a:pt x="254" y="762"/>
                  </a:lnTo>
                  <a:lnTo>
                    <a:pt x="459" y="762"/>
                  </a:lnTo>
                  <a:lnTo>
                    <a:pt x="459" y="865"/>
                  </a:lnTo>
                  <a:close/>
                  <a:moveTo>
                    <a:pt x="491" y="369"/>
                  </a:moveTo>
                  <a:cubicBezTo>
                    <a:pt x="491" y="388"/>
                    <a:pt x="476" y="403"/>
                    <a:pt x="457" y="403"/>
                  </a:cubicBezTo>
                  <a:lnTo>
                    <a:pt x="388" y="403"/>
                  </a:lnTo>
                  <a:lnTo>
                    <a:pt x="388" y="472"/>
                  </a:lnTo>
                  <a:cubicBezTo>
                    <a:pt x="388" y="491"/>
                    <a:pt x="373" y="506"/>
                    <a:pt x="355" y="506"/>
                  </a:cubicBezTo>
                  <a:cubicBezTo>
                    <a:pt x="336" y="506"/>
                    <a:pt x="321" y="491"/>
                    <a:pt x="321" y="472"/>
                  </a:cubicBezTo>
                  <a:lnTo>
                    <a:pt x="321" y="403"/>
                  </a:lnTo>
                  <a:lnTo>
                    <a:pt x="252" y="403"/>
                  </a:lnTo>
                  <a:cubicBezTo>
                    <a:pt x="233" y="403"/>
                    <a:pt x="218" y="388"/>
                    <a:pt x="218" y="369"/>
                  </a:cubicBezTo>
                  <a:cubicBezTo>
                    <a:pt x="218" y="351"/>
                    <a:pt x="233" y="336"/>
                    <a:pt x="252" y="336"/>
                  </a:cubicBezTo>
                  <a:lnTo>
                    <a:pt x="321" y="336"/>
                  </a:lnTo>
                  <a:lnTo>
                    <a:pt x="321" y="266"/>
                  </a:lnTo>
                  <a:cubicBezTo>
                    <a:pt x="321" y="248"/>
                    <a:pt x="336" y="233"/>
                    <a:pt x="355" y="233"/>
                  </a:cubicBezTo>
                  <a:cubicBezTo>
                    <a:pt x="373" y="233"/>
                    <a:pt x="388" y="248"/>
                    <a:pt x="388" y="266"/>
                  </a:cubicBezTo>
                  <a:lnTo>
                    <a:pt x="388" y="336"/>
                  </a:lnTo>
                  <a:lnTo>
                    <a:pt x="457" y="336"/>
                  </a:lnTo>
                  <a:cubicBezTo>
                    <a:pt x="476" y="336"/>
                    <a:pt x="491" y="351"/>
                    <a:pt x="491" y="369"/>
                  </a:cubicBezTo>
                  <a:close/>
                  <a:moveTo>
                    <a:pt x="681" y="326"/>
                  </a:moveTo>
                  <a:lnTo>
                    <a:pt x="643" y="326"/>
                  </a:lnTo>
                  <a:cubicBezTo>
                    <a:pt x="644" y="336"/>
                    <a:pt x="645" y="347"/>
                    <a:pt x="645" y="358"/>
                  </a:cubicBezTo>
                  <a:cubicBezTo>
                    <a:pt x="645" y="365"/>
                    <a:pt x="644" y="372"/>
                    <a:pt x="643" y="379"/>
                  </a:cubicBezTo>
                  <a:lnTo>
                    <a:pt x="681" y="379"/>
                  </a:lnTo>
                  <a:cubicBezTo>
                    <a:pt x="696" y="379"/>
                    <a:pt x="709" y="367"/>
                    <a:pt x="709" y="352"/>
                  </a:cubicBezTo>
                  <a:cubicBezTo>
                    <a:pt x="709" y="338"/>
                    <a:pt x="696" y="326"/>
                    <a:pt x="681" y="326"/>
                  </a:cubicBezTo>
                  <a:close/>
                  <a:moveTo>
                    <a:pt x="576" y="170"/>
                  </a:moveTo>
                  <a:lnTo>
                    <a:pt x="603" y="142"/>
                  </a:lnTo>
                  <a:cubicBezTo>
                    <a:pt x="614" y="131"/>
                    <a:pt x="614" y="114"/>
                    <a:pt x="604" y="104"/>
                  </a:cubicBezTo>
                  <a:cubicBezTo>
                    <a:pt x="594" y="94"/>
                    <a:pt x="577" y="94"/>
                    <a:pt x="566" y="105"/>
                  </a:cubicBezTo>
                  <a:lnTo>
                    <a:pt x="538" y="132"/>
                  </a:lnTo>
                  <a:cubicBezTo>
                    <a:pt x="552" y="144"/>
                    <a:pt x="564" y="156"/>
                    <a:pt x="576" y="170"/>
                  </a:cubicBezTo>
                  <a:close/>
                  <a:moveTo>
                    <a:pt x="354" y="67"/>
                  </a:moveTo>
                  <a:cubicBezTo>
                    <a:pt x="363" y="67"/>
                    <a:pt x="372" y="68"/>
                    <a:pt x="380" y="68"/>
                  </a:cubicBezTo>
                  <a:lnTo>
                    <a:pt x="380" y="27"/>
                  </a:lnTo>
                  <a:cubicBezTo>
                    <a:pt x="380" y="12"/>
                    <a:pt x="368" y="0"/>
                    <a:pt x="354" y="0"/>
                  </a:cubicBezTo>
                  <a:cubicBezTo>
                    <a:pt x="339" y="0"/>
                    <a:pt x="327" y="12"/>
                    <a:pt x="327" y="27"/>
                  </a:cubicBezTo>
                  <a:lnTo>
                    <a:pt x="327" y="68"/>
                  </a:lnTo>
                  <a:cubicBezTo>
                    <a:pt x="336" y="68"/>
                    <a:pt x="345" y="67"/>
                    <a:pt x="354" y="67"/>
                  </a:cubicBezTo>
                  <a:close/>
                  <a:moveTo>
                    <a:pt x="130" y="173"/>
                  </a:moveTo>
                  <a:cubicBezTo>
                    <a:pt x="142" y="159"/>
                    <a:pt x="154" y="147"/>
                    <a:pt x="168" y="135"/>
                  </a:cubicBezTo>
                  <a:lnTo>
                    <a:pt x="142" y="109"/>
                  </a:lnTo>
                  <a:cubicBezTo>
                    <a:pt x="131" y="99"/>
                    <a:pt x="114" y="98"/>
                    <a:pt x="104" y="109"/>
                  </a:cubicBezTo>
                  <a:cubicBezTo>
                    <a:pt x="93" y="119"/>
                    <a:pt x="94" y="136"/>
                    <a:pt x="104" y="147"/>
                  </a:cubicBezTo>
                  <a:lnTo>
                    <a:pt x="130" y="173"/>
                  </a:lnTo>
                  <a:close/>
                  <a:moveTo>
                    <a:pt x="64" y="358"/>
                  </a:moveTo>
                  <a:cubicBezTo>
                    <a:pt x="64" y="347"/>
                    <a:pt x="64" y="336"/>
                    <a:pt x="66" y="326"/>
                  </a:cubicBezTo>
                  <a:lnTo>
                    <a:pt x="28" y="326"/>
                  </a:lnTo>
                  <a:cubicBezTo>
                    <a:pt x="13" y="326"/>
                    <a:pt x="0" y="338"/>
                    <a:pt x="0" y="352"/>
                  </a:cubicBezTo>
                  <a:cubicBezTo>
                    <a:pt x="0" y="367"/>
                    <a:pt x="13" y="379"/>
                    <a:pt x="28" y="379"/>
                  </a:cubicBezTo>
                  <a:lnTo>
                    <a:pt x="65" y="379"/>
                  </a:lnTo>
                  <a:cubicBezTo>
                    <a:pt x="64" y="372"/>
                    <a:pt x="64" y="365"/>
                    <a:pt x="64" y="358"/>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grpSp>
      <p:grpSp>
        <p:nvGrpSpPr>
          <p:cNvPr id="26" name="组合 37"/>
          <p:cNvGrpSpPr/>
          <p:nvPr/>
        </p:nvGrpSpPr>
        <p:grpSpPr bwMode="auto">
          <a:xfrm>
            <a:off x="1072399" y="2959032"/>
            <a:ext cx="945772" cy="922021"/>
            <a:chOff x="0" y="0"/>
            <a:chExt cx="1154113" cy="1155698"/>
          </a:xfrm>
          <a:solidFill>
            <a:sysClr val="window" lastClr="FFFFFF">
              <a:lumMod val="65000"/>
            </a:sysClr>
          </a:solidFill>
        </p:grpSpPr>
        <p:sp>
          <p:nvSpPr>
            <p:cNvPr id="27" name="Oval 31"/>
            <p:cNvSpPr>
              <a:spLocks noChangeArrowheads="1"/>
            </p:cNvSpPr>
            <p:nvPr/>
          </p:nvSpPr>
          <p:spPr bwMode="auto">
            <a:xfrm>
              <a:off x="0" y="0"/>
              <a:ext cx="1154113" cy="1155699"/>
            </a:xfrm>
            <a:prstGeom prst="ellipse">
              <a:avLst/>
            </a:prstGeom>
            <a:solidFill>
              <a:srgbClr val="00877C"/>
            </a:solidFill>
            <a:ln w="63500">
              <a:solidFill>
                <a:sysClr val="window" lastClr="FFFFFF"/>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endParaRPr kumimoji="0" lang="zh-CN" altLang="en-US" sz="1600" b="0" i="0" u="none" strike="noStrike" kern="0" cap="none" spc="0" normalizeH="0" baseline="0" noProof="0">
                <a:ln>
                  <a:noFill/>
                </a:ln>
                <a:solidFill>
                  <a:prstClr val="black"/>
                </a:solidFill>
                <a:effectLst/>
                <a:uLnTx/>
                <a:uFillTx/>
                <a:latin typeface="+mn-lt"/>
                <a:ea typeface="微软雅黑" panose="020B0503020204020204" charset="-122"/>
              </a:endParaRPr>
            </a:p>
          </p:txBody>
        </p:sp>
        <p:sp>
          <p:nvSpPr>
            <p:cNvPr id="28" name="Freeform 35"/>
            <p:cNvSpPr>
              <a:spLocks noEditPoints="1"/>
            </p:cNvSpPr>
            <p:nvPr/>
          </p:nvSpPr>
          <p:spPr bwMode="auto">
            <a:xfrm>
              <a:off x="269875" y="169862"/>
              <a:ext cx="563563" cy="766762"/>
            </a:xfrm>
            <a:custGeom>
              <a:avLst/>
              <a:gdLst>
                <a:gd name="T0" fmla="*/ 73939 w 625"/>
                <a:gd name="T1" fmla="*/ 124194 h 852"/>
                <a:gd name="T2" fmla="*/ 62217 w 625"/>
                <a:gd name="T3" fmla="*/ 766762 h 852"/>
                <a:gd name="T4" fmla="*/ 563563 w 625"/>
                <a:gd name="T5" fmla="*/ 188091 h 852"/>
                <a:gd name="T6" fmla="*/ 520281 w 625"/>
                <a:gd name="T7" fmla="*/ 201590 h 852"/>
                <a:gd name="T8" fmla="*/ 64021 w 625"/>
                <a:gd name="T9" fmla="*/ 722664 h 852"/>
                <a:gd name="T10" fmla="*/ 243459 w 625"/>
                <a:gd name="T11" fmla="*/ 81896 h 852"/>
                <a:gd name="T12" fmla="*/ 320104 w 625"/>
                <a:gd name="T13" fmla="*/ 81896 h 852"/>
                <a:gd name="T14" fmla="*/ 280429 w 625"/>
                <a:gd name="T15" fmla="*/ 122394 h 852"/>
                <a:gd name="T16" fmla="*/ 196571 w 625"/>
                <a:gd name="T17" fmla="*/ 83696 h 852"/>
                <a:gd name="T18" fmla="*/ 103696 w 625"/>
                <a:gd name="T19" fmla="*/ 194390 h 852"/>
                <a:gd name="T20" fmla="*/ 459867 w 625"/>
                <a:gd name="T21" fmla="*/ 194390 h 852"/>
                <a:gd name="T22" fmla="*/ 366992 w 625"/>
                <a:gd name="T23" fmla="*/ 83696 h 852"/>
                <a:gd name="T24" fmla="*/ 196571 w 625"/>
                <a:gd name="T25" fmla="*/ 83696 h 852"/>
                <a:gd name="T26" fmla="*/ 199276 w 625"/>
                <a:gd name="T27" fmla="*/ 582271 h 852"/>
                <a:gd name="T28" fmla="*/ 136157 w 625"/>
                <a:gd name="T29" fmla="*/ 600270 h 852"/>
                <a:gd name="T30" fmla="*/ 122631 w 625"/>
                <a:gd name="T31" fmla="*/ 613770 h 852"/>
                <a:gd name="T32" fmla="*/ 199276 w 625"/>
                <a:gd name="T33" fmla="*/ 619169 h 852"/>
                <a:gd name="T34" fmla="*/ 119025 w 625"/>
                <a:gd name="T35" fmla="*/ 658767 h 852"/>
                <a:gd name="T36" fmla="*/ 218212 w 625"/>
                <a:gd name="T37" fmla="*/ 610170 h 852"/>
                <a:gd name="T38" fmla="*/ 218212 w 625"/>
                <a:gd name="T39" fmla="*/ 578671 h 852"/>
                <a:gd name="T40" fmla="*/ 99187 w 625"/>
                <a:gd name="T41" fmla="*/ 584971 h 852"/>
                <a:gd name="T42" fmla="*/ 192964 w 625"/>
                <a:gd name="T43" fmla="*/ 683966 h 852"/>
                <a:gd name="T44" fmla="*/ 192964 w 625"/>
                <a:gd name="T45" fmla="*/ 301485 h 852"/>
                <a:gd name="T46" fmla="*/ 136157 w 625"/>
                <a:gd name="T47" fmla="*/ 318584 h 852"/>
                <a:gd name="T48" fmla="*/ 155994 w 625"/>
                <a:gd name="T49" fmla="*/ 368982 h 852"/>
                <a:gd name="T50" fmla="*/ 119025 w 625"/>
                <a:gd name="T51" fmla="*/ 382481 h 852"/>
                <a:gd name="T52" fmla="*/ 192964 w 625"/>
                <a:gd name="T53" fmla="*/ 281686 h 852"/>
                <a:gd name="T54" fmla="*/ 99187 w 625"/>
                <a:gd name="T55" fmla="*/ 380681 h 852"/>
                <a:gd name="T56" fmla="*/ 217310 w 625"/>
                <a:gd name="T57" fmla="*/ 323084 h 852"/>
                <a:gd name="T58" fmla="*/ 216408 w 625"/>
                <a:gd name="T59" fmla="*/ 296985 h 852"/>
                <a:gd name="T60" fmla="*/ 199276 w 625"/>
                <a:gd name="T61" fmla="*/ 452678 h 852"/>
                <a:gd name="T62" fmla="*/ 122631 w 625"/>
                <a:gd name="T63" fmla="*/ 471577 h 852"/>
                <a:gd name="T64" fmla="*/ 199276 w 625"/>
                <a:gd name="T65" fmla="*/ 522874 h 852"/>
                <a:gd name="T66" fmla="*/ 218212 w 625"/>
                <a:gd name="T67" fmla="*/ 438278 h 852"/>
                <a:gd name="T68" fmla="*/ 99187 w 625"/>
                <a:gd name="T69" fmla="*/ 442778 h 852"/>
                <a:gd name="T70" fmla="*/ 199276 w 625"/>
                <a:gd name="T71" fmla="*/ 541773 h 852"/>
                <a:gd name="T72" fmla="*/ 260592 w 625"/>
                <a:gd name="T73" fmla="*/ 418479 h 852"/>
                <a:gd name="T74" fmla="*/ 294856 w 625"/>
                <a:gd name="T75" fmla="*/ 650668 h 852"/>
                <a:gd name="T76" fmla="*/ 452654 w 625"/>
                <a:gd name="T77" fmla="*/ 602070 h 852"/>
                <a:gd name="T78" fmla="*/ 288544 w 625"/>
                <a:gd name="T79" fmla="*/ 644368 h 852"/>
                <a:gd name="T80" fmla="*/ 452654 w 625"/>
                <a:gd name="T81" fmla="*/ 456277 h 852"/>
                <a:gd name="T82" fmla="*/ 288544 w 625"/>
                <a:gd name="T83" fmla="*/ 368982 h 852"/>
                <a:gd name="T84" fmla="*/ 288544 w 625"/>
                <a:gd name="T85" fmla="*/ 316784 h 85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25" h="852">
                  <a:moveTo>
                    <a:pt x="48" y="224"/>
                  </a:moveTo>
                  <a:cubicBezTo>
                    <a:pt x="48" y="200"/>
                    <a:pt x="59" y="188"/>
                    <a:pt x="82" y="188"/>
                  </a:cubicBezTo>
                  <a:lnTo>
                    <a:pt x="82" y="138"/>
                  </a:lnTo>
                  <a:cubicBezTo>
                    <a:pt x="39" y="139"/>
                    <a:pt x="0" y="167"/>
                    <a:pt x="0" y="209"/>
                  </a:cubicBezTo>
                  <a:lnTo>
                    <a:pt x="0" y="783"/>
                  </a:lnTo>
                  <a:cubicBezTo>
                    <a:pt x="0" y="818"/>
                    <a:pt x="34" y="852"/>
                    <a:pt x="69" y="852"/>
                  </a:cubicBezTo>
                  <a:lnTo>
                    <a:pt x="556" y="852"/>
                  </a:lnTo>
                  <a:cubicBezTo>
                    <a:pt x="591" y="852"/>
                    <a:pt x="625" y="818"/>
                    <a:pt x="625" y="783"/>
                  </a:cubicBezTo>
                  <a:lnTo>
                    <a:pt x="625" y="209"/>
                  </a:lnTo>
                  <a:cubicBezTo>
                    <a:pt x="625" y="167"/>
                    <a:pt x="586" y="139"/>
                    <a:pt x="543" y="138"/>
                  </a:cubicBezTo>
                  <a:lnTo>
                    <a:pt x="543" y="188"/>
                  </a:lnTo>
                  <a:cubicBezTo>
                    <a:pt x="566" y="188"/>
                    <a:pt x="577" y="200"/>
                    <a:pt x="577" y="224"/>
                  </a:cubicBezTo>
                  <a:lnTo>
                    <a:pt x="577" y="768"/>
                  </a:lnTo>
                  <a:cubicBezTo>
                    <a:pt x="577" y="785"/>
                    <a:pt x="570" y="803"/>
                    <a:pt x="554" y="803"/>
                  </a:cubicBezTo>
                  <a:lnTo>
                    <a:pt x="71" y="803"/>
                  </a:lnTo>
                  <a:cubicBezTo>
                    <a:pt x="53" y="803"/>
                    <a:pt x="48" y="783"/>
                    <a:pt x="48" y="764"/>
                  </a:cubicBezTo>
                  <a:lnTo>
                    <a:pt x="48" y="224"/>
                  </a:lnTo>
                  <a:close/>
                  <a:moveTo>
                    <a:pt x="270" y="91"/>
                  </a:moveTo>
                  <a:cubicBezTo>
                    <a:pt x="270" y="71"/>
                    <a:pt x="289" y="52"/>
                    <a:pt x="309" y="52"/>
                  </a:cubicBezTo>
                  <a:lnTo>
                    <a:pt x="316" y="52"/>
                  </a:lnTo>
                  <a:cubicBezTo>
                    <a:pt x="336" y="52"/>
                    <a:pt x="355" y="71"/>
                    <a:pt x="355" y="91"/>
                  </a:cubicBezTo>
                  <a:lnTo>
                    <a:pt x="355" y="95"/>
                  </a:lnTo>
                  <a:cubicBezTo>
                    <a:pt x="355" y="117"/>
                    <a:pt x="336" y="136"/>
                    <a:pt x="314" y="136"/>
                  </a:cubicBezTo>
                  <a:lnTo>
                    <a:pt x="311" y="136"/>
                  </a:lnTo>
                  <a:cubicBezTo>
                    <a:pt x="289" y="136"/>
                    <a:pt x="270" y="117"/>
                    <a:pt x="270" y="95"/>
                  </a:cubicBezTo>
                  <a:lnTo>
                    <a:pt x="270" y="91"/>
                  </a:lnTo>
                  <a:close/>
                  <a:moveTo>
                    <a:pt x="218" y="93"/>
                  </a:moveTo>
                  <a:lnTo>
                    <a:pt x="149" y="93"/>
                  </a:lnTo>
                  <a:cubicBezTo>
                    <a:pt x="126" y="93"/>
                    <a:pt x="115" y="104"/>
                    <a:pt x="115" y="127"/>
                  </a:cubicBezTo>
                  <a:lnTo>
                    <a:pt x="115" y="216"/>
                  </a:lnTo>
                  <a:cubicBezTo>
                    <a:pt x="115" y="231"/>
                    <a:pt x="124" y="246"/>
                    <a:pt x="138" y="246"/>
                  </a:cubicBezTo>
                  <a:lnTo>
                    <a:pt x="487" y="246"/>
                  </a:lnTo>
                  <a:cubicBezTo>
                    <a:pt x="501" y="246"/>
                    <a:pt x="510" y="231"/>
                    <a:pt x="510" y="216"/>
                  </a:cubicBezTo>
                  <a:lnTo>
                    <a:pt x="510" y="127"/>
                  </a:lnTo>
                  <a:cubicBezTo>
                    <a:pt x="510" y="104"/>
                    <a:pt x="499" y="93"/>
                    <a:pt x="476" y="93"/>
                  </a:cubicBezTo>
                  <a:lnTo>
                    <a:pt x="407" y="93"/>
                  </a:lnTo>
                  <a:cubicBezTo>
                    <a:pt x="407" y="45"/>
                    <a:pt x="366" y="0"/>
                    <a:pt x="320" y="0"/>
                  </a:cubicBezTo>
                  <a:lnTo>
                    <a:pt x="305" y="0"/>
                  </a:lnTo>
                  <a:cubicBezTo>
                    <a:pt x="259" y="0"/>
                    <a:pt x="218" y="45"/>
                    <a:pt x="218" y="93"/>
                  </a:cubicBezTo>
                  <a:close/>
                  <a:moveTo>
                    <a:pt x="132" y="654"/>
                  </a:moveTo>
                  <a:cubicBezTo>
                    <a:pt x="132" y="649"/>
                    <a:pt x="133" y="647"/>
                    <a:pt x="138" y="647"/>
                  </a:cubicBezTo>
                  <a:lnTo>
                    <a:pt x="221" y="647"/>
                  </a:lnTo>
                  <a:lnTo>
                    <a:pt x="221" y="654"/>
                  </a:lnTo>
                  <a:cubicBezTo>
                    <a:pt x="221" y="661"/>
                    <a:pt x="186" y="680"/>
                    <a:pt x="180" y="684"/>
                  </a:cubicBezTo>
                  <a:cubicBezTo>
                    <a:pt x="174" y="679"/>
                    <a:pt x="161" y="667"/>
                    <a:pt x="151" y="667"/>
                  </a:cubicBezTo>
                  <a:lnTo>
                    <a:pt x="149" y="667"/>
                  </a:lnTo>
                  <a:cubicBezTo>
                    <a:pt x="144" y="667"/>
                    <a:pt x="136" y="675"/>
                    <a:pt x="136" y="680"/>
                  </a:cubicBezTo>
                  <a:lnTo>
                    <a:pt x="136" y="682"/>
                  </a:lnTo>
                  <a:cubicBezTo>
                    <a:pt x="136" y="688"/>
                    <a:pt x="167" y="721"/>
                    <a:pt x="173" y="721"/>
                  </a:cubicBezTo>
                  <a:lnTo>
                    <a:pt x="175" y="721"/>
                  </a:lnTo>
                  <a:cubicBezTo>
                    <a:pt x="180" y="721"/>
                    <a:pt x="214" y="693"/>
                    <a:pt x="221" y="688"/>
                  </a:cubicBezTo>
                  <a:cubicBezTo>
                    <a:pt x="221" y="700"/>
                    <a:pt x="225" y="738"/>
                    <a:pt x="214" y="738"/>
                  </a:cubicBezTo>
                  <a:lnTo>
                    <a:pt x="138" y="738"/>
                  </a:lnTo>
                  <a:cubicBezTo>
                    <a:pt x="133" y="738"/>
                    <a:pt x="132" y="737"/>
                    <a:pt x="132" y="732"/>
                  </a:cubicBezTo>
                  <a:lnTo>
                    <a:pt x="132" y="654"/>
                  </a:lnTo>
                  <a:close/>
                  <a:moveTo>
                    <a:pt x="214" y="760"/>
                  </a:moveTo>
                  <a:cubicBezTo>
                    <a:pt x="255" y="760"/>
                    <a:pt x="240" y="715"/>
                    <a:pt x="242" y="678"/>
                  </a:cubicBezTo>
                  <a:cubicBezTo>
                    <a:pt x="243" y="658"/>
                    <a:pt x="292" y="642"/>
                    <a:pt x="296" y="624"/>
                  </a:cubicBezTo>
                  <a:lnTo>
                    <a:pt x="290" y="624"/>
                  </a:lnTo>
                  <a:cubicBezTo>
                    <a:pt x="275" y="624"/>
                    <a:pt x="253" y="637"/>
                    <a:pt x="242" y="643"/>
                  </a:cubicBezTo>
                  <a:cubicBezTo>
                    <a:pt x="237" y="635"/>
                    <a:pt x="232" y="626"/>
                    <a:pt x="218" y="626"/>
                  </a:cubicBezTo>
                  <a:lnTo>
                    <a:pt x="134" y="626"/>
                  </a:lnTo>
                  <a:cubicBezTo>
                    <a:pt x="122" y="626"/>
                    <a:pt x="110" y="637"/>
                    <a:pt x="110" y="650"/>
                  </a:cubicBezTo>
                  <a:lnTo>
                    <a:pt x="110" y="736"/>
                  </a:lnTo>
                  <a:cubicBezTo>
                    <a:pt x="110" y="750"/>
                    <a:pt x="123" y="760"/>
                    <a:pt x="138" y="760"/>
                  </a:cubicBezTo>
                  <a:lnTo>
                    <a:pt x="214" y="760"/>
                  </a:lnTo>
                  <a:close/>
                  <a:moveTo>
                    <a:pt x="132" y="341"/>
                  </a:moveTo>
                  <a:cubicBezTo>
                    <a:pt x="132" y="336"/>
                    <a:pt x="133" y="335"/>
                    <a:pt x="138" y="335"/>
                  </a:cubicBezTo>
                  <a:lnTo>
                    <a:pt x="214" y="335"/>
                  </a:lnTo>
                  <a:cubicBezTo>
                    <a:pt x="219" y="335"/>
                    <a:pt x="221" y="336"/>
                    <a:pt x="221" y="341"/>
                  </a:cubicBezTo>
                  <a:cubicBezTo>
                    <a:pt x="221" y="346"/>
                    <a:pt x="184" y="371"/>
                    <a:pt x="180" y="371"/>
                  </a:cubicBezTo>
                  <a:cubicBezTo>
                    <a:pt x="175" y="371"/>
                    <a:pt x="164" y="354"/>
                    <a:pt x="151" y="354"/>
                  </a:cubicBezTo>
                  <a:cubicBezTo>
                    <a:pt x="145" y="354"/>
                    <a:pt x="136" y="361"/>
                    <a:pt x="136" y="367"/>
                  </a:cubicBezTo>
                  <a:lnTo>
                    <a:pt x="136" y="369"/>
                  </a:lnTo>
                  <a:cubicBezTo>
                    <a:pt x="136" y="378"/>
                    <a:pt x="166" y="406"/>
                    <a:pt x="173" y="410"/>
                  </a:cubicBezTo>
                  <a:lnTo>
                    <a:pt x="221" y="376"/>
                  </a:lnTo>
                  <a:lnTo>
                    <a:pt x="221" y="425"/>
                  </a:lnTo>
                  <a:lnTo>
                    <a:pt x="132" y="425"/>
                  </a:lnTo>
                  <a:lnTo>
                    <a:pt x="132" y="341"/>
                  </a:lnTo>
                  <a:close/>
                  <a:moveTo>
                    <a:pt x="240" y="330"/>
                  </a:moveTo>
                  <a:cubicBezTo>
                    <a:pt x="237" y="319"/>
                    <a:pt x="228" y="313"/>
                    <a:pt x="214" y="313"/>
                  </a:cubicBezTo>
                  <a:lnTo>
                    <a:pt x="138" y="313"/>
                  </a:lnTo>
                  <a:cubicBezTo>
                    <a:pt x="123" y="313"/>
                    <a:pt x="110" y="322"/>
                    <a:pt x="110" y="337"/>
                  </a:cubicBezTo>
                  <a:lnTo>
                    <a:pt x="110" y="423"/>
                  </a:lnTo>
                  <a:cubicBezTo>
                    <a:pt x="110" y="436"/>
                    <a:pt x="122" y="447"/>
                    <a:pt x="134" y="447"/>
                  </a:cubicBezTo>
                  <a:lnTo>
                    <a:pt x="218" y="447"/>
                  </a:lnTo>
                  <a:cubicBezTo>
                    <a:pt x="252" y="447"/>
                    <a:pt x="242" y="393"/>
                    <a:pt x="241" y="359"/>
                  </a:cubicBezTo>
                  <a:lnTo>
                    <a:pt x="296" y="313"/>
                  </a:lnTo>
                  <a:cubicBezTo>
                    <a:pt x="296" y="313"/>
                    <a:pt x="292" y="311"/>
                    <a:pt x="292" y="311"/>
                  </a:cubicBezTo>
                  <a:cubicBezTo>
                    <a:pt x="271" y="311"/>
                    <a:pt x="253" y="329"/>
                    <a:pt x="240" y="330"/>
                  </a:cubicBezTo>
                  <a:close/>
                  <a:moveTo>
                    <a:pt x="132" y="492"/>
                  </a:moveTo>
                  <a:lnTo>
                    <a:pt x="221" y="492"/>
                  </a:lnTo>
                  <a:lnTo>
                    <a:pt x="221" y="503"/>
                  </a:lnTo>
                  <a:lnTo>
                    <a:pt x="180" y="529"/>
                  </a:lnTo>
                  <a:lnTo>
                    <a:pt x="152" y="508"/>
                  </a:lnTo>
                  <a:cubicBezTo>
                    <a:pt x="145" y="513"/>
                    <a:pt x="136" y="515"/>
                    <a:pt x="136" y="524"/>
                  </a:cubicBezTo>
                  <a:cubicBezTo>
                    <a:pt x="136" y="531"/>
                    <a:pt x="167" y="565"/>
                    <a:pt x="173" y="565"/>
                  </a:cubicBezTo>
                  <a:cubicBezTo>
                    <a:pt x="183" y="565"/>
                    <a:pt x="209" y="536"/>
                    <a:pt x="221" y="533"/>
                  </a:cubicBezTo>
                  <a:lnTo>
                    <a:pt x="221" y="581"/>
                  </a:lnTo>
                  <a:lnTo>
                    <a:pt x="132" y="581"/>
                  </a:lnTo>
                  <a:lnTo>
                    <a:pt x="132" y="492"/>
                  </a:lnTo>
                  <a:close/>
                  <a:moveTo>
                    <a:pt x="242" y="487"/>
                  </a:moveTo>
                  <a:cubicBezTo>
                    <a:pt x="238" y="480"/>
                    <a:pt x="233" y="470"/>
                    <a:pt x="221" y="470"/>
                  </a:cubicBezTo>
                  <a:lnTo>
                    <a:pt x="132" y="470"/>
                  </a:lnTo>
                  <a:cubicBezTo>
                    <a:pt x="121" y="470"/>
                    <a:pt x="110" y="481"/>
                    <a:pt x="110" y="492"/>
                  </a:cubicBezTo>
                  <a:lnTo>
                    <a:pt x="110" y="581"/>
                  </a:lnTo>
                  <a:cubicBezTo>
                    <a:pt x="110" y="591"/>
                    <a:pt x="121" y="602"/>
                    <a:pt x="132" y="602"/>
                  </a:cubicBezTo>
                  <a:lnTo>
                    <a:pt x="221" y="602"/>
                  </a:lnTo>
                  <a:cubicBezTo>
                    <a:pt x="252" y="602"/>
                    <a:pt x="242" y="547"/>
                    <a:pt x="242" y="515"/>
                  </a:cubicBezTo>
                  <a:lnTo>
                    <a:pt x="296" y="469"/>
                  </a:lnTo>
                  <a:lnTo>
                    <a:pt x="289" y="465"/>
                  </a:lnTo>
                  <a:lnTo>
                    <a:pt x="242" y="487"/>
                  </a:lnTo>
                  <a:close/>
                  <a:moveTo>
                    <a:pt x="320" y="716"/>
                  </a:moveTo>
                  <a:cubicBezTo>
                    <a:pt x="320" y="721"/>
                    <a:pt x="322" y="723"/>
                    <a:pt x="327" y="723"/>
                  </a:cubicBezTo>
                  <a:lnTo>
                    <a:pt x="495" y="723"/>
                  </a:lnTo>
                  <a:cubicBezTo>
                    <a:pt x="500" y="723"/>
                    <a:pt x="502" y="721"/>
                    <a:pt x="502" y="716"/>
                  </a:cubicBezTo>
                  <a:lnTo>
                    <a:pt x="502" y="669"/>
                  </a:lnTo>
                  <a:cubicBezTo>
                    <a:pt x="502" y="664"/>
                    <a:pt x="500" y="663"/>
                    <a:pt x="495" y="663"/>
                  </a:cubicBezTo>
                  <a:lnTo>
                    <a:pt x="320" y="663"/>
                  </a:lnTo>
                  <a:lnTo>
                    <a:pt x="320" y="716"/>
                  </a:lnTo>
                  <a:close/>
                  <a:moveTo>
                    <a:pt x="320" y="565"/>
                  </a:moveTo>
                  <a:lnTo>
                    <a:pt x="502" y="565"/>
                  </a:lnTo>
                  <a:lnTo>
                    <a:pt x="502" y="507"/>
                  </a:lnTo>
                  <a:lnTo>
                    <a:pt x="320" y="507"/>
                  </a:lnTo>
                  <a:lnTo>
                    <a:pt x="320" y="565"/>
                  </a:lnTo>
                  <a:close/>
                  <a:moveTo>
                    <a:pt x="320" y="410"/>
                  </a:moveTo>
                  <a:lnTo>
                    <a:pt x="452" y="410"/>
                  </a:lnTo>
                  <a:lnTo>
                    <a:pt x="452" y="352"/>
                  </a:lnTo>
                  <a:lnTo>
                    <a:pt x="320" y="352"/>
                  </a:lnTo>
                  <a:lnTo>
                    <a:pt x="320" y="41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prstClr val="black"/>
                </a:solidFill>
                <a:effectLst/>
                <a:uLnTx/>
                <a:uFillTx/>
              </a:endParaRPr>
            </a:p>
          </p:txBody>
        </p:sp>
      </p:grpSp>
      <p:grpSp>
        <p:nvGrpSpPr>
          <p:cNvPr id="29" name="组合 43"/>
          <p:cNvGrpSpPr/>
          <p:nvPr/>
        </p:nvGrpSpPr>
        <p:grpSpPr bwMode="auto">
          <a:xfrm>
            <a:off x="1072397" y="4726841"/>
            <a:ext cx="945773" cy="876273"/>
            <a:chOff x="0" y="0"/>
            <a:chExt cx="1154113" cy="1155698"/>
          </a:xfrm>
          <a:solidFill>
            <a:sysClr val="window" lastClr="FFFFFF">
              <a:lumMod val="65000"/>
            </a:sysClr>
          </a:solidFill>
        </p:grpSpPr>
        <p:sp>
          <p:nvSpPr>
            <p:cNvPr id="30" name="Oval 32"/>
            <p:cNvSpPr>
              <a:spLocks noChangeArrowheads="1"/>
            </p:cNvSpPr>
            <p:nvPr/>
          </p:nvSpPr>
          <p:spPr bwMode="auto">
            <a:xfrm>
              <a:off x="0" y="0"/>
              <a:ext cx="1154113" cy="1155698"/>
            </a:xfrm>
            <a:prstGeom prst="ellipse">
              <a:avLst/>
            </a:prstGeom>
            <a:solidFill>
              <a:srgbClr val="00877C"/>
            </a:solidFill>
            <a:ln w="63500">
              <a:solidFill>
                <a:sysClr val="window" lastClr="FFFFFF"/>
              </a:solidFill>
              <a:round/>
            </a:ln>
            <a:effectLst>
              <a:outerShdw blurRad="101600" dist="38100" dir="8100000" algn="tr" rotWithShape="0">
                <a:prstClr val="black">
                  <a:alpha val="40000"/>
                </a:prstClr>
              </a:outerShdw>
            </a:effectLst>
          </p:spPr>
          <p:txBody>
            <a:bodyPr/>
            <a:lstStyle>
              <a:lvl1pPr eaLnBrk="0" hangingPunct="0">
                <a:spcBef>
                  <a:spcPct val="20000"/>
                </a:spcBef>
                <a:buChar char="•"/>
                <a:defRPr sz="2000">
                  <a:solidFill>
                    <a:schemeClr val="accent1"/>
                  </a:solidFill>
                  <a:latin typeface="Arial" panose="020B0604020202020204" pitchFamily="34" charset="0"/>
                  <a:ea typeface="微软雅黑" panose="020B050302020402020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ct val="0"/>
                </a:spcBef>
                <a:spcAft>
                  <a:spcPts val="0"/>
                </a:spcAft>
                <a:buClrTx/>
                <a:buSzTx/>
                <a:buFontTx/>
                <a:buNone/>
                <a:defRPr/>
              </a:pPr>
              <a:endParaRPr kumimoji="0" lang="zh-CN" altLang="en-US" sz="1600" b="0" i="0" u="none" strike="noStrike" kern="0" cap="none" spc="0" normalizeH="0" baseline="0" noProof="0">
                <a:ln>
                  <a:noFill/>
                </a:ln>
                <a:solidFill>
                  <a:prstClr val="black"/>
                </a:solidFill>
                <a:effectLst/>
                <a:uLnTx/>
                <a:uFillTx/>
                <a:latin typeface="+mn-lt"/>
                <a:ea typeface="微软雅黑" panose="020B0503020204020204" charset="-122"/>
              </a:endParaRPr>
            </a:p>
          </p:txBody>
        </p:sp>
        <p:sp>
          <p:nvSpPr>
            <p:cNvPr id="31" name="Freeform 37"/>
            <p:cNvSpPr>
              <a:spLocks noEditPoints="1"/>
            </p:cNvSpPr>
            <p:nvPr/>
          </p:nvSpPr>
          <p:spPr bwMode="auto">
            <a:xfrm>
              <a:off x="254084" y="251617"/>
              <a:ext cx="658813" cy="652463"/>
            </a:xfrm>
            <a:custGeom>
              <a:avLst/>
              <a:gdLst>
                <a:gd name="T0" fmla="*/ 594912 w 732"/>
                <a:gd name="T1" fmla="*/ 562343 h 724"/>
                <a:gd name="T2" fmla="*/ 526510 w 732"/>
                <a:gd name="T3" fmla="*/ 562343 h 724"/>
                <a:gd name="T4" fmla="*/ 431109 w 732"/>
                <a:gd name="T5" fmla="*/ 379401 h 724"/>
                <a:gd name="T6" fmla="*/ 421208 w 732"/>
                <a:gd name="T7" fmla="*/ 415449 h 724"/>
                <a:gd name="T8" fmla="*/ 369007 w 732"/>
                <a:gd name="T9" fmla="*/ 455101 h 724"/>
                <a:gd name="T10" fmla="*/ 540011 w 732"/>
                <a:gd name="T11" fmla="*/ 644351 h 724"/>
                <a:gd name="T12" fmla="*/ 649813 w 732"/>
                <a:gd name="T13" fmla="*/ 570454 h 724"/>
                <a:gd name="T14" fmla="*/ 568811 w 732"/>
                <a:gd name="T15" fmla="*/ 486643 h 724"/>
                <a:gd name="T16" fmla="*/ 449109 w 732"/>
                <a:gd name="T17" fmla="*/ 388413 h 724"/>
                <a:gd name="T18" fmla="*/ 237605 w 732"/>
                <a:gd name="T19" fmla="*/ 231606 h 724"/>
                <a:gd name="T20" fmla="*/ 273605 w 732"/>
                <a:gd name="T21" fmla="*/ 221693 h 724"/>
                <a:gd name="T22" fmla="*/ 283506 w 732"/>
                <a:gd name="T23" fmla="*/ 186546 h 724"/>
                <a:gd name="T24" fmla="*/ 292506 w 732"/>
                <a:gd name="T25" fmla="*/ 153202 h 724"/>
                <a:gd name="T26" fmla="*/ 126903 w 732"/>
                <a:gd name="T27" fmla="*/ 14419 h 724"/>
                <a:gd name="T28" fmla="*/ 104402 w 732"/>
                <a:gd name="T29" fmla="*/ 184744 h 724"/>
                <a:gd name="T30" fmla="*/ 900 w 732"/>
                <a:gd name="T31" fmla="*/ 141487 h 724"/>
                <a:gd name="T32" fmla="*/ 196204 w 732"/>
                <a:gd name="T33" fmla="*/ 281171 h 724"/>
                <a:gd name="T34" fmla="*/ 221404 w 732"/>
                <a:gd name="T35" fmla="*/ 248729 h 724"/>
                <a:gd name="T36" fmla="*/ 634513 w 732"/>
                <a:gd name="T37" fmla="*/ 63985 h 724"/>
                <a:gd name="T38" fmla="*/ 546311 w 732"/>
                <a:gd name="T39" fmla="*/ 0 h 724"/>
                <a:gd name="T40" fmla="*/ 309606 w 732"/>
                <a:gd name="T41" fmla="*/ 211780 h 724"/>
                <a:gd name="T42" fmla="*/ 275405 w 732"/>
                <a:gd name="T43" fmla="*/ 260444 h 724"/>
                <a:gd name="T44" fmla="*/ 246605 w 732"/>
                <a:gd name="T45" fmla="*/ 274863 h 724"/>
                <a:gd name="T46" fmla="*/ 250205 w 732"/>
                <a:gd name="T47" fmla="*/ 364982 h 724"/>
                <a:gd name="T48" fmla="*/ 58501 w 732"/>
                <a:gd name="T49" fmla="*/ 530801 h 724"/>
                <a:gd name="T50" fmla="*/ 37801 w 732"/>
                <a:gd name="T51" fmla="*/ 652462 h 724"/>
                <a:gd name="T52" fmla="*/ 136803 w 732"/>
                <a:gd name="T53" fmla="*/ 553331 h 724"/>
                <a:gd name="T54" fmla="*/ 291606 w 732"/>
                <a:gd name="T55" fmla="*/ 406437 h 724"/>
                <a:gd name="T56" fmla="*/ 378907 w 732"/>
                <a:gd name="T57" fmla="*/ 406437 h 724"/>
                <a:gd name="T58" fmla="*/ 404108 w 732"/>
                <a:gd name="T59" fmla="*/ 352366 h 724"/>
                <a:gd name="T60" fmla="*/ 441009 w 732"/>
                <a:gd name="T61" fmla="*/ 344255 h 724"/>
                <a:gd name="T62" fmla="*/ 634513 w 732"/>
                <a:gd name="T63" fmla="*/ 63985 h 7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32" h="724">
                  <a:moveTo>
                    <a:pt x="623" y="586"/>
                  </a:moveTo>
                  <a:cubicBezTo>
                    <a:pt x="644" y="586"/>
                    <a:pt x="661" y="603"/>
                    <a:pt x="661" y="624"/>
                  </a:cubicBezTo>
                  <a:cubicBezTo>
                    <a:pt x="661" y="645"/>
                    <a:pt x="644" y="662"/>
                    <a:pt x="623" y="662"/>
                  </a:cubicBezTo>
                  <a:cubicBezTo>
                    <a:pt x="602" y="662"/>
                    <a:pt x="585" y="645"/>
                    <a:pt x="585" y="624"/>
                  </a:cubicBezTo>
                  <a:cubicBezTo>
                    <a:pt x="585" y="603"/>
                    <a:pt x="602" y="586"/>
                    <a:pt x="623" y="586"/>
                  </a:cubicBezTo>
                  <a:close/>
                  <a:moveTo>
                    <a:pt x="479" y="421"/>
                  </a:moveTo>
                  <a:lnTo>
                    <a:pt x="489" y="441"/>
                  </a:lnTo>
                  <a:lnTo>
                    <a:pt x="468" y="461"/>
                  </a:lnTo>
                  <a:lnTo>
                    <a:pt x="449" y="480"/>
                  </a:lnTo>
                  <a:cubicBezTo>
                    <a:pt x="438" y="491"/>
                    <a:pt x="425" y="500"/>
                    <a:pt x="410" y="505"/>
                  </a:cubicBezTo>
                  <a:lnTo>
                    <a:pt x="539" y="633"/>
                  </a:lnTo>
                  <a:lnTo>
                    <a:pt x="600" y="715"/>
                  </a:lnTo>
                  <a:lnTo>
                    <a:pt x="632" y="724"/>
                  </a:lnTo>
                  <a:lnTo>
                    <a:pt x="722" y="633"/>
                  </a:lnTo>
                  <a:lnTo>
                    <a:pt x="713" y="600"/>
                  </a:lnTo>
                  <a:lnTo>
                    <a:pt x="632" y="540"/>
                  </a:lnTo>
                  <a:lnTo>
                    <a:pt x="511" y="419"/>
                  </a:lnTo>
                  <a:lnTo>
                    <a:pt x="499" y="431"/>
                  </a:lnTo>
                  <a:lnTo>
                    <a:pt x="479" y="421"/>
                  </a:lnTo>
                  <a:close/>
                  <a:moveTo>
                    <a:pt x="264" y="257"/>
                  </a:moveTo>
                  <a:lnTo>
                    <a:pt x="285" y="237"/>
                  </a:lnTo>
                  <a:lnTo>
                    <a:pt x="304" y="246"/>
                  </a:lnTo>
                  <a:lnTo>
                    <a:pt x="294" y="227"/>
                  </a:lnTo>
                  <a:lnTo>
                    <a:pt x="315" y="207"/>
                  </a:lnTo>
                  <a:lnTo>
                    <a:pt x="317" y="205"/>
                  </a:lnTo>
                  <a:cubicBezTo>
                    <a:pt x="322" y="193"/>
                    <a:pt x="325" y="181"/>
                    <a:pt x="325" y="170"/>
                  </a:cubicBezTo>
                  <a:cubicBezTo>
                    <a:pt x="325" y="84"/>
                    <a:pt x="242" y="0"/>
                    <a:pt x="156" y="1"/>
                  </a:cubicBezTo>
                  <a:cubicBezTo>
                    <a:pt x="156" y="1"/>
                    <a:pt x="146" y="11"/>
                    <a:pt x="141" y="16"/>
                  </a:cubicBezTo>
                  <a:cubicBezTo>
                    <a:pt x="210" y="85"/>
                    <a:pt x="204" y="74"/>
                    <a:pt x="204" y="116"/>
                  </a:cubicBezTo>
                  <a:cubicBezTo>
                    <a:pt x="204" y="151"/>
                    <a:pt x="149" y="205"/>
                    <a:pt x="116" y="205"/>
                  </a:cubicBezTo>
                  <a:cubicBezTo>
                    <a:pt x="72" y="205"/>
                    <a:pt x="86" y="212"/>
                    <a:pt x="16" y="142"/>
                  </a:cubicBezTo>
                  <a:cubicBezTo>
                    <a:pt x="10" y="147"/>
                    <a:pt x="1" y="157"/>
                    <a:pt x="1" y="157"/>
                  </a:cubicBezTo>
                  <a:cubicBezTo>
                    <a:pt x="2" y="243"/>
                    <a:pt x="83" y="325"/>
                    <a:pt x="169" y="325"/>
                  </a:cubicBezTo>
                  <a:cubicBezTo>
                    <a:pt x="185" y="325"/>
                    <a:pt x="201" y="320"/>
                    <a:pt x="218" y="312"/>
                  </a:cubicBezTo>
                  <a:lnTo>
                    <a:pt x="221" y="315"/>
                  </a:lnTo>
                  <a:cubicBezTo>
                    <a:pt x="226" y="301"/>
                    <a:pt x="234" y="288"/>
                    <a:pt x="246" y="276"/>
                  </a:cubicBezTo>
                  <a:lnTo>
                    <a:pt x="264" y="257"/>
                  </a:lnTo>
                  <a:close/>
                  <a:moveTo>
                    <a:pt x="705" y="71"/>
                  </a:moveTo>
                  <a:lnTo>
                    <a:pt x="655" y="20"/>
                  </a:lnTo>
                  <a:cubicBezTo>
                    <a:pt x="642" y="7"/>
                    <a:pt x="624" y="0"/>
                    <a:pt x="607" y="0"/>
                  </a:cubicBezTo>
                  <a:cubicBezTo>
                    <a:pt x="589" y="0"/>
                    <a:pt x="572" y="7"/>
                    <a:pt x="558" y="20"/>
                  </a:cubicBezTo>
                  <a:lnTo>
                    <a:pt x="344" y="235"/>
                  </a:lnTo>
                  <a:cubicBezTo>
                    <a:pt x="350" y="248"/>
                    <a:pt x="345" y="267"/>
                    <a:pt x="335" y="277"/>
                  </a:cubicBezTo>
                  <a:cubicBezTo>
                    <a:pt x="328" y="284"/>
                    <a:pt x="317" y="289"/>
                    <a:pt x="306" y="289"/>
                  </a:cubicBezTo>
                  <a:cubicBezTo>
                    <a:pt x="302" y="289"/>
                    <a:pt x="297" y="288"/>
                    <a:pt x="293" y="286"/>
                  </a:cubicBezTo>
                  <a:lnTo>
                    <a:pt x="274" y="305"/>
                  </a:lnTo>
                  <a:cubicBezTo>
                    <a:pt x="247" y="331"/>
                    <a:pt x="247" y="375"/>
                    <a:pt x="274" y="401"/>
                  </a:cubicBezTo>
                  <a:lnTo>
                    <a:pt x="278" y="405"/>
                  </a:lnTo>
                  <a:lnTo>
                    <a:pt x="110" y="572"/>
                  </a:lnTo>
                  <a:lnTo>
                    <a:pt x="65" y="589"/>
                  </a:lnTo>
                  <a:lnTo>
                    <a:pt x="0" y="682"/>
                  </a:lnTo>
                  <a:lnTo>
                    <a:pt x="42" y="724"/>
                  </a:lnTo>
                  <a:lnTo>
                    <a:pt x="135" y="659"/>
                  </a:lnTo>
                  <a:lnTo>
                    <a:pt x="152" y="614"/>
                  </a:lnTo>
                  <a:lnTo>
                    <a:pt x="319" y="447"/>
                  </a:lnTo>
                  <a:lnTo>
                    <a:pt x="324" y="451"/>
                  </a:lnTo>
                  <a:cubicBezTo>
                    <a:pt x="338" y="465"/>
                    <a:pt x="355" y="471"/>
                    <a:pt x="373" y="471"/>
                  </a:cubicBezTo>
                  <a:cubicBezTo>
                    <a:pt x="390" y="471"/>
                    <a:pt x="408" y="465"/>
                    <a:pt x="421" y="451"/>
                  </a:cubicBezTo>
                  <a:lnTo>
                    <a:pt x="440" y="433"/>
                  </a:lnTo>
                  <a:cubicBezTo>
                    <a:pt x="434" y="420"/>
                    <a:pt x="438" y="401"/>
                    <a:pt x="449" y="391"/>
                  </a:cubicBezTo>
                  <a:cubicBezTo>
                    <a:pt x="456" y="384"/>
                    <a:pt x="467" y="379"/>
                    <a:pt x="477" y="379"/>
                  </a:cubicBezTo>
                  <a:cubicBezTo>
                    <a:pt x="482" y="379"/>
                    <a:pt x="487" y="380"/>
                    <a:pt x="490" y="382"/>
                  </a:cubicBezTo>
                  <a:lnTo>
                    <a:pt x="705" y="167"/>
                  </a:lnTo>
                  <a:cubicBezTo>
                    <a:pt x="732" y="140"/>
                    <a:pt x="732" y="97"/>
                    <a:pt x="705" y="71"/>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black"/>
                </a:solidFill>
                <a:effectLst/>
                <a:uLnTx/>
                <a:uFillTx/>
              </a:endParaRPr>
            </a:p>
          </p:txBody>
        </p:sp>
      </p:grpSp>
      <p:sp>
        <p:nvSpPr>
          <p:cNvPr id="32" name="文本框 31"/>
          <p:cNvSpPr txBox="1"/>
          <p:nvPr/>
        </p:nvSpPr>
        <p:spPr>
          <a:xfrm>
            <a:off x="2273899" y="1958951"/>
            <a:ext cx="8940201" cy="1020664"/>
          </a:xfrm>
          <a:prstGeom prst="rect">
            <a:avLst/>
          </a:prstGeom>
          <a:noFill/>
        </p:spPr>
        <p:txBody>
          <a:bodyPr wrap="square" rtlCol="0">
            <a:spAutoFit/>
          </a:bodyPr>
          <a:lstStyle/>
          <a:p>
            <a:pPr marL="285750" indent="-285750">
              <a:lnSpc>
                <a:spcPts val="2500"/>
              </a:lnSpc>
              <a:buFont typeface="Wingdings" panose="05000000000000000000" charset="0"/>
              <a:buChar char=""/>
              <a:defRPr/>
            </a:pPr>
            <a:r>
              <a:rPr lang="en-US" altLang="zh-CN" sz="1600" dirty="0">
                <a:solidFill>
                  <a:prstClr val="black"/>
                </a:solidFill>
                <a:cs typeface="微软雅黑" panose="020B0503020204020204" charset="-122"/>
              </a:rPr>
              <a:t>KEYNOTE-A18 obtained positive results, advancing to era of immunotherapy for LACC</a:t>
            </a:r>
            <a:endParaRPr lang="en-US" altLang="zh-CN" sz="1600" dirty="0">
              <a:solidFill>
                <a:prstClr val="black"/>
              </a:solidFill>
              <a:cs typeface="微软雅黑" panose="020B0503020204020204" charset="-122"/>
            </a:endParaRPr>
          </a:p>
          <a:p>
            <a:pPr marL="285750" indent="-285750">
              <a:lnSpc>
                <a:spcPts val="2500"/>
              </a:lnSpc>
              <a:buFont typeface="Wingdings" panose="05000000000000000000" charset="0"/>
              <a:buChar char=""/>
              <a:defRPr/>
            </a:pPr>
            <a:r>
              <a:rPr lang="en-US" altLang="zh-CN" sz="1600" dirty="0">
                <a:solidFill>
                  <a:prstClr val="black"/>
                </a:solidFill>
                <a:cs typeface="微软雅黑" panose="020B0503020204020204" charset="-122"/>
              </a:rPr>
              <a:t>Excellent data of IO + chemotherapy ± bevacizumab for 1L R/M CC</a:t>
            </a:r>
            <a:endParaRPr lang="en-US" altLang="zh-CN" sz="1600" dirty="0">
              <a:solidFill>
                <a:prstClr val="black"/>
              </a:solidFill>
              <a:cs typeface="微软雅黑" panose="020B0503020204020204" charset="-122"/>
            </a:endParaRPr>
          </a:p>
          <a:p>
            <a:pPr marL="285750" indent="-285750">
              <a:lnSpc>
                <a:spcPts val="2500"/>
              </a:lnSpc>
              <a:buFont typeface="Wingdings" panose="05000000000000000000" charset="0"/>
              <a:buChar char=""/>
              <a:defRPr/>
            </a:pPr>
            <a:r>
              <a:rPr lang="zh-CN" altLang="en-US" sz="1600" dirty="0">
                <a:solidFill>
                  <a:prstClr val="black"/>
                </a:solidFill>
                <a:cs typeface="微软雅黑" panose="020B0503020204020204" charset="-122"/>
              </a:rPr>
              <a:t>≥</a:t>
            </a:r>
            <a:r>
              <a:rPr lang="en-US" altLang="zh-CN" sz="1600" dirty="0">
                <a:solidFill>
                  <a:prstClr val="black"/>
                </a:solidFill>
                <a:cs typeface="微软雅黑" panose="020B0503020204020204" charset="-122"/>
              </a:rPr>
              <a:t>2L evidences of IO are sufficient</a:t>
            </a:r>
            <a:endParaRPr lang="zh-CN" altLang="en-US" sz="1600" dirty="0">
              <a:solidFill>
                <a:prstClr val="black"/>
              </a:solidFill>
              <a:cs typeface="微软雅黑" panose="020B0503020204020204" charset="-122"/>
            </a:endParaRPr>
          </a:p>
        </p:txBody>
      </p:sp>
      <p:sp>
        <p:nvSpPr>
          <p:cNvPr id="33" name="文本框 32"/>
          <p:cNvSpPr txBox="1"/>
          <p:nvPr/>
        </p:nvSpPr>
        <p:spPr>
          <a:xfrm>
            <a:off x="2273897" y="3824681"/>
            <a:ext cx="8940201" cy="732155"/>
          </a:xfrm>
          <a:prstGeom prst="rect">
            <a:avLst/>
          </a:prstGeom>
          <a:noFill/>
        </p:spPr>
        <p:txBody>
          <a:bodyPr wrap="square" rtlCol="0">
            <a:spAutoFit/>
          </a:bodyPr>
          <a:lstStyle/>
          <a:p>
            <a:pPr marL="285750" indent="-285750">
              <a:lnSpc>
                <a:spcPts val="2500"/>
              </a:lnSpc>
              <a:buFont typeface="Wingdings" panose="05000000000000000000" charset="0"/>
              <a:buChar char=""/>
              <a:defRPr/>
            </a:pPr>
            <a:r>
              <a:rPr lang="en-US" altLang="zh-CN" sz="1600" dirty="0">
                <a:solidFill>
                  <a:prstClr val="black"/>
                </a:solidFill>
              </a:rPr>
              <a:t>Immune monotherapy for MSI-H/</a:t>
            </a:r>
            <a:r>
              <a:rPr lang="en-US" altLang="zh-CN" sz="1600" dirty="0" err="1">
                <a:solidFill>
                  <a:prstClr val="black"/>
                </a:solidFill>
              </a:rPr>
              <a:t>dMMR</a:t>
            </a:r>
            <a:r>
              <a:rPr lang="en-US" altLang="zh-CN" sz="1600" dirty="0">
                <a:solidFill>
                  <a:prstClr val="black"/>
                </a:solidFill>
              </a:rPr>
              <a:t> EC: long-term benefit</a:t>
            </a:r>
            <a:endParaRPr lang="en-US" altLang="zh-CN" sz="1600" dirty="0">
              <a:solidFill>
                <a:prstClr val="black"/>
              </a:solidFill>
            </a:endParaRPr>
          </a:p>
          <a:p>
            <a:pPr marL="285750" indent="-285750">
              <a:lnSpc>
                <a:spcPts val="2500"/>
              </a:lnSpc>
              <a:buFont typeface="Wingdings" panose="05000000000000000000" charset="0"/>
              <a:buChar char=""/>
              <a:defRPr/>
            </a:pPr>
            <a:r>
              <a:rPr lang="en-US" altLang="zh-CN" sz="1600" dirty="0">
                <a:solidFill>
                  <a:prstClr val="black"/>
                </a:solidFill>
              </a:rPr>
              <a:t>Immune combination therapy demonstrates synergistic effects</a:t>
            </a:r>
            <a:endParaRPr lang="zh-CN" altLang="en-US" sz="1600" dirty="0">
              <a:solidFill>
                <a:prstClr val="black"/>
              </a:solidFill>
            </a:endParaRPr>
          </a:p>
        </p:txBody>
      </p:sp>
      <p:sp>
        <p:nvSpPr>
          <p:cNvPr id="34" name="文本框 33"/>
          <p:cNvSpPr txBox="1"/>
          <p:nvPr/>
        </p:nvSpPr>
        <p:spPr>
          <a:xfrm>
            <a:off x="2273897" y="5569991"/>
            <a:ext cx="9220435" cy="700063"/>
          </a:xfrm>
          <a:prstGeom prst="rect">
            <a:avLst/>
          </a:prstGeom>
          <a:noFill/>
        </p:spPr>
        <p:txBody>
          <a:bodyPr wrap="square" rtlCol="0">
            <a:spAutoFit/>
          </a:bodyPr>
          <a:lstStyle/>
          <a:p>
            <a:pPr marL="285750" indent="-285750">
              <a:lnSpc>
                <a:spcPts val="2500"/>
              </a:lnSpc>
              <a:buFont typeface="Wingdings" panose="05000000000000000000" charset="0"/>
              <a:buChar char=""/>
              <a:defRPr/>
            </a:pPr>
            <a:r>
              <a:rPr lang="en-US" altLang="zh-CN" sz="1600" dirty="0">
                <a:solidFill>
                  <a:prstClr val="black"/>
                </a:solidFill>
                <a:sym typeface="+mn-ea"/>
              </a:rPr>
              <a:t>DUO-O positive results marks immune combination therapy with initial success in 1L treatment</a:t>
            </a:r>
            <a:endParaRPr lang="en-US" altLang="zh-CN" sz="1600" dirty="0">
              <a:solidFill>
                <a:prstClr val="black"/>
              </a:solidFill>
              <a:sym typeface="+mn-ea"/>
            </a:endParaRPr>
          </a:p>
          <a:p>
            <a:pPr marL="285750" indent="-285750">
              <a:lnSpc>
                <a:spcPts val="2500"/>
              </a:lnSpc>
              <a:buFont typeface="Wingdings" panose="05000000000000000000" charset="0"/>
              <a:buChar char=""/>
              <a:defRPr/>
            </a:pPr>
            <a:r>
              <a:rPr lang="en-US" altLang="zh-CN" sz="1600" dirty="0">
                <a:solidFill>
                  <a:prstClr val="black"/>
                </a:solidFill>
                <a:sym typeface="+mn-ea"/>
              </a:rPr>
              <a:t>IO combination therapy for PROC will break through and remains to be further investigated</a:t>
            </a:r>
            <a:endParaRPr lang="zh-CN" altLang="en-US" sz="1600" dirty="0">
              <a:solidFill>
                <a:prstClr val="black"/>
              </a:solidFill>
              <a:sym typeface="+mn-e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4"/>
          <p:cNvSpPr>
            <a:spLocks noGrp="1" noChangeArrowheads="1"/>
          </p:cNvSpPr>
          <p:nvPr>
            <p:ph type="ctrTitle"/>
          </p:nvPr>
        </p:nvSpPr>
        <p:spPr>
          <a:xfrm>
            <a:off x="1155700" y="1450296"/>
            <a:ext cx="9259888" cy="1470025"/>
          </a:xfrm>
          <a:ln>
            <a:miter lim="800000"/>
          </a:ln>
        </p:spPr>
        <p:txBody>
          <a:bodyPr anchor="t">
            <a:normAutofit fontScale="90000"/>
          </a:bodyPr>
          <a:lstStyle/>
          <a:p>
            <a:pPr algn="ctr" eaLnBrk="1" hangingPunct="1">
              <a:defRPr/>
            </a:pPr>
            <a:r>
              <a:rPr lang="en-US" altLang="zh-CN" sz="9600" dirty="0">
                <a:solidFill>
                  <a:srgbClr val="00877C"/>
                </a:solidFill>
                <a:latin typeface="微软雅黑" panose="020B0503020204020204" charset="-122"/>
                <a:ea typeface="微软雅黑" panose="020B0503020204020204" charset="-122"/>
                <a:cs typeface="微软雅黑" panose="020B0503020204020204" charset="-122"/>
              </a:rPr>
              <a:t>Thanks for</a:t>
            </a:r>
            <a:br>
              <a:rPr lang="en-US" altLang="zh-CN" sz="9600" dirty="0">
                <a:solidFill>
                  <a:srgbClr val="00877C"/>
                </a:solidFill>
                <a:latin typeface="微软雅黑" panose="020B0503020204020204" charset="-122"/>
                <a:ea typeface="微软雅黑" panose="020B0503020204020204" charset="-122"/>
                <a:cs typeface="微软雅黑" panose="020B0503020204020204" charset="-122"/>
              </a:rPr>
            </a:br>
            <a:r>
              <a:rPr lang="en-US" altLang="zh-CN" sz="9600" dirty="0">
                <a:solidFill>
                  <a:srgbClr val="00877C"/>
                </a:solidFill>
                <a:latin typeface="微软雅黑" panose="020B0503020204020204" charset="-122"/>
                <a:ea typeface="微软雅黑" panose="020B0503020204020204" charset="-122"/>
                <a:cs typeface="微软雅黑" panose="020B0503020204020204" charset="-122"/>
              </a:rPr>
              <a:t> your attention</a:t>
            </a:r>
            <a:endParaRPr lang="zh-CN" altLang="en-US" sz="19900" dirty="0">
              <a:solidFill>
                <a:srgbClr val="00877C"/>
              </a:solidFill>
              <a:latin typeface="微软雅黑" panose="020B0503020204020204" charset="-122"/>
              <a:ea typeface="微软雅黑" panose="020B0503020204020204" charset="-122"/>
              <a:cs typeface="微软雅黑" panose="020B0503020204020204" charset="-122"/>
            </a:endParaRPr>
          </a:p>
        </p:txBody>
      </p:sp>
      <p:grpSp>
        <p:nvGrpSpPr>
          <p:cNvPr id="10" name="组合 9"/>
          <p:cNvGrpSpPr/>
          <p:nvPr/>
        </p:nvGrpSpPr>
        <p:grpSpPr>
          <a:xfrm>
            <a:off x="2463870" y="3783944"/>
            <a:ext cx="7144713" cy="3247520"/>
            <a:chOff x="3594055" y="4166045"/>
            <a:chExt cx="5003889" cy="2317373"/>
          </a:xfrm>
        </p:grpSpPr>
        <p:pic>
          <p:nvPicPr>
            <p:cNvPr id="5" name="图片 4"/>
            <p:cNvPicPr>
              <a:picLocks noChangeAspect="1"/>
            </p:cNvPicPr>
            <p:nvPr/>
          </p:nvPicPr>
          <p:blipFill>
            <a:blip r:embed="rId1" cstate="print">
              <a:duotone>
                <a:prstClr val="black"/>
                <a:srgbClr val="00877C">
                  <a:tint val="45000"/>
                  <a:satMod val="400000"/>
                </a:srgbClr>
              </a:duotone>
              <a:extLst>
                <a:ext uri="{28A0092B-C50C-407E-A947-70E740481C1C}">
                  <a14:useLocalDpi xmlns:a14="http://schemas.microsoft.com/office/drawing/2010/main" val="0"/>
                </a:ext>
              </a:extLst>
            </a:blip>
            <a:stretch>
              <a:fillRect/>
            </a:stretch>
          </p:blipFill>
          <p:spPr>
            <a:xfrm>
              <a:off x="3594055" y="4166045"/>
              <a:ext cx="5003889" cy="2317373"/>
            </a:xfrm>
            <a:prstGeom prst="rect">
              <a:avLst/>
            </a:prstGeom>
          </p:spPr>
        </p:pic>
        <p:sp>
          <p:nvSpPr>
            <p:cNvPr id="8" name="矩形 7"/>
            <p:cNvSpPr/>
            <p:nvPr/>
          </p:nvSpPr>
          <p:spPr>
            <a:xfrm>
              <a:off x="4667692" y="5272243"/>
              <a:ext cx="3930251" cy="276447"/>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noAutofit/>
            </a:bodyPr>
            <a:lstStyle/>
            <a:p>
              <a:pPr algn="ctr">
                <a:spcBef>
                  <a:spcPts val="400"/>
                </a:spcBef>
              </a:pPr>
              <a:endParaRPr lang="zh-CN" altLang="en-US" sz="800" dirty="0" err="1">
                <a:solidFill>
                  <a:schemeClr val="tx1"/>
                </a:solidFill>
              </a:endParaRPr>
            </a:p>
          </p:txBody>
        </p:sp>
        <p:sp>
          <p:nvSpPr>
            <p:cNvPr id="9" name="矩形 8"/>
            <p:cNvSpPr/>
            <p:nvPr/>
          </p:nvSpPr>
          <p:spPr>
            <a:xfrm>
              <a:off x="4667691" y="4627362"/>
              <a:ext cx="3930251" cy="508164"/>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6800" tIns="45720" rIns="46800" bIns="45720" numCol="1" spcCol="0" rtlCol="0" fromWordArt="0" anchor="ctr" anchorCtr="0" forceAA="0" compatLnSpc="1">
              <a:noAutofit/>
            </a:bodyPr>
            <a:lstStyle/>
            <a:p>
              <a:pPr algn="ctr">
                <a:spcBef>
                  <a:spcPts val="400"/>
                </a:spcBef>
              </a:pPr>
              <a:endParaRPr lang="zh-CN" altLang="en-US" sz="800" dirty="0" err="1">
                <a:solidFill>
                  <a:schemeClr val="tx1"/>
                </a:solidFill>
              </a:endParaRPr>
            </a:p>
          </p:txBody>
        </p:sp>
      </p:grpSp>
      <p:sp>
        <p:nvSpPr>
          <p:cNvPr id="6" name="文本框 5"/>
          <p:cNvSpPr txBox="1"/>
          <p:nvPr/>
        </p:nvSpPr>
        <p:spPr>
          <a:xfrm>
            <a:off x="4151522" y="4773223"/>
            <a:ext cx="6097604" cy="368300"/>
          </a:xfrm>
          <a:prstGeom prst="rect">
            <a:avLst/>
          </a:prstGeom>
          <a:noFill/>
          <a:ln>
            <a:noFill/>
          </a:ln>
          <a:effectLst/>
        </p:spPr>
        <p:style>
          <a:lnRef idx="0">
            <a:scrgbClr r="0" g="0" b="0"/>
          </a:lnRef>
          <a:fillRef idx="0">
            <a:scrgbClr r="0" g="0" b="0"/>
          </a:fillRef>
          <a:effectRef idx="0">
            <a:scrgbClr r="0" g="0" b="0"/>
          </a:effectRef>
          <a:fontRef idx="minor">
            <a:schemeClr val="tx1"/>
          </a:fontRef>
        </p:style>
        <p:txBody>
          <a:bodyPr wrap="square">
            <a:spAutoFit/>
          </a:bodyPr>
          <a:lstStyle/>
          <a:p>
            <a:r>
              <a:rPr lang="en-US" altLang="zh-CN" b="1" dirty="0" err="1">
                <a:solidFill>
                  <a:srgbClr val="00877C"/>
                </a:solidFill>
                <a:latin typeface="Arial" panose="020B0604020202020204" pitchFamily="34" charset="0"/>
                <a:cs typeface="Arial" panose="020B0604020202020204" pitchFamily="34" charset="0"/>
              </a:rPr>
              <a:t>Fudan</a:t>
            </a:r>
            <a:r>
              <a:rPr lang="en-US" altLang="zh-CN" b="1" dirty="0">
                <a:solidFill>
                  <a:srgbClr val="00877C"/>
                </a:solidFill>
                <a:latin typeface="Arial" panose="020B0604020202020204" pitchFamily="34" charset="0"/>
                <a:cs typeface="Arial" panose="020B0604020202020204" pitchFamily="34" charset="0"/>
              </a:rPr>
              <a:t> University </a:t>
            </a:r>
            <a:r>
              <a:rPr lang="en-US" altLang="zh-CN" b="1" dirty="0" err="1">
                <a:solidFill>
                  <a:srgbClr val="00877C"/>
                </a:solidFill>
                <a:latin typeface="Arial" panose="020B0604020202020204" pitchFamily="34" charset="0"/>
                <a:cs typeface="Arial" panose="020B0604020202020204" pitchFamily="34" charset="0"/>
              </a:rPr>
              <a:t>Shang</a:t>
            </a:r>
            <a:r>
              <a:rPr lang="en-US" altLang="zh-CN" b="1" dirty="0" err="1">
                <a:solidFill>
                  <a:srgbClr val="00877C"/>
                </a:solidFill>
                <a:latin typeface="Arial" panose="020B0604020202020204" pitchFamily="34" charset="0"/>
                <a:cs typeface="Arial" panose="020B0604020202020204" pitchFamily="34" charset="0"/>
              </a:rPr>
              <a:t>hai</a:t>
            </a:r>
            <a:r>
              <a:rPr lang="en-US" altLang="zh-CN" b="1" dirty="0">
                <a:solidFill>
                  <a:srgbClr val="00877C"/>
                </a:solidFill>
                <a:latin typeface="Arial" panose="020B0604020202020204" pitchFamily="34" charset="0"/>
                <a:cs typeface="Arial" panose="020B0604020202020204" pitchFamily="34" charset="0"/>
              </a:rPr>
              <a:t> Cancer Center</a:t>
            </a:r>
            <a:endParaRPr lang="zh-CN" altLang="en-US" b="1" dirty="0">
              <a:solidFill>
                <a:srgbClr val="00877C"/>
              </a:solidFill>
              <a:latin typeface="Arial" panose="020B0604020202020204" pitchFamily="34" charset="0"/>
              <a:cs typeface="Arial" panose="020B0604020202020204" pitchFamily="34" charset="0"/>
            </a:endParaRPr>
          </a:p>
        </p:txBody>
      </p:sp>
      <p:sp>
        <p:nvSpPr>
          <p:cNvPr id="7" name="文本框 6"/>
          <p:cNvSpPr txBox="1"/>
          <p:nvPr/>
        </p:nvSpPr>
        <p:spPr>
          <a:xfrm>
            <a:off x="3630526" y="5251403"/>
            <a:ext cx="6097604" cy="646331"/>
          </a:xfrm>
          <a:prstGeom prst="rect">
            <a:avLst/>
          </a:prstGeom>
          <a:noFill/>
          <a:ln>
            <a:noFill/>
          </a:ln>
          <a:effectLst/>
        </p:spPr>
        <p:style>
          <a:lnRef idx="0">
            <a:scrgbClr r="0" g="0" b="0"/>
          </a:lnRef>
          <a:fillRef idx="0">
            <a:scrgbClr r="0" g="0" b="0"/>
          </a:fillRef>
          <a:effectRef idx="0">
            <a:scrgbClr r="0" g="0" b="0"/>
          </a:effectRef>
          <a:fontRef idx="minor">
            <a:schemeClr val="tx1"/>
          </a:fontRef>
        </p:style>
        <p:txBody>
          <a:bodyPr wrap="square">
            <a:spAutoFit/>
          </a:bodyPr>
          <a:lstStyle/>
          <a:p>
            <a:pPr algn="ctr"/>
            <a:r>
              <a:rPr lang="en-US" altLang="zh-CN" b="1" dirty="0">
                <a:solidFill>
                  <a:srgbClr val="00877C"/>
                </a:solidFill>
                <a:latin typeface="Arial" panose="020B0604020202020204" pitchFamily="34" charset="0"/>
                <a:cs typeface="Arial" panose="020B0604020202020204" pitchFamily="34" charset="0"/>
              </a:rPr>
              <a:t>Because of professionalism, we adhere to standards</a:t>
            </a:r>
            <a:endParaRPr lang="en-US" altLang="zh-CN" b="1" dirty="0">
              <a:solidFill>
                <a:srgbClr val="00877C"/>
              </a:solidFill>
              <a:latin typeface="Arial" panose="020B0604020202020204" pitchFamily="34" charset="0"/>
              <a:cs typeface="Arial" panose="020B0604020202020204" pitchFamily="34" charset="0"/>
            </a:endParaRPr>
          </a:p>
          <a:p>
            <a:pPr algn="ctr"/>
            <a:r>
              <a:rPr lang="en-US" altLang="zh-CN" b="1" dirty="0">
                <a:solidFill>
                  <a:srgbClr val="00877C"/>
                </a:solidFill>
                <a:latin typeface="Arial" panose="020B0604020202020204" pitchFamily="34" charset="0"/>
                <a:cs typeface="Arial" panose="020B0604020202020204" pitchFamily="34" charset="0"/>
              </a:rPr>
              <a:t>because of standards, we lead the way</a:t>
            </a:r>
            <a:endParaRPr lang="zh-CN" altLang="en-US" b="1" dirty="0">
              <a:solidFill>
                <a:srgbClr val="00877C"/>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1"/>
          </p:nvPr>
        </p:nvSpPr>
        <p:spPr/>
        <p:txBody>
          <a:bodyPr/>
          <a:lstStyle/>
          <a:p>
            <a:r>
              <a:rPr lang="en-US" altLang="zh-CN" dirty="0"/>
              <a:t>IO approval &amp; Medical insurance coverage in China</a:t>
            </a:r>
            <a:endParaRPr lang="zh-CN" altLang="en-US" dirty="0"/>
          </a:p>
        </p:txBody>
      </p:sp>
      <p:graphicFrame>
        <p:nvGraphicFramePr>
          <p:cNvPr id="62" name="表格 100"/>
          <p:cNvGraphicFramePr>
            <a:graphicFrameLocks noGrp="1"/>
          </p:cNvGraphicFramePr>
          <p:nvPr/>
        </p:nvGraphicFramePr>
        <p:xfrm>
          <a:off x="2207636" y="6187544"/>
          <a:ext cx="9581680" cy="502920"/>
        </p:xfrm>
        <a:graphic>
          <a:graphicData uri="http://schemas.openxmlformats.org/drawingml/2006/table">
            <a:tbl>
              <a:tblPr firstRow="1" bandRow="1"/>
              <a:tblGrid>
                <a:gridCol w="1520127"/>
                <a:gridCol w="1729799"/>
                <a:gridCol w="1729799"/>
                <a:gridCol w="1467709"/>
                <a:gridCol w="1434927"/>
                <a:gridCol w="1699319"/>
              </a:tblGrid>
              <a:tr h="276134">
                <a:tc>
                  <a:txBody>
                    <a:bodyPr/>
                    <a:lstStyle>
                      <a:lvl1pPr marL="0" algn="l" defTabSz="914400" rtl="0" eaLnBrk="1" latinLnBrk="0" hangingPunct="1">
                        <a:defRPr sz="1800" b="1" kern="1200">
                          <a:solidFill>
                            <a:schemeClr val="lt1"/>
                          </a:solidFill>
                          <a:latin typeface="Arial" panose="020B0604020202020204"/>
                          <a:ea typeface="微软雅黑" panose="020B0503020204020204" charset="-122"/>
                        </a:defRPr>
                      </a:lvl1pPr>
                      <a:lvl2pPr marL="457200" algn="l" defTabSz="914400" rtl="0" eaLnBrk="1" latinLnBrk="0" hangingPunct="1">
                        <a:defRPr sz="1800" b="1" kern="1200">
                          <a:solidFill>
                            <a:schemeClr val="lt1"/>
                          </a:solidFill>
                          <a:latin typeface="Arial" panose="020B0604020202020204"/>
                          <a:ea typeface="微软雅黑" panose="020B0503020204020204" charset="-122"/>
                        </a:defRPr>
                      </a:lvl2pPr>
                      <a:lvl3pPr marL="914400" algn="l" defTabSz="914400" rtl="0" eaLnBrk="1" latinLnBrk="0" hangingPunct="1">
                        <a:defRPr sz="1800" b="1" kern="1200">
                          <a:solidFill>
                            <a:schemeClr val="lt1"/>
                          </a:solidFill>
                          <a:latin typeface="Arial" panose="020B0604020202020204"/>
                          <a:ea typeface="微软雅黑" panose="020B0503020204020204" charset="-122"/>
                        </a:defRPr>
                      </a:lvl3pPr>
                      <a:lvl4pPr marL="1371600" algn="l" defTabSz="914400" rtl="0" eaLnBrk="1" latinLnBrk="0" hangingPunct="1">
                        <a:defRPr sz="1800" b="1" kern="1200">
                          <a:solidFill>
                            <a:schemeClr val="lt1"/>
                          </a:solidFill>
                          <a:latin typeface="Arial" panose="020B0604020202020204"/>
                          <a:ea typeface="微软雅黑" panose="020B0503020204020204" charset="-122"/>
                        </a:defRPr>
                      </a:lvl4pPr>
                      <a:lvl5pPr marL="1828800" algn="l" defTabSz="914400" rtl="0" eaLnBrk="1" latinLnBrk="0" hangingPunct="1">
                        <a:defRPr sz="1800" b="1" kern="1200">
                          <a:solidFill>
                            <a:schemeClr val="lt1"/>
                          </a:solidFill>
                          <a:latin typeface="Arial" panose="020B0604020202020204"/>
                          <a:ea typeface="微软雅黑" panose="020B0503020204020204" charset="-122"/>
                        </a:defRPr>
                      </a:lvl5pPr>
                      <a:lvl6pPr marL="2286000" algn="l" defTabSz="914400" rtl="0" eaLnBrk="1" latinLnBrk="0" hangingPunct="1">
                        <a:defRPr sz="1800" b="1" kern="1200">
                          <a:solidFill>
                            <a:schemeClr val="lt1"/>
                          </a:solidFill>
                          <a:latin typeface="Arial" panose="020B0604020202020204"/>
                          <a:ea typeface="微软雅黑" panose="020B0503020204020204" charset="-122"/>
                        </a:defRPr>
                      </a:lvl6pPr>
                      <a:lvl7pPr marL="2743200" algn="l" defTabSz="914400" rtl="0" eaLnBrk="1" latinLnBrk="0" hangingPunct="1">
                        <a:defRPr sz="1800" b="1" kern="1200">
                          <a:solidFill>
                            <a:schemeClr val="lt1"/>
                          </a:solidFill>
                          <a:latin typeface="Arial" panose="020B0604020202020204"/>
                          <a:ea typeface="微软雅黑" panose="020B0503020204020204" charset="-122"/>
                        </a:defRPr>
                      </a:lvl7pPr>
                      <a:lvl8pPr marL="3200400" algn="l" defTabSz="914400" rtl="0" eaLnBrk="1" latinLnBrk="0" hangingPunct="1">
                        <a:defRPr sz="1800" b="1" kern="1200">
                          <a:solidFill>
                            <a:schemeClr val="lt1"/>
                          </a:solidFill>
                          <a:latin typeface="Arial" panose="020B0604020202020204"/>
                          <a:ea typeface="微软雅黑" panose="020B0503020204020204" charset="-122"/>
                        </a:defRPr>
                      </a:lvl8pPr>
                      <a:lvl9pPr marL="3657600" algn="l" defTabSz="914400" rtl="0" eaLnBrk="1" latinLnBrk="0" hangingPunct="1">
                        <a:defRPr sz="1800" b="1" kern="1200">
                          <a:solidFill>
                            <a:schemeClr val="lt1"/>
                          </a:solidFill>
                          <a:latin typeface="Arial" panose="020B0604020202020204"/>
                          <a:ea typeface="微软雅黑" panose="020B0503020204020204" charset="-122"/>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sz="900" b="1" kern="1200" dirty="0">
                          <a:solidFill>
                            <a:schemeClr val="bg1"/>
                          </a:solidFill>
                          <a:latin typeface="微软雅黑" panose="020B0503020204020204" charset="-122"/>
                          <a:ea typeface="微软雅黑" panose="020B0503020204020204" charset="-122"/>
                          <a:cs typeface="+mn-cs"/>
                        </a:rPr>
                        <a:t>Non-domestically developed   PD-1 antibody</a:t>
                      </a:r>
                      <a:endParaRPr lang="zh-CN" altLang="en-US" sz="900" b="1" kern="1200" dirty="0">
                        <a:solidFill>
                          <a:schemeClr val="bg1"/>
                        </a:solidFill>
                        <a:latin typeface="微软雅黑" panose="020B0503020204020204" charset="-122"/>
                        <a:ea typeface="微软雅黑" panose="020B0503020204020204" charset="-122"/>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877C"/>
                    </a:solidFill>
                  </a:tcPr>
                </a:tc>
                <a:tc>
                  <a:txBody>
                    <a:bodyPr/>
                    <a:lstStyle>
                      <a:lvl1pPr marL="0" algn="l" defTabSz="914400" rtl="0" eaLnBrk="1" latinLnBrk="0" hangingPunct="1">
                        <a:defRPr sz="1800" b="1" kern="1200">
                          <a:solidFill>
                            <a:schemeClr val="lt1"/>
                          </a:solidFill>
                          <a:latin typeface="Arial" panose="020B0604020202020204"/>
                          <a:ea typeface="微软雅黑" panose="020B0503020204020204" charset="-122"/>
                        </a:defRPr>
                      </a:lvl1pPr>
                      <a:lvl2pPr marL="457200" algn="l" defTabSz="914400" rtl="0" eaLnBrk="1" latinLnBrk="0" hangingPunct="1">
                        <a:defRPr sz="1800" b="1" kern="1200">
                          <a:solidFill>
                            <a:schemeClr val="lt1"/>
                          </a:solidFill>
                          <a:latin typeface="Arial" panose="020B0604020202020204"/>
                          <a:ea typeface="微软雅黑" panose="020B0503020204020204" charset="-122"/>
                        </a:defRPr>
                      </a:lvl2pPr>
                      <a:lvl3pPr marL="914400" algn="l" defTabSz="914400" rtl="0" eaLnBrk="1" latinLnBrk="0" hangingPunct="1">
                        <a:defRPr sz="1800" b="1" kern="1200">
                          <a:solidFill>
                            <a:schemeClr val="lt1"/>
                          </a:solidFill>
                          <a:latin typeface="Arial" panose="020B0604020202020204"/>
                          <a:ea typeface="微软雅黑" panose="020B0503020204020204" charset="-122"/>
                        </a:defRPr>
                      </a:lvl3pPr>
                      <a:lvl4pPr marL="1371600" algn="l" defTabSz="914400" rtl="0" eaLnBrk="1" latinLnBrk="0" hangingPunct="1">
                        <a:defRPr sz="1800" b="1" kern="1200">
                          <a:solidFill>
                            <a:schemeClr val="lt1"/>
                          </a:solidFill>
                          <a:latin typeface="Arial" panose="020B0604020202020204"/>
                          <a:ea typeface="微软雅黑" panose="020B0503020204020204" charset="-122"/>
                        </a:defRPr>
                      </a:lvl4pPr>
                      <a:lvl5pPr marL="1828800" algn="l" defTabSz="914400" rtl="0" eaLnBrk="1" latinLnBrk="0" hangingPunct="1">
                        <a:defRPr sz="1800" b="1" kern="1200">
                          <a:solidFill>
                            <a:schemeClr val="lt1"/>
                          </a:solidFill>
                          <a:latin typeface="Arial" panose="020B0604020202020204"/>
                          <a:ea typeface="微软雅黑" panose="020B0503020204020204" charset="-122"/>
                        </a:defRPr>
                      </a:lvl5pPr>
                      <a:lvl6pPr marL="2286000" algn="l" defTabSz="914400" rtl="0" eaLnBrk="1" latinLnBrk="0" hangingPunct="1">
                        <a:defRPr sz="1800" b="1" kern="1200">
                          <a:solidFill>
                            <a:schemeClr val="lt1"/>
                          </a:solidFill>
                          <a:latin typeface="Arial" panose="020B0604020202020204"/>
                          <a:ea typeface="微软雅黑" panose="020B0503020204020204" charset="-122"/>
                        </a:defRPr>
                      </a:lvl6pPr>
                      <a:lvl7pPr marL="2743200" algn="l" defTabSz="914400" rtl="0" eaLnBrk="1" latinLnBrk="0" hangingPunct="1">
                        <a:defRPr sz="1800" b="1" kern="1200">
                          <a:solidFill>
                            <a:schemeClr val="lt1"/>
                          </a:solidFill>
                          <a:latin typeface="Arial" panose="020B0604020202020204"/>
                          <a:ea typeface="微软雅黑" panose="020B0503020204020204" charset="-122"/>
                        </a:defRPr>
                      </a:lvl7pPr>
                      <a:lvl8pPr marL="3200400" algn="l" defTabSz="914400" rtl="0" eaLnBrk="1" latinLnBrk="0" hangingPunct="1">
                        <a:defRPr sz="1800" b="1" kern="1200">
                          <a:solidFill>
                            <a:schemeClr val="lt1"/>
                          </a:solidFill>
                          <a:latin typeface="Arial" panose="020B0604020202020204"/>
                          <a:ea typeface="微软雅黑" panose="020B0503020204020204" charset="-122"/>
                        </a:defRPr>
                      </a:lvl8pPr>
                      <a:lvl9pPr marL="3657600" algn="l" defTabSz="914400" rtl="0" eaLnBrk="1" latinLnBrk="0" hangingPunct="1">
                        <a:defRPr sz="1800" b="1" kern="1200">
                          <a:solidFill>
                            <a:schemeClr val="lt1"/>
                          </a:solidFill>
                          <a:latin typeface="Arial" panose="020B0604020202020204"/>
                          <a:ea typeface="微软雅黑" panose="020B0503020204020204" charset="-122"/>
                        </a:defRPr>
                      </a:lvl9pPr>
                    </a:lstStyle>
                    <a:p>
                      <a:pPr algn="ctr"/>
                      <a:r>
                        <a:rPr lang="en-US" altLang="zh-CN" sz="900" b="1" kern="1200" dirty="0">
                          <a:solidFill>
                            <a:schemeClr val="tx1"/>
                          </a:solidFill>
                          <a:latin typeface="微软雅黑" panose="020B0503020204020204" charset="-122"/>
                          <a:ea typeface="微软雅黑" panose="020B0503020204020204" charset="-122"/>
                          <a:cs typeface="+mn-cs"/>
                        </a:rPr>
                        <a:t>Non-domestically developed   PD-L1 antibody</a:t>
                      </a:r>
                      <a:endParaRPr lang="en-US" altLang="zh-CN" sz="900" b="1" kern="1200" dirty="0">
                        <a:solidFill>
                          <a:schemeClr val="tx1"/>
                        </a:solidFill>
                        <a:latin typeface="微软雅黑" panose="020B0503020204020204" charset="-122"/>
                        <a:ea typeface="微软雅黑" panose="020B0503020204020204" charset="-122"/>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4FFF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900" b="1" kern="1200" dirty="0">
                          <a:solidFill>
                            <a:schemeClr val="tx1"/>
                          </a:solidFill>
                          <a:latin typeface="微软雅黑" panose="020B0503020204020204" charset="-122"/>
                          <a:ea typeface="微软雅黑" panose="020B0503020204020204" charset="-122"/>
                          <a:cs typeface="+mn-cs"/>
                        </a:rPr>
                        <a:t>Non-domestically developed   CTLA-4 antibody</a:t>
                      </a:r>
                      <a:endParaRPr lang="en-US" altLang="zh-CN" sz="900" b="1" kern="1200" dirty="0">
                        <a:solidFill>
                          <a:schemeClr val="tx1"/>
                        </a:solidFill>
                        <a:latin typeface="微软雅黑" panose="020B0503020204020204" charset="-122"/>
                        <a:ea typeface="微软雅黑" panose="020B0503020204020204" charset="-122"/>
                        <a:cs typeface="+mn-cs"/>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5">
                        <a:lumMod val="60000"/>
                        <a:lumOff val="40000"/>
                      </a:schemeClr>
                    </a:solidFill>
                  </a:tcPr>
                </a:tc>
                <a:tc>
                  <a:txBody>
                    <a:bodyPr/>
                    <a:lstStyle>
                      <a:lvl1pPr marL="0" algn="l" defTabSz="914400" rtl="0" eaLnBrk="1" latinLnBrk="0" hangingPunct="1">
                        <a:defRPr sz="1800" b="1" kern="1200">
                          <a:solidFill>
                            <a:schemeClr val="lt1"/>
                          </a:solidFill>
                          <a:latin typeface="Arial" panose="020B0604020202020204"/>
                          <a:ea typeface="微软雅黑" panose="020B0503020204020204" charset="-122"/>
                        </a:defRPr>
                      </a:lvl1pPr>
                      <a:lvl2pPr marL="457200" algn="l" defTabSz="914400" rtl="0" eaLnBrk="1" latinLnBrk="0" hangingPunct="1">
                        <a:defRPr sz="1800" b="1" kern="1200">
                          <a:solidFill>
                            <a:schemeClr val="lt1"/>
                          </a:solidFill>
                          <a:latin typeface="Arial" panose="020B0604020202020204"/>
                          <a:ea typeface="微软雅黑" panose="020B0503020204020204" charset="-122"/>
                        </a:defRPr>
                      </a:lvl2pPr>
                      <a:lvl3pPr marL="914400" algn="l" defTabSz="914400" rtl="0" eaLnBrk="1" latinLnBrk="0" hangingPunct="1">
                        <a:defRPr sz="1800" b="1" kern="1200">
                          <a:solidFill>
                            <a:schemeClr val="lt1"/>
                          </a:solidFill>
                          <a:latin typeface="Arial" panose="020B0604020202020204"/>
                          <a:ea typeface="微软雅黑" panose="020B0503020204020204" charset="-122"/>
                        </a:defRPr>
                      </a:lvl3pPr>
                      <a:lvl4pPr marL="1371600" algn="l" defTabSz="914400" rtl="0" eaLnBrk="1" latinLnBrk="0" hangingPunct="1">
                        <a:defRPr sz="1800" b="1" kern="1200">
                          <a:solidFill>
                            <a:schemeClr val="lt1"/>
                          </a:solidFill>
                          <a:latin typeface="Arial" panose="020B0604020202020204"/>
                          <a:ea typeface="微软雅黑" panose="020B0503020204020204" charset="-122"/>
                        </a:defRPr>
                      </a:lvl4pPr>
                      <a:lvl5pPr marL="1828800" algn="l" defTabSz="914400" rtl="0" eaLnBrk="1" latinLnBrk="0" hangingPunct="1">
                        <a:defRPr sz="1800" b="1" kern="1200">
                          <a:solidFill>
                            <a:schemeClr val="lt1"/>
                          </a:solidFill>
                          <a:latin typeface="Arial" panose="020B0604020202020204"/>
                          <a:ea typeface="微软雅黑" panose="020B0503020204020204" charset="-122"/>
                        </a:defRPr>
                      </a:lvl5pPr>
                      <a:lvl6pPr marL="2286000" algn="l" defTabSz="914400" rtl="0" eaLnBrk="1" latinLnBrk="0" hangingPunct="1">
                        <a:defRPr sz="1800" b="1" kern="1200">
                          <a:solidFill>
                            <a:schemeClr val="lt1"/>
                          </a:solidFill>
                          <a:latin typeface="Arial" panose="020B0604020202020204"/>
                          <a:ea typeface="微软雅黑" panose="020B0503020204020204" charset="-122"/>
                        </a:defRPr>
                      </a:lvl6pPr>
                      <a:lvl7pPr marL="2743200" algn="l" defTabSz="914400" rtl="0" eaLnBrk="1" latinLnBrk="0" hangingPunct="1">
                        <a:defRPr sz="1800" b="1" kern="1200">
                          <a:solidFill>
                            <a:schemeClr val="lt1"/>
                          </a:solidFill>
                          <a:latin typeface="Arial" panose="020B0604020202020204"/>
                          <a:ea typeface="微软雅黑" panose="020B0503020204020204" charset="-122"/>
                        </a:defRPr>
                      </a:lvl7pPr>
                      <a:lvl8pPr marL="3200400" algn="l" defTabSz="914400" rtl="0" eaLnBrk="1" latinLnBrk="0" hangingPunct="1">
                        <a:defRPr sz="1800" b="1" kern="1200">
                          <a:solidFill>
                            <a:schemeClr val="lt1"/>
                          </a:solidFill>
                          <a:latin typeface="Arial" panose="020B0604020202020204"/>
                          <a:ea typeface="微软雅黑" panose="020B0503020204020204" charset="-122"/>
                        </a:defRPr>
                      </a:lvl8pPr>
                      <a:lvl9pPr marL="3657600" algn="l" defTabSz="914400" rtl="0" eaLnBrk="1" latinLnBrk="0" hangingPunct="1">
                        <a:defRPr sz="1800" b="1" kern="1200">
                          <a:solidFill>
                            <a:schemeClr val="lt1"/>
                          </a:solidFill>
                          <a:latin typeface="Arial" panose="020B0604020202020204"/>
                          <a:ea typeface="微软雅黑" panose="020B0503020204020204" charset="-122"/>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lang="en-US" altLang="zh-CN" sz="900" b="1" kern="1200" dirty="0">
                          <a:solidFill>
                            <a:schemeClr val="tx1"/>
                          </a:solidFill>
                          <a:latin typeface="微软雅黑" panose="020B0503020204020204" charset="-122"/>
                          <a:ea typeface="微软雅黑" panose="020B0503020204020204" charset="-122"/>
                          <a:cs typeface="+mn-cs"/>
                        </a:rPr>
                        <a:t>Domestically developed PD-1 antibody</a:t>
                      </a:r>
                      <a:endParaRPr lang="zh-CN" altLang="en-US" sz="900" b="1" kern="1200" dirty="0">
                        <a:solidFill>
                          <a:schemeClr val="tx1"/>
                        </a:solidFill>
                        <a:latin typeface="微软雅黑" panose="020B0503020204020204" charset="-122"/>
                        <a:ea typeface="微软雅黑" panose="020B0503020204020204" charset="-122"/>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2F0D9"/>
                    </a:solidFill>
                  </a:tcPr>
                </a:tc>
                <a:tc>
                  <a:txBody>
                    <a:bodyPr/>
                    <a:lstStyle>
                      <a:lvl1pPr marL="0" algn="l" defTabSz="914400" rtl="0" eaLnBrk="1" latinLnBrk="0" hangingPunct="1">
                        <a:defRPr sz="1800" b="1" kern="1200">
                          <a:solidFill>
                            <a:schemeClr val="lt1"/>
                          </a:solidFill>
                          <a:latin typeface="Arial" panose="020B0604020202020204"/>
                          <a:ea typeface="微软雅黑" panose="020B0503020204020204" charset="-122"/>
                        </a:defRPr>
                      </a:lvl1pPr>
                      <a:lvl2pPr marL="457200" algn="l" defTabSz="914400" rtl="0" eaLnBrk="1" latinLnBrk="0" hangingPunct="1">
                        <a:defRPr sz="1800" b="1" kern="1200">
                          <a:solidFill>
                            <a:schemeClr val="lt1"/>
                          </a:solidFill>
                          <a:latin typeface="Arial" panose="020B0604020202020204"/>
                          <a:ea typeface="微软雅黑" panose="020B0503020204020204" charset="-122"/>
                        </a:defRPr>
                      </a:lvl2pPr>
                      <a:lvl3pPr marL="914400" algn="l" defTabSz="914400" rtl="0" eaLnBrk="1" latinLnBrk="0" hangingPunct="1">
                        <a:defRPr sz="1800" b="1" kern="1200">
                          <a:solidFill>
                            <a:schemeClr val="lt1"/>
                          </a:solidFill>
                          <a:latin typeface="Arial" panose="020B0604020202020204"/>
                          <a:ea typeface="微软雅黑" panose="020B0503020204020204" charset="-122"/>
                        </a:defRPr>
                      </a:lvl3pPr>
                      <a:lvl4pPr marL="1371600" algn="l" defTabSz="914400" rtl="0" eaLnBrk="1" latinLnBrk="0" hangingPunct="1">
                        <a:defRPr sz="1800" b="1" kern="1200">
                          <a:solidFill>
                            <a:schemeClr val="lt1"/>
                          </a:solidFill>
                          <a:latin typeface="Arial" panose="020B0604020202020204"/>
                          <a:ea typeface="微软雅黑" panose="020B0503020204020204" charset="-122"/>
                        </a:defRPr>
                      </a:lvl4pPr>
                      <a:lvl5pPr marL="1828800" algn="l" defTabSz="914400" rtl="0" eaLnBrk="1" latinLnBrk="0" hangingPunct="1">
                        <a:defRPr sz="1800" b="1" kern="1200">
                          <a:solidFill>
                            <a:schemeClr val="lt1"/>
                          </a:solidFill>
                          <a:latin typeface="Arial" panose="020B0604020202020204"/>
                          <a:ea typeface="微软雅黑" panose="020B0503020204020204" charset="-122"/>
                        </a:defRPr>
                      </a:lvl5pPr>
                      <a:lvl6pPr marL="2286000" algn="l" defTabSz="914400" rtl="0" eaLnBrk="1" latinLnBrk="0" hangingPunct="1">
                        <a:defRPr sz="1800" b="1" kern="1200">
                          <a:solidFill>
                            <a:schemeClr val="lt1"/>
                          </a:solidFill>
                          <a:latin typeface="Arial" panose="020B0604020202020204"/>
                          <a:ea typeface="微软雅黑" panose="020B0503020204020204" charset="-122"/>
                        </a:defRPr>
                      </a:lvl6pPr>
                      <a:lvl7pPr marL="2743200" algn="l" defTabSz="914400" rtl="0" eaLnBrk="1" latinLnBrk="0" hangingPunct="1">
                        <a:defRPr sz="1800" b="1" kern="1200">
                          <a:solidFill>
                            <a:schemeClr val="lt1"/>
                          </a:solidFill>
                          <a:latin typeface="Arial" panose="020B0604020202020204"/>
                          <a:ea typeface="微软雅黑" panose="020B0503020204020204" charset="-122"/>
                        </a:defRPr>
                      </a:lvl7pPr>
                      <a:lvl8pPr marL="3200400" algn="l" defTabSz="914400" rtl="0" eaLnBrk="1" latinLnBrk="0" hangingPunct="1">
                        <a:defRPr sz="1800" b="1" kern="1200">
                          <a:solidFill>
                            <a:schemeClr val="lt1"/>
                          </a:solidFill>
                          <a:latin typeface="Arial" panose="020B0604020202020204"/>
                          <a:ea typeface="微软雅黑" panose="020B0503020204020204" charset="-122"/>
                        </a:defRPr>
                      </a:lvl8pPr>
                      <a:lvl9pPr marL="3657600" algn="l" defTabSz="914400" rtl="0" eaLnBrk="1" latinLnBrk="0" hangingPunct="1">
                        <a:defRPr sz="1800" b="1" kern="1200">
                          <a:solidFill>
                            <a:schemeClr val="lt1"/>
                          </a:solidFill>
                          <a:latin typeface="Arial" panose="020B0604020202020204"/>
                          <a:ea typeface="微软雅黑" panose="020B0503020204020204" charset="-122"/>
                        </a:defRPr>
                      </a:lvl9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Domestically developed PD-L1 antibody</a:t>
                      </a:r>
                      <a:endParaRPr kumimoji="0" lang="zh-CN" altLang="en-US" sz="900" b="1"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D9D4C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1" i="0" u="none" strike="noStrike" kern="1200" cap="none" spc="0" normalizeH="0" baseline="0" dirty="0">
                          <a:ln>
                            <a:noFill/>
                          </a:ln>
                          <a:solidFill>
                            <a:schemeClr val="bg1"/>
                          </a:solidFill>
                          <a:effectLst/>
                          <a:uLnTx/>
                          <a:uFillTx/>
                          <a:latin typeface="微软雅黑" panose="020B0503020204020204" charset="-122"/>
                          <a:ea typeface="微软雅黑" panose="020B0503020204020204" charset="-122"/>
                          <a:cs typeface="+mn-cs"/>
                        </a:rPr>
                        <a:t>Domestically developed Bispecific antibody</a:t>
                      </a:r>
                      <a:endParaRPr kumimoji="0" lang="zh-CN" altLang="en-US" sz="900" b="1" i="0" u="none" strike="noStrike" kern="1200" cap="none" spc="0" normalizeH="0" baseline="0" dirty="0">
                        <a:ln>
                          <a:noFill/>
                        </a:ln>
                        <a:solidFill>
                          <a:schemeClr val="bg1"/>
                        </a:solidFill>
                        <a:effectLst/>
                        <a:uLnTx/>
                        <a:uFillTx/>
                        <a:latin typeface="微软雅黑" panose="020B0503020204020204" charset="-122"/>
                        <a:ea typeface="微软雅黑" panose="020B0503020204020204" charset="-122"/>
                        <a:cs typeface="+mn-cs"/>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5">
                        <a:lumMod val="50000"/>
                      </a:schemeClr>
                    </a:solidFill>
                  </a:tcPr>
                </a:tc>
              </a:tr>
            </a:tbl>
          </a:graphicData>
        </a:graphic>
      </p:graphicFrame>
      <p:sp>
        <p:nvSpPr>
          <p:cNvPr id="61" name="文本框 60"/>
          <p:cNvSpPr txBox="1"/>
          <p:nvPr/>
        </p:nvSpPr>
        <p:spPr>
          <a:xfrm>
            <a:off x="291899" y="1362414"/>
            <a:ext cx="4616660" cy="1302857"/>
          </a:xfrm>
          <a:prstGeom prst="rect">
            <a:avLst/>
          </a:prstGeom>
          <a:noFill/>
        </p:spPr>
        <p:txBody>
          <a:bodyPr wrap="square" lIns="0" tIns="0" rIns="0" bIns="0" rtlCol="0" anchor="t" anchorCtr="0">
            <a:spAutoFit/>
          </a:bodyPr>
          <a:lstStyle/>
          <a:p>
            <a:pPr marL="0" marR="0" lvl="0" indent="0" algn="l" defTabSz="457200" rtl="0" eaLnBrk="1" fontAlgn="auto" latinLnBrk="0" hangingPunct="1">
              <a:lnSpc>
                <a:spcPct val="150000"/>
              </a:lnSpc>
              <a:spcBef>
                <a:spcPts val="0"/>
              </a:spcBef>
              <a:spcAft>
                <a:spcPts val="0"/>
              </a:spcAft>
              <a:buClrTx/>
              <a:buSzTx/>
              <a:buFontTx/>
              <a:buNone/>
              <a:defRPr/>
            </a:pP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17</a:t>
            </a:r>
            <a:r>
              <a:rPr kumimoji="0" lang="zh-CN" altLang="en-US" sz="1200" b="0" i="0" u="none" strike="noStrike" kern="600" cap="none" spc="30" normalizeH="0" baseline="0" noProof="0" dirty="0">
                <a:ln>
                  <a:noFill/>
                </a:ln>
                <a:solidFill>
                  <a:srgbClr val="37424A"/>
                </a:solidFill>
                <a:effectLst/>
                <a:uLnTx/>
                <a:uFillTx/>
                <a:ea typeface="微软雅黑" panose="020B0503020204020204" charset="-122"/>
                <a:cs typeface="+mn-cs"/>
              </a:rPr>
              <a:t> </a:t>
            </a:r>
            <a:r>
              <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rPr>
              <a:t>IO products have been approved in China</a:t>
            </a:r>
            <a:r>
              <a:rPr kumimoji="0" lang="zh-CN" altLang="en-US" sz="1200" b="0" i="0" u="none" strike="noStrike" kern="600" cap="none" spc="30" normalizeH="0" baseline="0" noProof="0" dirty="0">
                <a:ln>
                  <a:noFill/>
                </a:ln>
                <a:solidFill>
                  <a:srgbClr val="37424A"/>
                </a:solidFill>
                <a:effectLst/>
                <a:uLnTx/>
                <a:uFillTx/>
                <a:ea typeface="微软雅黑" panose="020B0503020204020204" charset="-122"/>
                <a:cs typeface="+mn-cs"/>
              </a:rPr>
              <a:t>：</a:t>
            </a:r>
            <a:endPar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l" defTabSz="457200" rtl="0" eaLnBrk="1" fontAlgn="auto" latinLnBrk="0" hangingPunct="1">
              <a:lnSpc>
                <a:spcPct val="150000"/>
              </a:lnSpc>
              <a:spcBef>
                <a:spcPts val="0"/>
              </a:spcBef>
              <a:spcAft>
                <a:spcPts val="0"/>
              </a:spcAft>
              <a:buClrTx/>
              <a:buSzTx/>
              <a:buFontTx/>
              <a:buNone/>
              <a:defRPr/>
            </a:pP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11</a:t>
            </a:r>
            <a:r>
              <a:rPr kumimoji="0" lang="zh-CN" altLang="en-US"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PD-1</a:t>
            </a:r>
            <a:r>
              <a:rPr kumimoji="0" lang="zh-CN" altLang="en-US" sz="1100" b="0" i="0" u="none" strike="noStrike" kern="600" cap="none" spc="30" normalizeH="0" baseline="0" noProof="0" dirty="0">
                <a:ln>
                  <a:noFill/>
                </a:ln>
                <a:solidFill>
                  <a:srgbClr val="37424A"/>
                </a:solidFill>
                <a:effectLst/>
                <a:uLnTx/>
                <a:uFillTx/>
                <a:ea typeface="微软雅黑" panose="020B0503020204020204" charset="-122"/>
                <a:cs typeface="+mn-cs"/>
              </a:rPr>
              <a:t> </a:t>
            </a: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antibodies</a:t>
            </a:r>
            <a:r>
              <a:rPr kumimoji="0" lang="zh-CN" altLang="en-US"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4</a:t>
            </a:r>
            <a:r>
              <a:rPr kumimoji="0" lang="en-US" altLang="zh-CN"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PD-L1 antibodies</a:t>
            </a:r>
            <a:r>
              <a:rPr kumimoji="0" lang="zh-CN" altLang="en-US" sz="1100" b="0" i="0" u="none" strike="noStrike" kern="600" cap="none" spc="30" normalizeH="0" baseline="0" noProof="0" dirty="0">
                <a:ln>
                  <a:noFill/>
                </a:ln>
                <a:solidFill>
                  <a:srgbClr val="37424A"/>
                </a:solidFill>
                <a:effectLst/>
                <a:uLnTx/>
                <a:uFillTx/>
                <a:ea typeface="微软雅黑" panose="020B0503020204020204" charset="-122"/>
                <a:cs typeface="+mn-cs"/>
              </a:rPr>
              <a:t>      </a:t>
            </a:r>
            <a:r>
              <a:rPr kumimoji="0" lang="zh-CN" altLang="en-US"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endParaRPr kumimoji="0" lang="en-US" altLang="zh-CN"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endParaRPr>
          </a:p>
          <a:p>
            <a:pPr marL="0" marR="0" lvl="0" indent="0" algn="l" defTabSz="457200" rtl="0" eaLnBrk="1" fontAlgn="auto" latinLnBrk="0" hangingPunct="1">
              <a:lnSpc>
                <a:spcPct val="150000"/>
              </a:lnSpc>
              <a:spcBef>
                <a:spcPts val="0"/>
              </a:spcBef>
              <a:spcAft>
                <a:spcPts val="0"/>
              </a:spcAft>
              <a:buClrTx/>
              <a:buSzTx/>
              <a:buFontTx/>
              <a:buNone/>
              <a:defRPr/>
            </a:pP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1 </a:t>
            </a: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Bispecific antibody(PD-1/CTLA4)</a:t>
            </a:r>
            <a:r>
              <a:rPr kumimoji="0" lang="en-US" altLang="zh-CN"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r>
              <a:rPr kumimoji="0" lang="zh-CN" altLang="en-US"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1</a:t>
            </a:r>
            <a:r>
              <a:rPr kumimoji="0" lang="en-US" altLang="zh-CN" sz="1100" b="0"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 </a:t>
            </a: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CTLA4</a:t>
            </a:r>
            <a:r>
              <a:rPr kumimoji="0" lang="zh-CN" altLang="en-US" sz="1100" b="0" i="0" u="none" strike="noStrike" kern="600" cap="none" spc="30" normalizeH="0" baseline="0" noProof="0" dirty="0">
                <a:ln>
                  <a:noFill/>
                </a:ln>
                <a:solidFill>
                  <a:srgbClr val="37424A"/>
                </a:solidFill>
                <a:effectLst/>
                <a:uLnTx/>
                <a:uFillTx/>
                <a:ea typeface="微软雅黑" panose="020B0503020204020204" charset="-122"/>
                <a:cs typeface="+mn-cs"/>
              </a:rPr>
              <a:t> </a:t>
            </a: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antibody</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l" defTabSz="457200" rtl="0" eaLnBrk="1" fontAlgn="auto" latinLnBrk="0" hangingPunct="1">
              <a:lnSpc>
                <a:spcPct val="150000"/>
              </a:lnSpc>
              <a:spcBef>
                <a:spcPts val="0"/>
              </a:spcBef>
              <a:spcAft>
                <a:spcPts val="0"/>
              </a:spcAft>
              <a:buClrTx/>
              <a:buSzTx/>
              <a:buFontTx/>
              <a:buNone/>
              <a:defRPr/>
            </a:pPr>
            <a:r>
              <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rPr>
              <a:t>Out of these 17 products, </a:t>
            </a: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9</a:t>
            </a:r>
            <a:r>
              <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rPr>
              <a:t> PD-1</a:t>
            </a:r>
            <a:r>
              <a:rPr kumimoji="0" lang="zh-CN" altLang="en-US" sz="1200" b="0" i="0" u="none" strike="noStrike" kern="600" cap="none" spc="30" normalizeH="0" baseline="0" noProof="0" dirty="0">
                <a:ln>
                  <a:noFill/>
                </a:ln>
                <a:solidFill>
                  <a:srgbClr val="37424A"/>
                </a:solidFill>
                <a:effectLst/>
                <a:uLnTx/>
                <a:uFillTx/>
                <a:ea typeface="微软雅黑" panose="020B0503020204020204" charset="-122"/>
                <a:cs typeface="+mn-cs"/>
              </a:rPr>
              <a:t> </a:t>
            </a:r>
            <a:r>
              <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rPr>
              <a:t>antibodies, </a:t>
            </a: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2</a:t>
            </a:r>
            <a:r>
              <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rPr>
              <a:t> PD-L1 antibodies and </a:t>
            </a:r>
            <a:r>
              <a:rPr kumimoji="0" lang="en-US" altLang="zh-CN" sz="1100" b="1" i="0" u="none" strike="noStrike" kern="600" cap="none" spc="30" normalizeH="0" baseline="0" noProof="0" dirty="0">
                <a:ln>
                  <a:noFill/>
                </a:ln>
                <a:solidFill>
                  <a:srgbClr val="F68D2E">
                    <a:lumMod val="75000"/>
                  </a:srgbClr>
                </a:solidFill>
                <a:effectLst/>
                <a:uLnTx/>
                <a:uFillTx/>
                <a:ea typeface="微软雅黑" panose="020B0503020204020204" charset="-122"/>
                <a:cs typeface="+mn-cs"/>
              </a:rPr>
              <a:t>1</a:t>
            </a:r>
            <a:r>
              <a:rPr kumimoji="0" lang="en-US" altLang="zh-CN" sz="1200" b="0" i="0" u="none" strike="noStrike" kern="600" cap="none" spc="30" normalizeH="0" baseline="0" noProof="0" dirty="0">
                <a:ln>
                  <a:noFill/>
                </a:ln>
                <a:solidFill>
                  <a:srgbClr val="37424A"/>
                </a:solidFill>
                <a:effectLst/>
                <a:uLnTx/>
                <a:uFillTx/>
                <a:ea typeface="微软雅黑" panose="020B0503020204020204" charset="-122"/>
                <a:cs typeface="+mn-cs"/>
              </a:rPr>
              <a:t> Bispecific antibody were domestically developed</a:t>
            </a:r>
            <a:endParaRPr kumimoji="0" lang="zh-CN" altLang="en-US" sz="12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graphicFrame>
        <p:nvGraphicFramePr>
          <p:cNvPr id="117" name="表格 116"/>
          <p:cNvGraphicFramePr>
            <a:graphicFrameLocks noGrp="1"/>
          </p:cNvGraphicFramePr>
          <p:nvPr/>
        </p:nvGraphicFramePr>
        <p:xfrm>
          <a:off x="277103" y="3943659"/>
          <a:ext cx="11675089" cy="2028637"/>
        </p:xfrm>
        <a:graphic>
          <a:graphicData uri="http://schemas.openxmlformats.org/drawingml/2006/table">
            <a:tbl>
              <a:tblPr firstRow="1" bandRow="1">
                <a:tableStyleId>{7DF18680-E054-41AD-8BC1-D1AEF772440D}</a:tableStyleId>
              </a:tblPr>
              <a:tblGrid>
                <a:gridCol w="1249272"/>
                <a:gridCol w="1757152"/>
                <a:gridCol w="8668665"/>
              </a:tblGrid>
              <a:tr h="266719">
                <a:tc>
                  <a:txBody>
                    <a:bodyPr/>
                    <a:lstStyle/>
                    <a:p>
                      <a:pPr algn="ctr"/>
                      <a:r>
                        <a:rPr kumimoji="0" lang="en-US" altLang="zh-CN" sz="1100" b="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Approval data</a:t>
                      </a:r>
                      <a:endParaRPr kumimoji="0" lang="zh-CN" altLang="en-US" sz="1100" b="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0" lang="en-US" altLang="zh-CN" sz="1100" b="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Drugs</a:t>
                      </a:r>
                      <a:endParaRPr kumimoji="0" lang="zh-CN" altLang="en-US" sz="1100" b="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kumimoji="0" lang="en-US" altLang="zh-CN" sz="1100" b="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Indications</a:t>
                      </a:r>
                      <a:endParaRPr kumimoji="0" lang="zh-CN" altLang="en-US" sz="1100" b="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2021.11</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Envafolimab</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4CF"/>
                    </a:solidFill>
                  </a:tcPr>
                </a:tc>
                <a:tc rowSpan="4">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For Adults with Unresectable or Metastatic, Microsatellite Instability-High (MSI-H) or Mismatch Repair Deficient (</a:t>
                      </a:r>
                      <a:r>
                        <a:rPr kumimoji="0" lang="en-US" altLang="zh-CN" sz="1050" i="0" u="none" strike="noStrike" kern="600" cap="none" spc="30" normalizeH="0" baseline="0" dirty="0" err="1">
                          <a:ln>
                            <a:noFill/>
                          </a:ln>
                          <a:solidFill>
                            <a:schemeClr val="tx1"/>
                          </a:solidFill>
                          <a:effectLst/>
                          <a:uLnTx/>
                          <a:uFillTx/>
                          <a:latin typeface="Arial" panose="020B0604020202020204"/>
                          <a:ea typeface="微软雅黑" panose="020B0503020204020204" charset="-122"/>
                          <a:cs typeface="+mn-cs"/>
                        </a:rPr>
                        <a:t>dMMR</a:t>
                      </a: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 solid cancer.</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40479">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2022.3</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err="1">
                          <a:ln>
                            <a:noFill/>
                          </a:ln>
                          <a:solidFill>
                            <a:schemeClr val="tx1"/>
                          </a:solidFill>
                          <a:effectLst/>
                          <a:uLnTx/>
                          <a:uFillTx/>
                          <a:latin typeface="Arial" panose="020B0604020202020204"/>
                          <a:ea typeface="微软雅黑" panose="020B0503020204020204" charset="-122"/>
                          <a:cs typeface="+mn-cs"/>
                        </a:rPr>
                        <a:t>Tislezumab</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vMerge="1">
                  <a:tcPr marL="91419" marR="91419" marT="45709" marB="45709">
                    <a:lnR w="6350" cap="flat" cmpd="sng" algn="ctr">
                      <a:solidFill>
                        <a:schemeClr val="tx1"/>
                      </a:solidFill>
                      <a:prstDash val="solid"/>
                      <a:round/>
                      <a:headEnd type="none" w="med" len="med"/>
                      <a:tailEnd type="none" w="med" len="med"/>
                    </a:lnR>
                    <a:solidFill>
                      <a:schemeClr val="accent4">
                        <a:lumMod val="20000"/>
                        <a:lumOff val="80000"/>
                      </a:schemeClr>
                    </a:solidFill>
                  </a:tcPr>
                </a:tc>
              </a:tr>
              <a:tr h="251901">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2022.3</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err="1">
                          <a:ln>
                            <a:noFill/>
                          </a:ln>
                          <a:solidFill>
                            <a:schemeClr val="tx1"/>
                          </a:solidFill>
                          <a:effectLst/>
                          <a:uLnTx/>
                          <a:uFillTx/>
                          <a:latin typeface="Arial" panose="020B0604020202020204"/>
                          <a:ea typeface="微软雅黑" panose="020B0503020204020204" charset="-122"/>
                          <a:cs typeface="+mn-cs"/>
                        </a:rPr>
                        <a:t>Serplulimab</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vMerge="1">
                  <a:tcPr marL="91419" marR="91419" marT="45709" marB="45709">
                    <a:lnR w="6350" cap="flat" cmpd="sng" algn="ctr">
                      <a:solidFill>
                        <a:schemeClr val="tx1"/>
                      </a:solidFill>
                      <a:prstDash val="solid"/>
                      <a:round/>
                      <a:headEnd type="none" w="med" len="med"/>
                      <a:tailEnd type="none" w="med" len="med"/>
                    </a:lnR>
                    <a:solidFill>
                      <a:schemeClr val="accent4">
                        <a:lumMod val="20000"/>
                        <a:lumOff val="80000"/>
                      </a:schemeClr>
                    </a:solidFill>
                  </a:tcPr>
                </a:tc>
              </a:tr>
              <a:tr h="251901">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2022.7</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Pucotenlimab</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vMerge="1">
                  <a:tcPr marL="91419" marR="91419" marT="45709" marB="45709">
                    <a:lnR w="6350" cap="flat" cmpd="sng" algn="ctr">
                      <a:solidFill>
                        <a:schemeClr val="tx1"/>
                      </a:solidFill>
                      <a:prstDash val="solid"/>
                      <a:round/>
                      <a:headEnd type="none" w="med" len="med"/>
                      <a:tailEnd type="none" w="med" len="med"/>
                    </a:lnR>
                    <a:solidFill>
                      <a:srgbClr val="FFF2CC"/>
                    </a:solidFill>
                  </a:tcPr>
                </a:tc>
              </a:tr>
              <a:tr h="0">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2023.7</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mn-lt"/>
                          <a:ea typeface="+mn-ea"/>
                          <a:cs typeface="+mn-cs"/>
                        </a:rPr>
                        <a:t>Zimberelimab</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2F0D9"/>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mn-lt"/>
                          <a:ea typeface="+mn-ea"/>
                          <a:cs typeface="+mn-cs"/>
                        </a:rPr>
                        <a:t>For patients with PD-L1 positive, recurrent or metastatic cervical cancer who have failed to receive platinum-containing chemotherapy</a:t>
                      </a:r>
                      <a:endParaRPr kumimoji="0" lang="zh-CN" altLang="en-US" sz="1050" i="0" u="none" strike="noStrike" kern="600" cap="none" spc="30" normalizeH="0" baseline="0" dirty="0">
                        <a:ln>
                          <a:noFill/>
                        </a:ln>
                        <a:solidFill>
                          <a:schemeClr val="tx1"/>
                        </a:solidFill>
                        <a:effectLst/>
                        <a:uLnTx/>
                        <a:uFillTx/>
                        <a:latin typeface="+mn-lt"/>
                        <a:ea typeface="+mn-ea"/>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1901">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2023.Q4</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bg1"/>
                          </a:solidFill>
                          <a:effectLst/>
                          <a:uLnTx/>
                          <a:uFillTx/>
                          <a:latin typeface="Arial" panose="020B0604020202020204"/>
                          <a:ea typeface="微软雅黑" panose="020B0503020204020204" charset="-122"/>
                          <a:cs typeface="+mn-cs"/>
                        </a:rPr>
                        <a:t>Pembrolizumab</a:t>
                      </a:r>
                      <a:endParaRPr kumimoji="0" lang="zh-CN" altLang="en-US" sz="1050" i="0" u="none" strike="noStrike" kern="600" cap="none" spc="30" normalizeH="0" baseline="0" dirty="0">
                        <a:ln>
                          <a:noFill/>
                        </a:ln>
                        <a:solidFill>
                          <a:schemeClr val="bg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77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For Adults with Unresectable or Metastatic, MSI-H or </a:t>
                      </a:r>
                      <a:r>
                        <a:rPr kumimoji="0" lang="en-US" altLang="zh-CN" sz="1050" i="0" u="none" strike="noStrike" kern="600" cap="none" spc="30" normalizeH="0" baseline="0" dirty="0" err="1">
                          <a:ln>
                            <a:noFill/>
                          </a:ln>
                          <a:solidFill>
                            <a:schemeClr val="tx1"/>
                          </a:solidFill>
                          <a:effectLst/>
                          <a:uLnTx/>
                          <a:uFillTx/>
                          <a:latin typeface="Arial" panose="020B0604020202020204"/>
                          <a:ea typeface="微软雅黑" panose="020B0503020204020204" charset="-122"/>
                          <a:cs typeface="+mn-cs"/>
                        </a:rPr>
                        <a:t>dMMR</a:t>
                      </a: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 solid cancer.</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1901">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2022.6</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bg1"/>
                          </a:solidFill>
                          <a:effectLst/>
                          <a:uLnTx/>
                          <a:uFillTx/>
                          <a:latin typeface="Arial" panose="020B0604020202020204"/>
                          <a:ea typeface="微软雅黑" panose="020B0503020204020204" charset="-122"/>
                          <a:cs typeface="+mn-cs"/>
                        </a:rPr>
                        <a:t>Cadonilimab</a:t>
                      </a:r>
                      <a:endParaRPr kumimoji="0" lang="zh-CN" altLang="en-US" sz="1050" i="0" u="none" strike="noStrike" kern="600" cap="none" spc="30" normalizeH="0" baseline="0" dirty="0">
                        <a:ln>
                          <a:noFill/>
                        </a:ln>
                        <a:solidFill>
                          <a:schemeClr val="bg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E79"/>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rPr>
                        <a:t>For patients with recurrent or metastatic cervical cancer who have failed to receive platinum-containing chemotherapy</a:t>
                      </a:r>
                      <a:endParaRPr kumimoji="0" lang="zh-CN" altLang="en-US" sz="1050" i="0" u="none" strike="noStrike" kern="600" cap="none" spc="30" normalizeH="0" baseline="0" dirty="0">
                        <a:ln>
                          <a:noFill/>
                        </a:ln>
                        <a:solidFill>
                          <a:schemeClr val="tx1"/>
                        </a:solidFill>
                        <a:effectLst/>
                        <a:uLnTx/>
                        <a:uFillTx/>
                        <a:latin typeface="Arial" panose="020B0604020202020204"/>
                        <a:ea typeface="微软雅黑" panose="020B0503020204020204" charset="-122"/>
                        <a:cs typeface="+mn-cs"/>
                      </a:endParaRPr>
                    </a:p>
                  </a:txBody>
                  <a:tcPr marL="91419" marR="91419" marT="45709" marB="457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pSp>
        <p:nvGrpSpPr>
          <p:cNvPr id="126" name="组合 125"/>
          <p:cNvGrpSpPr/>
          <p:nvPr/>
        </p:nvGrpSpPr>
        <p:grpSpPr>
          <a:xfrm>
            <a:off x="0" y="1075589"/>
            <a:ext cx="12192000" cy="2943360"/>
            <a:chOff x="0" y="1302913"/>
            <a:chExt cx="12192000" cy="2943360"/>
          </a:xfrm>
        </p:grpSpPr>
        <p:grpSp>
          <p:nvGrpSpPr>
            <p:cNvPr id="116" name="组合 115"/>
            <p:cNvGrpSpPr/>
            <p:nvPr/>
          </p:nvGrpSpPr>
          <p:grpSpPr>
            <a:xfrm>
              <a:off x="0" y="1593365"/>
              <a:ext cx="12192000" cy="2652908"/>
              <a:chOff x="0" y="1995701"/>
              <a:chExt cx="12192000" cy="2652908"/>
            </a:xfrm>
          </p:grpSpPr>
          <p:grpSp>
            <p:nvGrpSpPr>
              <p:cNvPr id="9" name="组合 8"/>
              <p:cNvGrpSpPr/>
              <p:nvPr/>
            </p:nvGrpSpPr>
            <p:grpSpPr>
              <a:xfrm>
                <a:off x="0" y="3950161"/>
                <a:ext cx="12192000" cy="698448"/>
                <a:chOff x="61976" y="3093575"/>
                <a:chExt cx="12265688" cy="698448"/>
              </a:xfrm>
            </p:grpSpPr>
            <p:sp>
              <p:nvSpPr>
                <p:cNvPr id="42" name="箭头: 右 41"/>
                <p:cNvSpPr/>
                <p:nvPr/>
              </p:nvSpPr>
              <p:spPr>
                <a:xfrm>
                  <a:off x="61976" y="3093575"/>
                  <a:ext cx="12265688" cy="698448"/>
                </a:xfrm>
                <a:prstGeom prst="rightArrow">
                  <a:avLst/>
                </a:prstGeom>
                <a:solidFill>
                  <a:srgbClr val="00877C"/>
                </a:solidFill>
                <a:ln w="6350" cap="flat" cmpd="sng" algn="ctr">
                  <a:no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000" b="0" i="0" u="none" strike="noStrike" kern="600" cap="none" spc="30" normalizeH="0" baseline="0" noProof="0" dirty="0" err="1">
                    <a:ln>
                      <a:noFill/>
                    </a:ln>
                    <a:solidFill>
                      <a:prstClr val="white"/>
                    </a:solidFill>
                    <a:effectLst/>
                    <a:uLnTx/>
                    <a:uFillTx/>
                    <a:ea typeface="微软雅黑" panose="020B0503020204020204" charset="-122"/>
                    <a:cs typeface="+mn-cs"/>
                  </a:endParaRPr>
                </a:p>
              </p:txBody>
            </p:sp>
            <p:sp>
              <p:nvSpPr>
                <p:cNvPr id="43" name="流程图: 终止 42"/>
                <p:cNvSpPr/>
                <p:nvPr/>
              </p:nvSpPr>
              <p:spPr>
                <a:xfrm>
                  <a:off x="177522" y="3306235"/>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2014.9</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44" name="流程图: 终止 43"/>
                <p:cNvSpPr/>
                <p:nvPr/>
              </p:nvSpPr>
              <p:spPr>
                <a:xfrm>
                  <a:off x="9247654"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2019.12</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45" name="流程图: 终止 44"/>
                <p:cNvSpPr/>
                <p:nvPr/>
              </p:nvSpPr>
              <p:spPr>
                <a:xfrm>
                  <a:off x="10163872" y="3319313"/>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2020.2</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46" name="流程图: 终止 45"/>
                <p:cNvSpPr/>
                <p:nvPr/>
              </p:nvSpPr>
              <p:spPr>
                <a:xfrm>
                  <a:off x="11065196" y="3324245"/>
                  <a:ext cx="857352" cy="236525"/>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2021-2023</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47" name="流程图: 终止 46"/>
                <p:cNvSpPr/>
                <p:nvPr/>
              </p:nvSpPr>
              <p:spPr>
                <a:xfrm>
                  <a:off x="6463991"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2018.9</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48" name="流程图: 终止 47"/>
                <p:cNvSpPr/>
                <p:nvPr/>
              </p:nvSpPr>
              <p:spPr>
                <a:xfrm>
                  <a:off x="7380209" y="3319313"/>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2018.12</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49" name="流程图: 终止 48"/>
                <p:cNvSpPr/>
                <p:nvPr/>
              </p:nvSpPr>
              <p:spPr>
                <a:xfrm>
                  <a:off x="8296427"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2019.5</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50" name="流程图: 终止 49"/>
                <p:cNvSpPr/>
                <p:nvPr/>
              </p:nvSpPr>
              <p:spPr>
                <a:xfrm>
                  <a:off x="3721509"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2017.5</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51" name="流程图: 终止 50"/>
                <p:cNvSpPr/>
                <p:nvPr/>
              </p:nvSpPr>
              <p:spPr>
                <a:xfrm>
                  <a:off x="4596546" y="3319313"/>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2018.6</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52" name="流程图: 终止 51"/>
                <p:cNvSpPr/>
                <p:nvPr/>
              </p:nvSpPr>
              <p:spPr>
                <a:xfrm>
                  <a:off x="5512764"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2018.7</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53" name="流程图: 终止 52"/>
                <p:cNvSpPr/>
                <p:nvPr/>
              </p:nvSpPr>
              <p:spPr>
                <a:xfrm>
                  <a:off x="1086325"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2014.12</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54" name="流程图: 终止 53"/>
                <p:cNvSpPr/>
                <p:nvPr/>
              </p:nvSpPr>
              <p:spPr>
                <a:xfrm>
                  <a:off x="1985786" y="3315240"/>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2016.5</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sp>
              <p:nvSpPr>
                <p:cNvPr id="55" name="流程图: 终止 54"/>
                <p:cNvSpPr/>
                <p:nvPr/>
              </p:nvSpPr>
              <p:spPr>
                <a:xfrm>
                  <a:off x="2871765" y="3319313"/>
                  <a:ext cx="682056" cy="245530"/>
                </a:xfrm>
                <a:prstGeom prst="flowChartTerminator">
                  <a:avLst/>
                </a:prstGeom>
                <a:solidFill>
                  <a:sysClr val="window" lastClr="FFFFFF"/>
                </a:solidFill>
                <a:ln w="6350" cap="flat" cmpd="sng" algn="ctr">
                  <a:solidFill>
                    <a:sysClr val="window" lastClr="FFFFFF"/>
                  </a:solid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900" b="0" i="0" u="none" strike="noStrike" kern="600" cap="none" spc="30" normalizeH="0" baseline="0" noProof="0" dirty="0">
                      <a:ln>
                        <a:noFill/>
                      </a:ln>
                      <a:solidFill>
                        <a:srgbClr val="37424A"/>
                      </a:solidFill>
                      <a:effectLst/>
                      <a:uLnTx/>
                      <a:uFillTx/>
                      <a:ea typeface="微软雅黑" panose="020B0503020204020204" charset="-122"/>
                      <a:cs typeface="+mn-cs"/>
                    </a:rPr>
                    <a:t>2017.3</a:t>
                  </a:r>
                  <a:endParaRPr kumimoji="0" lang="zh-CN" altLang="en-US" sz="900" b="0" i="0" u="none" strike="noStrike" kern="600" cap="none" spc="30" normalizeH="0" baseline="0" noProof="0" dirty="0" err="1">
                    <a:ln>
                      <a:noFill/>
                    </a:ln>
                    <a:solidFill>
                      <a:srgbClr val="37424A"/>
                    </a:solidFill>
                    <a:effectLst/>
                    <a:uLnTx/>
                    <a:uFillTx/>
                    <a:ea typeface="微软雅黑" panose="020B0503020204020204" charset="-122"/>
                    <a:cs typeface="+mn-cs"/>
                  </a:endParaRPr>
                </a:p>
              </p:txBody>
            </p:sp>
          </p:grpSp>
          <p:cxnSp>
            <p:nvCxnSpPr>
              <p:cNvPr id="22" name="直接连接符 21"/>
              <p:cNvCxnSpPr>
                <a:stCxn id="51" idx="0"/>
                <a:endCxn id="23" idx="2"/>
              </p:cNvCxnSpPr>
              <p:nvPr/>
            </p:nvCxnSpPr>
            <p:spPr>
              <a:xfrm flipH="1" flipV="1">
                <a:off x="4841519" y="3815451"/>
                <a:ext cx="4788" cy="360448"/>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23" name="矩形: 圆角 22"/>
              <p:cNvSpPr/>
              <p:nvPr/>
            </p:nvSpPr>
            <p:spPr>
              <a:xfrm>
                <a:off x="4324226" y="3362619"/>
                <a:ext cx="1034586" cy="452832"/>
              </a:xfrm>
              <a:prstGeom prst="roundRect">
                <a:avLst/>
              </a:prstGeom>
              <a:solidFill>
                <a:srgbClr val="00877C"/>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chemeClr val="bg1"/>
                    </a:solidFill>
                    <a:effectLst/>
                    <a:uLnTx/>
                    <a:uFillTx/>
                    <a:ea typeface="微软雅黑" panose="020B0503020204020204" charset="-122"/>
                    <a:cs typeface="+mn-cs"/>
                  </a:rPr>
                  <a:t>Nivolumab</a:t>
                </a:r>
                <a:endParaRPr kumimoji="0" lang="en-US" altLang="zh-CN" sz="1100" b="0" i="0" u="none" strike="noStrike" kern="600" cap="none" spc="30" normalizeH="0" baseline="0" noProof="0" dirty="0">
                  <a:ln>
                    <a:noFill/>
                  </a:ln>
                  <a:solidFill>
                    <a:schemeClr val="bg1"/>
                  </a:solidFill>
                  <a:effectLst/>
                  <a:uLnTx/>
                  <a:uFillTx/>
                  <a:ea typeface="微软雅黑" panose="020B0503020204020204" charset="-122"/>
                  <a:cs typeface="+mn-cs"/>
                </a:endParaRPr>
              </a:p>
            </p:txBody>
          </p:sp>
          <p:cxnSp>
            <p:nvCxnSpPr>
              <p:cNvPr id="24" name="直接连接符 23"/>
              <p:cNvCxnSpPr>
                <a:stCxn id="52" idx="0"/>
                <a:endCxn id="25" idx="2"/>
              </p:cNvCxnSpPr>
              <p:nvPr/>
            </p:nvCxnSpPr>
            <p:spPr>
              <a:xfrm flipV="1">
                <a:off x="5757021" y="3277680"/>
                <a:ext cx="12605" cy="894146"/>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25" name="矩形: 圆角 24"/>
              <p:cNvSpPr/>
              <p:nvPr/>
            </p:nvSpPr>
            <p:spPr>
              <a:xfrm>
                <a:off x="5101923" y="2745117"/>
                <a:ext cx="1335405" cy="532563"/>
              </a:xfrm>
              <a:prstGeom prst="roundRect">
                <a:avLst/>
              </a:prstGeom>
              <a:solidFill>
                <a:srgbClr val="00877C"/>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chemeClr val="bg1"/>
                    </a:solidFill>
                    <a:effectLst/>
                    <a:uLnTx/>
                    <a:uFillTx/>
                    <a:ea typeface="微软雅黑" panose="020B0503020204020204" charset="-122"/>
                    <a:cs typeface="+mn-cs"/>
                  </a:rPr>
                  <a:t>Pembrolizumab</a:t>
                </a:r>
                <a:endParaRPr kumimoji="0" lang="en-US" altLang="zh-CN" sz="1100" b="0" i="0" u="none" strike="noStrike" kern="600" cap="none" spc="30" normalizeH="0" baseline="0" noProof="0" dirty="0">
                  <a:ln>
                    <a:noFill/>
                  </a:ln>
                  <a:solidFill>
                    <a:schemeClr val="bg1"/>
                  </a:solidFill>
                  <a:effectLst/>
                  <a:uLnTx/>
                  <a:uFillTx/>
                  <a:ea typeface="微软雅黑" panose="020B0503020204020204" charset="-122"/>
                  <a:cs typeface="+mn-cs"/>
                </a:endParaRPr>
              </a:p>
            </p:txBody>
          </p:sp>
          <p:cxnSp>
            <p:nvCxnSpPr>
              <p:cNvPr id="26" name="直接连接符 25"/>
              <p:cNvCxnSpPr>
                <a:stCxn id="48" idx="0"/>
                <a:endCxn id="27" idx="2"/>
              </p:cNvCxnSpPr>
              <p:nvPr/>
            </p:nvCxnSpPr>
            <p:spPr>
              <a:xfrm flipH="1" flipV="1">
                <a:off x="7610187" y="3880858"/>
                <a:ext cx="3060" cy="295041"/>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27" name="矩形: 圆角 26"/>
              <p:cNvSpPr/>
              <p:nvPr/>
            </p:nvSpPr>
            <p:spPr>
              <a:xfrm>
                <a:off x="7092894" y="3348295"/>
                <a:ext cx="1034586" cy="532563"/>
              </a:xfrm>
              <a:prstGeom prst="roundRect">
                <a:avLst/>
              </a:prstGeom>
              <a:solidFill>
                <a:srgbClr val="E2F0D9"/>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Toripalimab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28" name="直接连接符 27"/>
              <p:cNvCxnSpPr>
                <a:stCxn id="27" idx="0"/>
                <a:endCxn id="29" idx="2"/>
              </p:cNvCxnSpPr>
              <p:nvPr/>
            </p:nvCxnSpPr>
            <p:spPr>
              <a:xfrm flipH="1" flipV="1">
                <a:off x="7607371" y="3117235"/>
                <a:ext cx="2816" cy="231060"/>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29" name="矩形: 圆角 28"/>
              <p:cNvSpPr/>
              <p:nvPr/>
            </p:nvSpPr>
            <p:spPr>
              <a:xfrm>
                <a:off x="7090078" y="2584672"/>
                <a:ext cx="1034586" cy="532563"/>
              </a:xfrm>
              <a:prstGeom prst="roundRect">
                <a:avLst/>
              </a:prstGeom>
              <a:solidFill>
                <a:srgbClr val="E2F0D9"/>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err="1">
                    <a:ln>
                      <a:noFill/>
                    </a:ln>
                    <a:solidFill>
                      <a:srgbClr val="37424A"/>
                    </a:solidFill>
                    <a:effectLst/>
                    <a:uLnTx/>
                    <a:uFillTx/>
                    <a:ea typeface="微软雅黑" panose="020B0503020204020204" charset="-122"/>
                    <a:cs typeface="+mn-cs"/>
                  </a:rPr>
                  <a:t>Sintilimab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30" name="直接连接符 29"/>
              <p:cNvCxnSpPr>
                <a:stCxn id="49" idx="0"/>
                <a:endCxn id="31" idx="2"/>
              </p:cNvCxnSpPr>
              <p:nvPr/>
            </p:nvCxnSpPr>
            <p:spPr>
              <a:xfrm flipV="1">
                <a:off x="8523960" y="2528264"/>
                <a:ext cx="15087" cy="1643562"/>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31" name="矩形: 圆角 30"/>
              <p:cNvSpPr/>
              <p:nvPr/>
            </p:nvSpPr>
            <p:spPr>
              <a:xfrm>
                <a:off x="7947600" y="1995701"/>
                <a:ext cx="1182894" cy="532563"/>
              </a:xfrm>
              <a:prstGeom prst="roundRect">
                <a:avLst/>
              </a:prstGeom>
              <a:solidFill>
                <a:srgbClr val="E2F0D9"/>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Camrelizumab</a:t>
                </a:r>
                <a:endParaRPr kumimoji="0" lang="zh-CN" altLang="en-US"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32" name="直接连接符 31"/>
              <p:cNvCxnSpPr>
                <a:stCxn id="44" idx="0"/>
                <a:endCxn id="33" idx="2"/>
              </p:cNvCxnSpPr>
              <p:nvPr/>
            </p:nvCxnSpPr>
            <p:spPr>
              <a:xfrm flipH="1" flipV="1">
                <a:off x="9463795" y="3900838"/>
                <a:ext cx="5678" cy="270988"/>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33" name="矩形: 圆角 32"/>
              <p:cNvSpPr/>
              <p:nvPr/>
            </p:nvSpPr>
            <p:spPr>
              <a:xfrm>
                <a:off x="8946502" y="3368275"/>
                <a:ext cx="1034586" cy="532563"/>
              </a:xfrm>
              <a:prstGeom prst="roundRect">
                <a:avLst/>
              </a:prstGeom>
              <a:solidFill>
                <a:srgbClr val="E2F0D9"/>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err="1">
                    <a:ln>
                      <a:noFill/>
                    </a:ln>
                    <a:solidFill>
                      <a:srgbClr val="37424A"/>
                    </a:solidFill>
                    <a:effectLst/>
                    <a:uLnTx/>
                    <a:uFillTx/>
                    <a:ea typeface="微软雅黑" panose="020B0503020204020204" charset="-122"/>
                    <a:cs typeface="+mn-cs"/>
                  </a:rPr>
                  <a:t>Tislezumab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34" name="直接连接符 33"/>
              <p:cNvCxnSpPr>
                <a:stCxn id="33" idx="0"/>
                <a:endCxn id="35" idx="2"/>
              </p:cNvCxnSpPr>
              <p:nvPr/>
            </p:nvCxnSpPr>
            <p:spPr>
              <a:xfrm flipH="1" flipV="1">
                <a:off x="9456899" y="3205772"/>
                <a:ext cx="6896" cy="162503"/>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35" name="矩形: 圆角 34"/>
              <p:cNvSpPr/>
              <p:nvPr/>
            </p:nvSpPr>
            <p:spPr>
              <a:xfrm>
                <a:off x="8939606" y="2752940"/>
                <a:ext cx="1034586" cy="452832"/>
              </a:xfrm>
              <a:prstGeom prst="roundRect">
                <a:avLst/>
              </a:prstGeom>
              <a:solidFill>
                <a:srgbClr val="00877C">
                  <a:lumMod val="20000"/>
                  <a:lumOff val="80000"/>
                </a:srgbClr>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Durvalumab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36" name="直接连接符 35"/>
              <p:cNvCxnSpPr>
                <a:stCxn id="45" idx="0"/>
                <a:endCxn id="37" idx="2"/>
              </p:cNvCxnSpPr>
              <p:nvPr/>
            </p:nvCxnSpPr>
            <p:spPr>
              <a:xfrm flipH="1" flipV="1">
                <a:off x="10378791" y="2802716"/>
                <a:ext cx="1395" cy="1373183"/>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37" name="矩形: 圆角 36"/>
              <p:cNvSpPr/>
              <p:nvPr/>
            </p:nvSpPr>
            <p:spPr>
              <a:xfrm>
                <a:off x="10016860" y="2285923"/>
                <a:ext cx="723861" cy="516793"/>
              </a:xfrm>
              <a:prstGeom prst="roundRect">
                <a:avLst/>
              </a:prstGeom>
              <a:solidFill>
                <a:srgbClr val="00877C">
                  <a:lumMod val="20000"/>
                  <a:lumOff val="80000"/>
                </a:srgbClr>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Atezolizumab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38" name="直接连接符 37"/>
              <p:cNvCxnSpPr>
                <a:stCxn id="46" idx="0"/>
                <a:endCxn id="39" idx="2"/>
              </p:cNvCxnSpPr>
              <p:nvPr/>
            </p:nvCxnSpPr>
            <p:spPr>
              <a:xfrm flipV="1">
                <a:off x="11363217" y="3973329"/>
                <a:ext cx="2748" cy="207502"/>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39" name="矩形: 圆角 38"/>
              <p:cNvSpPr/>
              <p:nvPr/>
            </p:nvSpPr>
            <p:spPr>
              <a:xfrm>
                <a:off x="10762767" y="2975858"/>
                <a:ext cx="1206395" cy="997471"/>
              </a:xfrm>
              <a:prstGeom prst="roundRect">
                <a:avLst/>
              </a:prstGeom>
              <a:solidFill>
                <a:srgbClr val="E2F0D9"/>
              </a:solidFill>
              <a:ln>
                <a:noFill/>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Penpulimab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Zimberelimab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err="1">
                    <a:ln>
                      <a:noFill/>
                    </a:ln>
                    <a:solidFill>
                      <a:srgbClr val="37424A"/>
                    </a:solidFill>
                    <a:effectLst/>
                    <a:uLnTx/>
                    <a:uFillTx/>
                    <a:ea typeface="微软雅黑" panose="020B0503020204020204" charset="-122"/>
                    <a:cs typeface="+mn-cs"/>
                  </a:rPr>
                  <a:t>Serplulimab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Pucotenlimab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err="1">
                    <a:ln>
                      <a:noFill/>
                    </a:ln>
                    <a:solidFill>
                      <a:srgbClr val="37424A"/>
                    </a:solidFill>
                    <a:effectLst/>
                    <a:uLnTx/>
                    <a:uFillTx/>
                    <a:ea typeface="微软雅黑" panose="020B0503020204020204" charset="-122"/>
                    <a:cs typeface="+mn-cs"/>
                  </a:rPr>
                  <a:t>Adebrelimab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cxnSp>
            <p:nvCxnSpPr>
              <p:cNvPr id="40" name="直接连接符 39"/>
              <p:cNvCxnSpPr>
                <a:stCxn id="39" idx="0"/>
                <a:endCxn id="41" idx="2"/>
              </p:cNvCxnSpPr>
              <p:nvPr/>
            </p:nvCxnSpPr>
            <p:spPr>
              <a:xfrm flipH="1" flipV="1">
                <a:off x="11360744" y="2659726"/>
                <a:ext cx="5221" cy="316132"/>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41" name="矩形: 圆角 40"/>
              <p:cNvSpPr/>
              <p:nvPr/>
            </p:nvSpPr>
            <p:spPr>
              <a:xfrm>
                <a:off x="10769297" y="2142932"/>
                <a:ext cx="1182894" cy="516794"/>
              </a:xfrm>
              <a:prstGeom prst="roundRect">
                <a:avLst/>
              </a:prstGeom>
              <a:solidFill>
                <a:srgbClr val="BFB8AF">
                  <a:lumMod val="60000"/>
                  <a:lumOff val="40000"/>
                </a:srgbClr>
              </a:solidFill>
              <a:ln w="6350" cap="flat" cmpd="sng" algn="ctr">
                <a:no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rPr>
                  <a:t>Envafolimab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err="1">
                    <a:ln>
                      <a:noFill/>
                    </a:ln>
                    <a:solidFill>
                      <a:srgbClr val="37424A"/>
                    </a:solidFill>
                    <a:effectLst/>
                    <a:uLnTx/>
                    <a:uFillTx/>
                    <a:ea typeface="微软雅黑" panose="020B0503020204020204" charset="-122"/>
                    <a:cs typeface="+mn-cs"/>
                  </a:rPr>
                  <a:t>Sugemalimab</a:t>
                </a:r>
                <a:endParaRPr kumimoji="0" lang="en-US" altLang="zh-CN" sz="1100" b="0" i="0" u="none" strike="noStrike" kern="600" cap="none" spc="30" normalizeH="0" baseline="0" noProof="0" dirty="0">
                  <a:ln>
                    <a:noFill/>
                  </a:ln>
                  <a:solidFill>
                    <a:srgbClr val="37424A"/>
                  </a:solidFill>
                  <a:effectLst/>
                  <a:uLnTx/>
                  <a:uFillTx/>
                  <a:ea typeface="微软雅黑" panose="020B0503020204020204" charset="-122"/>
                  <a:cs typeface="+mn-cs"/>
                </a:endParaRPr>
              </a:p>
            </p:txBody>
          </p:sp>
        </p:grpSp>
        <p:sp>
          <p:nvSpPr>
            <p:cNvPr id="122" name="矩形: 圆角 121"/>
            <p:cNvSpPr/>
            <p:nvPr/>
          </p:nvSpPr>
          <p:spPr>
            <a:xfrm>
              <a:off x="10802816" y="1302913"/>
              <a:ext cx="1120800" cy="314762"/>
            </a:xfrm>
            <a:prstGeom prst="roundRect">
              <a:avLst/>
            </a:prstGeom>
            <a:solidFill>
              <a:schemeClr val="accent5">
                <a:lumMod val="50000"/>
              </a:schemeClr>
            </a:solidFill>
            <a:ln w="6350" cap="flat" cmpd="sng" algn="ctr">
              <a:no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prstClr val="white"/>
                  </a:solidFill>
                  <a:effectLst/>
                  <a:uLnTx/>
                  <a:uFillTx/>
                  <a:ea typeface="微软雅黑" panose="020B0503020204020204" charset="-122"/>
                  <a:cs typeface="+mn-cs"/>
                </a:rPr>
                <a:t>Cadonilimab</a:t>
              </a:r>
              <a:endParaRPr kumimoji="0" lang="en-US" altLang="zh-CN" sz="1100" b="0" i="0" u="none" strike="noStrike" kern="600" cap="none" spc="30" normalizeH="0" baseline="0" noProof="0" dirty="0">
                <a:ln>
                  <a:noFill/>
                </a:ln>
                <a:solidFill>
                  <a:prstClr val="white"/>
                </a:solidFill>
                <a:effectLst/>
                <a:uLnTx/>
                <a:uFillTx/>
                <a:ea typeface="微软雅黑" panose="020B0503020204020204" charset="-122"/>
                <a:cs typeface="+mn-cs"/>
              </a:endParaRPr>
            </a:p>
          </p:txBody>
        </p:sp>
      </p:grpSp>
      <p:cxnSp>
        <p:nvCxnSpPr>
          <p:cNvPr id="123" name="直接连接符 122"/>
          <p:cNvCxnSpPr>
            <a:stCxn id="41" idx="0"/>
            <a:endCxn id="122" idx="2"/>
          </p:cNvCxnSpPr>
          <p:nvPr/>
        </p:nvCxnSpPr>
        <p:spPr>
          <a:xfrm flipV="1">
            <a:off x="11360744" y="1390351"/>
            <a:ext cx="2472" cy="122921"/>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
        <p:nvSpPr>
          <p:cNvPr id="127" name="星形: 五角 126"/>
          <p:cNvSpPr/>
          <p:nvPr/>
        </p:nvSpPr>
        <p:spPr>
          <a:xfrm>
            <a:off x="2960438" y="4500325"/>
            <a:ext cx="171450" cy="143075"/>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ea typeface="等线" panose="02010600030101010101" charset="-122"/>
              <a:cs typeface="+mn-cs"/>
            </a:endParaRPr>
          </a:p>
        </p:txBody>
      </p:sp>
      <p:grpSp>
        <p:nvGrpSpPr>
          <p:cNvPr id="130" name="组合 129"/>
          <p:cNvGrpSpPr/>
          <p:nvPr/>
        </p:nvGrpSpPr>
        <p:grpSpPr>
          <a:xfrm>
            <a:off x="597780" y="6231924"/>
            <a:ext cx="1664973" cy="276999"/>
            <a:chOff x="716278" y="6332310"/>
            <a:chExt cx="1664973" cy="276999"/>
          </a:xfrm>
        </p:grpSpPr>
        <p:sp>
          <p:nvSpPr>
            <p:cNvPr id="128" name="TextBox 89"/>
            <p:cNvSpPr txBox="1"/>
            <p:nvPr/>
          </p:nvSpPr>
          <p:spPr>
            <a:xfrm>
              <a:off x="883823" y="6332310"/>
              <a:ext cx="149742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000000"/>
                  </a:solidFill>
                  <a:effectLst/>
                  <a:uLnTx/>
                  <a:uFillTx/>
                  <a:ea typeface="微软雅黑" panose="020B0503020204020204" charset="-122"/>
                  <a:cs typeface="Calibri" panose="020F0502020204030204" pitchFamily="34" charset="0"/>
                  <a:sym typeface="Calibri" panose="020F0502020204030204" pitchFamily="34" charset="0"/>
                </a:rPr>
                <a:t>Covered by NRDL</a:t>
              </a:r>
              <a:endParaRPr kumimoji="0" lang="en-US" altLang="zh-CN" sz="1200" b="0" i="0" u="none" strike="noStrike" kern="1200" cap="none" spc="0" normalizeH="0" baseline="0" noProof="0" dirty="0">
                <a:ln>
                  <a:noFill/>
                </a:ln>
                <a:solidFill>
                  <a:srgbClr val="000000"/>
                </a:solidFill>
                <a:effectLst/>
                <a:uLnTx/>
                <a:uFillTx/>
                <a:ea typeface="微软雅黑" panose="020B0503020204020204" charset="-122"/>
                <a:cs typeface="Calibri" panose="020F0502020204030204" pitchFamily="34" charset="0"/>
                <a:sym typeface="Calibri" panose="020F0502020204030204" pitchFamily="34" charset="0"/>
              </a:endParaRPr>
            </a:p>
          </p:txBody>
        </p:sp>
        <p:sp>
          <p:nvSpPr>
            <p:cNvPr id="129" name="星形: 五角 128"/>
            <p:cNvSpPr/>
            <p:nvPr/>
          </p:nvSpPr>
          <p:spPr>
            <a:xfrm>
              <a:off x="716278" y="6399271"/>
              <a:ext cx="171450" cy="143075"/>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ea typeface="等线" panose="02010600030101010101" charset="-122"/>
                <a:cs typeface="+mn-cs"/>
              </a:endParaRPr>
            </a:p>
          </p:txBody>
        </p:sp>
      </p:grpSp>
      <p:sp>
        <p:nvSpPr>
          <p:cNvPr id="58" name="文本框 57"/>
          <p:cNvSpPr txBox="1"/>
          <p:nvPr/>
        </p:nvSpPr>
        <p:spPr>
          <a:xfrm>
            <a:off x="12408099" y="46889"/>
            <a:ext cx="6143624" cy="480131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srgbClr val="222222"/>
                </a:solidFill>
                <a:effectLst/>
                <a:uLnTx/>
                <a:uFillTx/>
                <a:ea typeface="等线" panose="02010600030101010101" charset="-122"/>
                <a:cs typeface="+mn-cs"/>
              </a:rPr>
              <a:t>6</a:t>
            </a:r>
            <a:r>
              <a:rPr kumimoji="0" lang="zh-CN" altLang="en-US" sz="1800" b="1" i="0" u="none" strike="noStrike" kern="1200" cap="none" spc="0" normalizeH="0" baseline="0" noProof="0" dirty="0">
                <a:ln>
                  <a:noFill/>
                </a:ln>
                <a:solidFill>
                  <a:srgbClr val="222222"/>
                </a:solidFill>
                <a:effectLst/>
                <a:uLnTx/>
                <a:uFillTx/>
                <a:ea typeface="等线" panose="02010600030101010101" charset="-122"/>
                <a:cs typeface="+mn-cs"/>
              </a:rPr>
              <a:t>、国内自主研发上市免疫药物</a:t>
            </a:r>
            <a:r>
              <a:rPr kumimoji="0" lang="en-US" altLang="zh-CN" sz="1800" b="1" i="0" u="none" strike="noStrike" kern="1200" cap="none" spc="0" normalizeH="0" baseline="0" noProof="0" dirty="0">
                <a:ln>
                  <a:noFill/>
                </a:ln>
                <a:solidFill>
                  <a:srgbClr val="222222"/>
                </a:solidFill>
                <a:effectLst/>
                <a:uLnTx/>
                <a:uFillTx/>
                <a:ea typeface="等线" panose="02010600030101010101" charset="-122"/>
                <a:cs typeface="+mn-cs"/>
              </a:rPr>
              <a:t>(11</a:t>
            </a:r>
            <a:r>
              <a:rPr kumimoji="0" lang="zh-CN" altLang="en-US" sz="1800" b="1" i="0" u="none" strike="noStrike" kern="1200" cap="none" spc="0" normalizeH="0" baseline="0" noProof="0" dirty="0">
                <a:ln>
                  <a:noFill/>
                </a:ln>
                <a:solidFill>
                  <a:srgbClr val="222222"/>
                </a:solidFill>
                <a:effectLst/>
                <a:uLnTx/>
                <a:uFillTx/>
                <a:ea typeface="等线" panose="02010600030101010101" charset="-122"/>
                <a:cs typeface="+mn-cs"/>
              </a:rPr>
              <a:t>个</a:t>
            </a:r>
            <a:r>
              <a:rPr kumimoji="0" lang="en-US" altLang="zh-CN" sz="1800" b="1" i="0" u="none" strike="noStrike" kern="1200" cap="none" spc="0" normalizeH="0" baseline="0" noProof="0" dirty="0">
                <a:ln>
                  <a:noFill/>
                </a:ln>
                <a:solidFill>
                  <a:srgbClr val="222222"/>
                </a:solidFill>
                <a:effectLst/>
                <a:uLnTx/>
                <a:uFillTx/>
                <a:ea typeface="等线" panose="02010600030101010101" charset="-122"/>
                <a:cs typeface="+mn-cs"/>
              </a:rPr>
              <a:t>)</a:t>
            </a:r>
            <a:r>
              <a:rPr kumimoji="0" lang="zh-CN" altLang="en-US" sz="1800" b="1" i="0" u="none" strike="noStrike" kern="1200" cap="none" spc="0" normalizeH="0" baseline="0" noProof="0" dirty="0">
                <a:ln>
                  <a:noFill/>
                </a:ln>
                <a:solidFill>
                  <a:srgbClr val="222222"/>
                </a:solidFill>
                <a:effectLst/>
                <a:uLnTx/>
                <a:uFillTx/>
                <a:ea typeface="等线" panose="02010600030101010101" charset="-122"/>
                <a:cs typeface="+mn-cs"/>
              </a:rPr>
              <a:t>：</a:t>
            </a: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camrelizumab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卡瑞利珠单抗 恒瑞</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sintilimab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信迪利单抗    信达</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tislelizumab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替雷利珠单抗 百济</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toripalimab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特瑞普利单抗 君实</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b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b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penpulimab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派安普利单抗</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(AK105)</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康方</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cadonilimab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卡度尼利单抗，研发代号：</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(AK104)PD-1/CTLA-4</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双抗 康方</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b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b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serplulimab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斯鲁利单抗  复宏汉霖</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sugemalimab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舒格利单抗  基石</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(PD-L1</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单抗</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a:t>
            </a:r>
            <a:endPar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envafolimab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恩沃利单抗   康宁杰瑞</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思路迪 </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(PD-L1</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单抗</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a:t>
            </a:r>
            <a:endPar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zimberelimab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赛帕利单抗    誉衡生物</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err="1">
                <a:ln>
                  <a:noFill/>
                </a:ln>
                <a:solidFill>
                  <a:srgbClr val="222222"/>
                </a:solidFill>
                <a:effectLst/>
                <a:uLnTx/>
                <a:uFillTx/>
                <a:ea typeface="等线" panose="02010600030101010101" charset="-122"/>
                <a:cs typeface="+mn-cs"/>
              </a:rPr>
              <a:t>pucotenlimab</a:t>
            </a:r>
            <a:r>
              <a:rPr kumimoji="0" lang="en-US" altLang="zh-CN" sz="1800" b="0" i="0" u="none" strike="noStrike" kern="1200" cap="none" spc="0" normalizeH="0" baseline="0" noProof="0" dirty="0">
                <a:ln>
                  <a:noFill/>
                </a:ln>
                <a:solidFill>
                  <a:srgbClr val="222222"/>
                </a:solidFill>
                <a:effectLst/>
                <a:uLnTx/>
                <a:uFillTx/>
                <a:ea typeface="等线" panose="02010600030101010101" charset="-122"/>
                <a:cs typeface="+mn-cs"/>
              </a:rPr>
              <a:t>  </a:t>
            </a:r>
            <a:r>
              <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rPr>
              <a:t>普特利单抗   乐普生物</a:t>
            </a:r>
            <a:endParaRPr kumimoji="0" lang="zh-CN" altLang="en-US" sz="1800" b="0" i="0" u="none" strike="noStrike" kern="1200" cap="none" spc="0" normalizeH="0" baseline="0" noProof="0" dirty="0">
              <a:ln>
                <a:noFill/>
              </a:ln>
              <a:solidFill>
                <a:srgbClr val="222222"/>
              </a:solidFill>
              <a:effectLst/>
              <a:uLnTx/>
              <a:uFillTx/>
              <a:ea typeface="等线" panose="02010600030101010101" charset="-122"/>
              <a:cs typeface="+mn-cs"/>
            </a:endParaRPr>
          </a:p>
        </p:txBody>
      </p:sp>
      <p:sp>
        <p:nvSpPr>
          <p:cNvPr id="4" name="矩形: 圆角 3"/>
          <p:cNvSpPr/>
          <p:nvPr/>
        </p:nvSpPr>
        <p:spPr>
          <a:xfrm>
            <a:off x="10797872" y="652473"/>
            <a:ext cx="1120800" cy="314762"/>
          </a:xfrm>
          <a:prstGeom prst="roundRect">
            <a:avLst/>
          </a:prstGeom>
          <a:solidFill>
            <a:schemeClr val="accent5">
              <a:lumMod val="60000"/>
              <a:lumOff val="40000"/>
            </a:schemeClr>
          </a:solidFill>
          <a:ln w="6350" cap="flat" cmpd="sng" algn="ctr">
            <a:noFill/>
            <a:prstDash val="solid"/>
            <a:round/>
            <a:headEnd type="none" w="med" len="med"/>
            <a:tailEnd type="none" w="med" len="med"/>
          </a:ln>
          <a:effectLst>
            <a:outerShdw blurRad="40000" dist="23000" dir="5400000" rotWithShape="0">
              <a:srgbClr val="000000">
                <a:alpha val="35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100" b="0" i="0" u="none" strike="noStrike" kern="600" cap="none" spc="30" normalizeH="0" baseline="0" noProof="0" dirty="0">
                <a:ln>
                  <a:noFill/>
                </a:ln>
                <a:solidFill>
                  <a:prstClr val="white"/>
                </a:solidFill>
                <a:effectLst/>
                <a:uLnTx/>
                <a:uFillTx/>
                <a:ea typeface="微软雅黑" panose="020B0503020204020204" charset="-122"/>
                <a:cs typeface="+mn-cs"/>
              </a:rPr>
              <a:t>Ipilimumab</a:t>
            </a:r>
            <a:endParaRPr kumimoji="0" lang="en-US" altLang="zh-CN" sz="1100" b="0" i="0" u="none" strike="noStrike" kern="600" cap="none" spc="30" normalizeH="0" baseline="0" noProof="0" dirty="0">
              <a:ln>
                <a:noFill/>
              </a:ln>
              <a:solidFill>
                <a:prstClr val="white"/>
              </a:solidFill>
              <a:effectLst/>
              <a:uLnTx/>
              <a:uFillTx/>
              <a:ea typeface="微软雅黑" panose="020B0503020204020204" charset="-122"/>
              <a:cs typeface="+mn-cs"/>
            </a:endParaRPr>
          </a:p>
        </p:txBody>
      </p:sp>
      <p:cxnSp>
        <p:nvCxnSpPr>
          <p:cNvPr id="5" name="直接连接符 4"/>
          <p:cNvCxnSpPr/>
          <p:nvPr/>
        </p:nvCxnSpPr>
        <p:spPr>
          <a:xfrm flipV="1">
            <a:off x="11358272" y="968605"/>
            <a:ext cx="2472" cy="122921"/>
          </a:xfrm>
          <a:prstGeom prst="line">
            <a:avLst/>
          </a:prstGeom>
          <a:noFill/>
          <a:ln w="6350" cap="flat" cmpd="sng" algn="ctr">
            <a:solidFill>
              <a:srgbClr val="00877C"/>
            </a:solidFill>
            <a:prstDash val="solid"/>
            <a:round/>
            <a:headEnd type="none" w="med" len="med"/>
            <a:tailEnd type="none" w="med" len="med"/>
          </a:ln>
          <a:effectLst>
            <a:outerShdw blurRad="40000" dist="20000" dir="5400000" rotWithShape="0">
              <a:srgbClr val="000000">
                <a:alpha val="38000"/>
              </a:srgbClr>
            </a:outerShdw>
          </a:effectLst>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502169" y="3041968"/>
            <a:ext cx="1893219" cy="966788"/>
          </a:xfrm>
        </p:spPr>
        <p:txBody>
          <a:bodyPr/>
          <a:lstStyle/>
          <a:p>
            <a:r>
              <a:rPr lang="en-US" altLang="zh-CN" dirty="0"/>
              <a:t>Contents</a:t>
            </a:r>
            <a:endParaRPr lang="zh-CN" altLang="en-US" dirty="0"/>
          </a:p>
        </p:txBody>
      </p:sp>
      <p:sp>
        <p:nvSpPr>
          <p:cNvPr id="6" name="文本框 5"/>
          <p:cNvSpPr txBox="1"/>
          <p:nvPr/>
        </p:nvSpPr>
        <p:spPr>
          <a:xfrm>
            <a:off x="2896629" y="2061470"/>
            <a:ext cx="7657071" cy="3170099"/>
          </a:xfrm>
          <a:prstGeom prst="rect">
            <a:avLst/>
          </a:prstGeom>
          <a:noFill/>
        </p:spPr>
        <p:txBody>
          <a:bodyPr wrap="square">
            <a:spAutoFit/>
          </a:bodyPr>
          <a:lstStyle/>
          <a:p>
            <a:pPr marL="342900" indent="-342900" algn="l">
              <a:buFont typeface="Wingdings" panose="05000000000000000000" pitchFamily="2" charset="2"/>
              <a:buChar char="Ø"/>
            </a:pPr>
            <a:r>
              <a:rPr lang="en-US" altLang="zh-CN" sz="2000" dirty="0"/>
              <a:t>Cervical Cancer: Breakthrough in all lines</a:t>
            </a:r>
            <a:endParaRPr lang="en-US" altLang="zh-CN" sz="2000" b="0" i="0" dirty="0">
              <a:effectLst/>
            </a:endParaRPr>
          </a:p>
          <a:p>
            <a:pPr marL="742950" lvl="1" indent="-285750">
              <a:buFont typeface="Arial" panose="020B0604020202020204" pitchFamily="34" charset="0"/>
              <a:buChar char="•"/>
            </a:pPr>
            <a:r>
              <a:rPr lang="en-US" altLang="zh-CN" sz="2000" dirty="0"/>
              <a:t>LACC</a:t>
            </a:r>
            <a:endParaRPr lang="en-US" altLang="zh-CN" sz="2000" dirty="0"/>
          </a:p>
          <a:p>
            <a:pPr marL="742950" lvl="1" indent="-285750">
              <a:buFont typeface="Arial" panose="020B0604020202020204" pitchFamily="34" charset="0"/>
              <a:buChar char="•"/>
            </a:pPr>
            <a:r>
              <a:rPr lang="en-US" altLang="zh-CN" sz="2000" dirty="0"/>
              <a:t>1L CC</a:t>
            </a:r>
            <a:endParaRPr lang="en-US" altLang="zh-CN" sz="2000" dirty="0"/>
          </a:p>
          <a:p>
            <a:pPr marL="742950" lvl="1" indent="-285750">
              <a:buFont typeface="Arial" panose="020B0604020202020204" pitchFamily="34" charset="0"/>
              <a:buChar char="•"/>
            </a:pPr>
            <a:r>
              <a:rPr lang="en-US" altLang="zh-CN" sz="2000" dirty="0"/>
              <a:t>≥2L CC</a:t>
            </a:r>
            <a:endParaRPr lang="en-US" altLang="zh-CN" sz="2000" dirty="0"/>
          </a:p>
          <a:p>
            <a:pPr marL="342900" lvl="1" indent="-342900">
              <a:buFont typeface="Wingdings" panose="05000000000000000000" pitchFamily="2" charset="2"/>
              <a:buChar char="Ø"/>
            </a:pPr>
            <a:r>
              <a:rPr lang="en-US" altLang="zh-CN" sz="2000" dirty="0">
                <a:solidFill>
                  <a:srgbClr val="D9D9D9"/>
                </a:solidFill>
              </a:rPr>
              <a:t>Endometrial Cancer: Precision and IO combinations</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Newly diagnosed EC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FPST(following prior systemic therapy) EC</a:t>
            </a:r>
            <a:endParaRPr lang="en-US" altLang="zh-CN" sz="2000" dirty="0">
              <a:solidFill>
                <a:srgbClr val="D9D9D9"/>
              </a:solidFill>
            </a:endParaRPr>
          </a:p>
          <a:p>
            <a:pPr marL="342900" lvl="1" indent="-342900">
              <a:buFont typeface="Wingdings" panose="05000000000000000000" pitchFamily="2" charset="2"/>
              <a:buChar char="Ø"/>
            </a:pPr>
            <a:r>
              <a:rPr lang="en-US" altLang="zh-CN" sz="2000" dirty="0">
                <a:solidFill>
                  <a:srgbClr val="D9D9D9"/>
                </a:solidFill>
              </a:rPr>
              <a:t>Ovarian Cancer: IO combinations</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1L maintenance OC</a:t>
            </a:r>
            <a:endParaRPr lang="en-US" altLang="zh-CN" sz="2000" dirty="0">
              <a:solidFill>
                <a:srgbClr val="D9D9D9"/>
              </a:solidFill>
            </a:endParaRPr>
          </a:p>
          <a:p>
            <a:pPr marL="742950" lvl="1" indent="-285750">
              <a:buFont typeface="Arial" panose="020B0604020202020204" pitchFamily="34" charset="0"/>
              <a:buChar char="•"/>
            </a:pPr>
            <a:r>
              <a:rPr lang="en-US" altLang="zh-CN" sz="2000" dirty="0">
                <a:solidFill>
                  <a:srgbClr val="D9D9D9"/>
                </a:solidFill>
              </a:rPr>
              <a:t>PROC</a:t>
            </a:r>
            <a:endParaRPr lang="en-US" altLang="zh-CN" sz="2000" dirty="0">
              <a:solidFill>
                <a:srgbClr val="D9D9D9"/>
              </a:solidFill>
            </a:endParaRPr>
          </a:p>
        </p:txBody>
      </p:sp>
      <p:sp>
        <p:nvSpPr>
          <p:cNvPr id="32" name="îśļiďê"/>
          <p:cNvSpPr/>
          <p:nvPr/>
        </p:nvSpPr>
        <p:spPr>
          <a:xfrm>
            <a:off x="132932" y="4259728"/>
            <a:ext cx="1061157" cy="1830697"/>
          </a:xfrm>
          <a:prstGeom prst="parallelogram">
            <a:avLst>
              <a:gd name="adj" fmla="val 43349"/>
            </a:avLst>
          </a:prstGeom>
          <a:solidFill>
            <a:srgbClr val="00877C"/>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3" name="ïślîḋê"/>
          <p:cNvSpPr/>
          <p:nvPr/>
        </p:nvSpPr>
        <p:spPr>
          <a:xfrm>
            <a:off x="838378" y="4259728"/>
            <a:ext cx="1061157" cy="1830697"/>
          </a:xfrm>
          <a:prstGeom prst="parallelogram">
            <a:avLst>
              <a:gd name="adj" fmla="val 43349"/>
            </a:avLst>
          </a:prstGeom>
          <a:solidFill>
            <a:sysClr val="window" lastClr="FFFFFF">
              <a:lumMod val="95000"/>
            </a:sysClr>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4" name="îṩļïḑé"/>
          <p:cNvSpPr/>
          <p:nvPr/>
        </p:nvSpPr>
        <p:spPr>
          <a:xfrm>
            <a:off x="831639" y="905088"/>
            <a:ext cx="1062508" cy="1944157"/>
          </a:xfrm>
          <a:prstGeom prst="parallelogram">
            <a:avLst>
              <a:gd name="adj" fmla="val 43349"/>
            </a:avLst>
          </a:prstGeom>
          <a:solidFill>
            <a:srgbClr val="00877C"/>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ea"/>
              <a:sym typeface="+mn-lt"/>
            </a:endParaRPr>
          </a:p>
        </p:txBody>
      </p:sp>
      <p:sp>
        <p:nvSpPr>
          <p:cNvPr id="35" name="iŝľîďe"/>
          <p:cNvSpPr/>
          <p:nvPr/>
        </p:nvSpPr>
        <p:spPr>
          <a:xfrm>
            <a:off x="1535735" y="905088"/>
            <a:ext cx="1062508" cy="1944157"/>
          </a:xfrm>
          <a:prstGeom prst="parallelogram">
            <a:avLst>
              <a:gd name="adj" fmla="val 43349"/>
            </a:avLst>
          </a:prstGeom>
          <a:solidFill>
            <a:sysClr val="window" lastClr="FFFFFF">
              <a:lumMod val="95000"/>
            </a:sysClr>
          </a:solidFill>
          <a:ln>
            <a:noFill/>
          </a:ln>
        </p:spPr>
        <p:txBody>
          <a:bodyPr spcFirstLastPara="1" wrap="square" lIns="91440" tIns="45720" rIns="91440" bIns="45720" anchor="ctr" anchorCtr="0">
            <a:norm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sz="18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ea"/>
              <a:sym typeface="+mn-lt"/>
            </a:endParaRPr>
          </a:p>
        </p:txBody>
      </p:sp>
      <p:sp>
        <p:nvSpPr>
          <p:cNvPr id="2" name="文本占位符 1"/>
          <p:cNvSpPr>
            <a:spLocks noGrp="1"/>
          </p:cNvSpPr>
          <p:nvPr>
            <p:ph type="body" sz="quarter" idx="10"/>
          </p:nvPr>
        </p:nvSpPr>
        <p:spPr>
          <a:xfrm>
            <a:off x="255588" y="6432550"/>
            <a:ext cx="4316412" cy="319088"/>
          </a:xfrm>
        </p:spPr>
        <p:txBody>
          <a:bodyPr/>
          <a:lstStyle/>
          <a:p>
            <a:pPr marL="0" indent="0">
              <a:buNone/>
            </a:pPr>
            <a:r>
              <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LACC, locally advanced cervical cancer</a:t>
            </a:r>
            <a:endParaRPr lang="en-US" altLang="zh-CN" sz="9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1"/>
          </p:nvPr>
        </p:nvSpPr>
        <p:spPr>
          <a:xfrm>
            <a:off x="255588" y="212725"/>
            <a:ext cx="11482756" cy="966788"/>
          </a:xfrm>
        </p:spPr>
        <p:txBody>
          <a:bodyPr/>
          <a:lstStyle/>
          <a:p>
            <a:r>
              <a:rPr lang="en-US" altLang="zh-CN" dirty="0"/>
              <a:t>IO landscape in CC in China</a:t>
            </a:r>
            <a:endParaRPr lang="zh-CN" altLang="en-US" dirty="0"/>
          </a:p>
        </p:txBody>
      </p:sp>
      <p:graphicFrame>
        <p:nvGraphicFramePr>
          <p:cNvPr id="2" name="表格 5"/>
          <p:cNvGraphicFramePr>
            <a:graphicFrameLocks noGrp="1"/>
          </p:cNvGraphicFramePr>
          <p:nvPr>
            <p:custDataLst>
              <p:tags r:id="rId1"/>
            </p:custDataLst>
          </p:nvPr>
        </p:nvGraphicFramePr>
        <p:xfrm>
          <a:off x="255588" y="1179513"/>
          <a:ext cx="11723078" cy="4785360"/>
        </p:xfrm>
        <a:graphic>
          <a:graphicData uri="http://schemas.openxmlformats.org/drawingml/2006/table">
            <a:tbl>
              <a:tblPr firstRow="1" bandRow="1">
                <a:tableStyleId>{5C22544A-7EE6-4342-B048-85BDC9FD1C3A}</a:tableStyleId>
              </a:tblPr>
              <a:tblGrid>
                <a:gridCol w="1994878"/>
                <a:gridCol w="2679700"/>
                <a:gridCol w="3784600"/>
                <a:gridCol w="3263900"/>
              </a:tblGrid>
              <a:tr h="274367">
                <a:tc>
                  <a:txBody>
                    <a:bodyPr/>
                    <a:lstStyle/>
                    <a:p>
                      <a:r>
                        <a:rPr lang="en-US" altLang="zh-CN" sz="1600" dirty="0"/>
                        <a:t>Drug</a:t>
                      </a:r>
                      <a:endParaRPr lang="zh-CN" altLang="en-US" sz="1600" dirty="0"/>
                    </a:p>
                  </a:txBody>
                  <a:tcPr anchor="ctr">
                    <a:lnL w="19050" cap="flat" cmpd="sng" algn="ctr">
                      <a:solidFill>
                        <a:srgbClr val="AAD7D3"/>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pPr algn="ctr"/>
                      <a:r>
                        <a:rPr lang="en-US" altLang="zh-CN" sz="1600" dirty="0"/>
                        <a:t>LACC</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pPr algn="ctr"/>
                      <a:r>
                        <a:rPr lang="en-US" altLang="zh-CN" sz="1600" dirty="0"/>
                        <a:t>1L R/M CC</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c>
                  <a:txBody>
                    <a:bodyPr/>
                    <a:lstStyle/>
                    <a:p>
                      <a:pPr algn="ctr"/>
                      <a:r>
                        <a:rPr lang="zh-CN" altLang="en-US" sz="1600" dirty="0"/>
                        <a:t>≥</a:t>
                      </a:r>
                      <a:r>
                        <a:rPr lang="en-US" altLang="zh-CN" sz="1600" dirty="0"/>
                        <a:t>2L R/M CC</a:t>
                      </a:r>
                      <a:endParaRPr lang="zh-CN" altLang="en-US" sz="1600" dirty="0"/>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00877C"/>
                    </a:solidFill>
                  </a:tcPr>
                </a:tc>
              </a:tr>
              <a:tr h="274367">
                <a:tc>
                  <a:txBody>
                    <a:bodyPr/>
                    <a:lstStyle/>
                    <a:p>
                      <a:r>
                        <a:rPr lang="en-US" altLang="zh-CN" sz="1600" b="1" dirty="0"/>
                        <a:t>pembrolizumab</a:t>
                      </a:r>
                      <a:endParaRPr lang="zh-CN" altLang="en-US"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12090" indent="-140335" algn="l" defTabSz="914400" rtl="0" eaLnBrk="1" latinLnBrk="0" hangingPunct="1">
                        <a:buFont typeface="Arial" panose="020B0604020202020204" pitchFamily="34" charset="0"/>
                        <a:buChar char="•"/>
                      </a:pPr>
                      <a:r>
                        <a:rPr lang="en-US" altLang="zh-CN" sz="1400" kern="1200" dirty="0">
                          <a:solidFill>
                            <a:schemeClr val="dk1"/>
                          </a:solidFill>
                          <a:latin typeface="+mn-lt"/>
                          <a:ea typeface="+mn-ea"/>
                          <a:cs typeface="+mn-cs"/>
                        </a:rPr>
                        <a:t>Ph3 KN-A18(</a:t>
                      </a:r>
                      <a:r>
                        <a:rPr lang="en-US" altLang="zh-CN" sz="1400" kern="1200" dirty="0" err="1">
                          <a:solidFill>
                            <a:schemeClr val="dk1"/>
                          </a:solidFill>
                          <a:latin typeface="+mn-lt"/>
                          <a:ea typeface="+mn-ea"/>
                          <a:cs typeface="+mn-cs"/>
                        </a:rPr>
                        <a:t>Pembro+CCRT</a:t>
                      </a:r>
                      <a:r>
                        <a:rPr lang="en-US" altLang="zh-CN" sz="1400" kern="1200" dirty="0">
                          <a:solidFill>
                            <a:schemeClr val="dk1"/>
                          </a:solidFill>
                          <a:latin typeface="+mn-lt"/>
                          <a:ea typeface="+mn-ea"/>
                          <a:cs typeface="+mn-cs"/>
                        </a:rPr>
                        <a:t>)</a:t>
                      </a:r>
                      <a:endParaRPr lang="zh-CN" altLang="en-US" sz="1400" kern="1200" dirty="0">
                        <a:solidFill>
                          <a:schemeClr val="dk1"/>
                        </a:solidFill>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Ph3 KEYNOTE-826(</a:t>
                      </a:r>
                      <a:r>
                        <a:rPr lang="en-US" altLang="zh-CN" sz="1400" kern="1200" dirty="0" err="1">
                          <a:solidFill>
                            <a:schemeClr val="dk1"/>
                          </a:solidFill>
                          <a:latin typeface="+mn-lt"/>
                          <a:ea typeface="+mn-ea"/>
                          <a:cs typeface="+mn-cs"/>
                          <a:sym typeface="Invention" panose="020B0503020008020204" pitchFamily="34" charset="0"/>
                        </a:rPr>
                        <a:t>Pembro+Chemo±Bev</a:t>
                      </a:r>
                      <a:r>
                        <a:rPr lang="en-US" altLang="zh-CN" sz="1400" kern="1200" dirty="0">
                          <a:solidFill>
                            <a:schemeClr val="dk1"/>
                          </a:solidFill>
                          <a:latin typeface="+mn-lt"/>
                          <a:ea typeface="+mn-ea"/>
                          <a:cs typeface="+mn-cs"/>
                        </a:rPr>
                        <a:t>)</a:t>
                      </a:r>
                      <a:endParaRPr lang="en-US" altLang="zh-CN" sz="1400" kern="1200" dirty="0">
                        <a:solidFill>
                          <a:schemeClr val="dk1"/>
                        </a:solidFill>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KEYNOTE 158(</a:t>
                      </a:r>
                      <a:r>
                        <a:rPr lang="en-US" altLang="zh-CN" sz="1400" kern="1200" dirty="0" err="1">
                          <a:solidFill>
                            <a:schemeClr val="dk1"/>
                          </a:solidFill>
                          <a:latin typeface="+mn-lt"/>
                          <a:ea typeface="+mn-ea"/>
                          <a:cs typeface="+mn-cs"/>
                          <a:sym typeface="Invention" panose="020B0503020008020204" pitchFamily="34" charset="0"/>
                        </a:rPr>
                        <a:t>Pembro</a:t>
                      </a:r>
                      <a:r>
                        <a:rPr lang="en-US" altLang="zh-CN" sz="1400" kern="1200" dirty="0">
                          <a:solidFill>
                            <a:schemeClr val="dk1"/>
                          </a:solidFill>
                          <a:latin typeface="+mn-lt"/>
                          <a:ea typeface="+mn-ea"/>
                          <a:cs typeface="+mn-cs"/>
                          <a:sym typeface="Invention" panose="020B0503020008020204" pitchFamily="34" charset="0"/>
                        </a:rPr>
                        <a:t> alone)</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r>
              <a:tr h="598619">
                <a:tc>
                  <a:txBody>
                    <a:bodyPr/>
                    <a:lstStyle/>
                    <a:p>
                      <a:r>
                        <a:rPr lang="en-US" altLang="zh-CN" sz="1600" b="1" dirty="0" err="1"/>
                        <a:t>Cadonilimab</a:t>
                      </a:r>
                      <a:endParaRPr lang="zh-CN" altLang="en-US"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indent="-140335" algn="l" defTabSz="914400" rtl="0" eaLnBrk="1" latinLnBrk="0" hangingPunct="1">
                        <a:buFont typeface="Arial" panose="020B0604020202020204" pitchFamily="34" charset="0"/>
                        <a:buChar char="•"/>
                      </a:pPr>
                      <a:r>
                        <a:rPr lang="en-US" altLang="zh-CN" sz="1400" b="1" kern="1200" dirty="0">
                          <a:solidFill>
                            <a:schemeClr val="dk1"/>
                          </a:solidFill>
                          <a:latin typeface="+mn-lt"/>
                          <a:ea typeface="+mn-ea"/>
                          <a:cs typeface="+mn-cs"/>
                        </a:rPr>
                        <a:t>Ongoing:</a:t>
                      </a:r>
                      <a:r>
                        <a:rPr lang="en-US" altLang="zh-CN" sz="1400" kern="1200" dirty="0">
                          <a:solidFill>
                            <a:schemeClr val="dk1"/>
                          </a:solidFill>
                          <a:latin typeface="+mn-lt"/>
                          <a:ea typeface="+mn-ea"/>
                          <a:cs typeface="+mn-cs"/>
                        </a:rPr>
                        <a:t>Ph3 AK104-305(AK-104+CCRT)</a:t>
                      </a:r>
                      <a:endParaRPr lang="en-US" altLang="zh-CN" sz="1400" kern="1200" dirty="0">
                        <a:solidFill>
                          <a:schemeClr val="dk1"/>
                        </a:solidFill>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AK104-210</a:t>
                      </a:r>
                      <a:r>
                        <a:rPr lang="en-US" altLang="zh-CN" sz="1400" kern="1200" dirty="0">
                          <a:solidFill>
                            <a:schemeClr val="dk1"/>
                          </a:solidFill>
                          <a:latin typeface="+mn-lt"/>
                          <a:ea typeface="+mn-ea"/>
                          <a:cs typeface="+mn-cs"/>
                        </a:rPr>
                        <a:t>(AK-104</a:t>
                      </a:r>
                      <a:r>
                        <a:rPr lang="en-US" altLang="zh-CN"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Chemo±Bev</a:t>
                      </a:r>
                      <a:r>
                        <a:rPr lang="en-US" altLang="zh-CN" sz="1400" kern="1200" dirty="0">
                          <a:solidFill>
                            <a:schemeClr val="dk1"/>
                          </a:solidFill>
                          <a:latin typeface="+mn-lt"/>
                          <a:ea typeface="+mn-ea"/>
                          <a:cs typeface="+mn-cs"/>
                        </a:rPr>
                        <a:t>)</a:t>
                      </a:r>
                      <a:endParaRPr lang="en-US" altLang="zh-CN" sz="1400" kern="1200" dirty="0">
                        <a:solidFill>
                          <a:schemeClr val="dk1"/>
                        </a:solidFill>
                        <a:latin typeface="+mn-lt"/>
                        <a:ea typeface="+mn-ea"/>
                        <a:cs typeface="+mn-cs"/>
                      </a:endParaRPr>
                    </a:p>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kern="1200" dirty="0">
                          <a:solidFill>
                            <a:schemeClr val="dk1"/>
                          </a:solidFill>
                          <a:latin typeface="+mn-lt"/>
                          <a:ea typeface="+mn-ea"/>
                          <a:cs typeface="+mn-cs"/>
                        </a:rPr>
                        <a:t>Ongoing:</a:t>
                      </a:r>
                      <a:r>
                        <a:rPr lang="en-US" altLang="zh-CN" sz="1400" kern="1200" dirty="0">
                          <a:solidFill>
                            <a:schemeClr val="dk1"/>
                          </a:solidFill>
                          <a:latin typeface="+mn-lt"/>
                          <a:ea typeface="+mn-ea"/>
                          <a:cs typeface="+mn-cs"/>
                        </a:rPr>
                        <a:t>Ph3 </a:t>
                      </a:r>
                      <a:r>
                        <a:rPr lang="en-US" altLang="zh-CN" sz="1400" kern="1200" dirty="0">
                          <a:solidFill>
                            <a:schemeClr val="dk1"/>
                          </a:solidFill>
                          <a:latin typeface="+mn-lt"/>
                          <a:ea typeface="+mn-ea"/>
                          <a:cs typeface="+mn-cs"/>
                          <a:sym typeface="Invention" panose="020B0503020008020204" pitchFamily="34" charset="0"/>
                        </a:rPr>
                        <a:t>AK104-303</a:t>
                      </a:r>
                      <a:r>
                        <a:rPr lang="en-US" altLang="zh-CN" sz="1400" kern="1200" dirty="0">
                          <a:solidFill>
                            <a:schemeClr val="dk1"/>
                          </a:solidFill>
                          <a:latin typeface="+mn-lt"/>
                          <a:ea typeface="+mn-ea"/>
                          <a:cs typeface="+mn-cs"/>
                        </a:rPr>
                        <a:t>(AK-104</a:t>
                      </a:r>
                      <a:r>
                        <a:rPr lang="en-US" altLang="zh-CN"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Chemo±Bev</a:t>
                      </a:r>
                      <a:r>
                        <a:rPr lang="en-US" altLang="zh-CN" sz="1400" kern="1200" dirty="0">
                          <a:solidFill>
                            <a:schemeClr val="dk1"/>
                          </a:solidFill>
                          <a:latin typeface="+mn-lt"/>
                          <a:ea typeface="+mn-ea"/>
                          <a:cs typeface="+mn-cs"/>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AK104-201(</a:t>
                      </a:r>
                      <a:r>
                        <a:rPr lang="en-US" altLang="zh-CN" sz="1400" kern="1200" dirty="0">
                          <a:solidFill>
                            <a:schemeClr val="dk1"/>
                          </a:solidFill>
                          <a:latin typeface="+mn-lt"/>
                          <a:ea typeface="+mn-ea"/>
                          <a:cs typeface="+mn-cs"/>
                        </a:rPr>
                        <a:t>AK-104 alone</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598619">
                <a:tc>
                  <a:txBody>
                    <a:bodyPr/>
                    <a:lstStyle/>
                    <a:p>
                      <a:r>
                        <a:rPr lang="en-US" altLang="zh-CN" sz="1600" b="1" dirty="0" err="1"/>
                        <a:t>Camrelizumab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NACI (</a:t>
                      </a:r>
                      <a:r>
                        <a:rPr lang="en-US" altLang="zh-CN" sz="1400" kern="1200" noProof="0" dirty="0" err="1">
                          <a:solidFill>
                            <a:schemeClr val="dk1"/>
                          </a:solidFill>
                          <a:latin typeface="+mn-lt"/>
                          <a:ea typeface="+mn-ea"/>
                          <a:cs typeface="+mn-cs"/>
                          <a:sym typeface="Invention" panose="020B0503020008020204" pitchFamily="34" charset="0"/>
                        </a:rPr>
                        <a:t>Camrelizumab+Chemo</a:t>
                      </a:r>
                      <a:r>
                        <a:rPr lang="en-US" altLang="zh-CN" sz="1400" kern="1200" noProof="0" dirty="0">
                          <a:solidFill>
                            <a:schemeClr val="dk1"/>
                          </a:solidFill>
                          <a:latin typeface="+mn-lt"/>
                          <a:ea typeface="+mn-ea"/>
                          <a:cs typeface="+mn-cs"/>
                          <a:sym typeface="Invention" panose="020B0503020008020204" pitchFamily="34" charset="0"/>
                        </a:rPr>
                        <a:t> as NACIT)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kern="1200" dirty="0">
                          <a:solidFill>
                            <a:schemeClr val="dk1"/>
                          </a:solidFill>
                          <a:latin typeface="+mn-lt"/>
                          <a:ea typeface="+mn-ea"/>
                          <a:cs typeface="+mn-cs"/>
                        </a:rPr>
                        <a:t>Ongoing:</a:t>
                      </a:r>
                      <a:r>
                        <a:rPr lang="en-US" altLang="zh-CN" sz="1400" kern="1200" dirty="0">
                          <a:solidFill>
                            <a:schemeClr val="dk1"/>
                          </a:solidFill>
                          <a:latin typeface="+mn-lt"/>
                          <a:ea typeface="+mn-ea"/>
                          <a:cs typeface="+mn-cs"/>
                        </a:rPr>
                        <a:t>Ph3 </a:t>
                      </a:r>
                      <a:r>
                        <a:rPr lang="en-US" altLang="zh-CN" sz="1400" kern="1200" dirty="0">
                          <a:solidFill>
                            <a:schemeClr val="dk1"/>
                          </a:solidFill>
                          <a:latin typeface="+mn-lt"/>
                          <a:ea typeface="+mn-ea"/>
                          <a:cs typeface="+mn-cs"/>
                          <a:sym typeface="Invention" panose="020B0503020008020204" pitchFamily="34" charset="0"/>
                        </a:rPr>
                        <a:t>NCT04906993 </a:t>
                      </a:r>
                      <a:r>
                        <a:rPr lang="en-US" altLang="zh-CN"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Camrelizumab+Famitinib</a:t>
                      </a:r>
                      <a:r>
                        <a:rPr lang="en-US" altLang="zh-CN" sz="1400" kern="1200" noProof="0" dirty="0">
                          <a:solidFill>
                            <a:schemeClr val="dk1"/>
                          </a:solidFill>
                          <a:latin typeface="+mn-lt"/>
                          <a:ea typeface="+mn-ea"/>
                          <a:cs typeface="+mn-cs"/>
                          <a:sym typeface="Invention" panose="020B0503020008020204" pitchFamily="34" charset="0"/>
                        </a:rPr>
                        <a:t>)</a:t>
                      </a:r>
                      <a:endParaRPr lang="en-US" altLang="zh-CN" sz="1400" kern="1200" noProof="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NCT03827837 (</a:t>
                      </a:r>
                      <a:r>
                        <a:rPr lang="en-US" altLang="zh-CN" sz="1400" kern="1200" dirty="0" err="1">
                          <a:solidFill>
                            <a:schemeClr val="dk1"/>
                          </a:solidFill>
                          <a:latin typeface="+mn-lt"/>
                          <a:ea typeface="+mn-ea"/>
                          <a:cs typeface="+mn-cs"/>
                          <a:sym typeface="Invention" panose="020B0503020008020204" pitchFamily="34" charset="0"/>
                        </a:rPr>
                        <a:t>Camrelizumab</a:t>
                      </a:r>
                      <a:r>
                        <a:rPr lang="zh-CN" altLang="en-US" sz="1400" kern="1200" dirty="0">
                          <a:solidFill>
                            <a:schemeClr val="dk1"/>
                          </a:solidFill>
                          <a:latin typeface="+mn-lt"/>
                          <a:ea typeface="+mn-ea"/>
                          <a:cs typeface="+mn-cs"/>
                          <a:sym typeface="Invention" panose="020B0503020008020204" pitchFamily="34" charset="0"/>
                        </a:rPr>
                        <a:t>＋</a:t>
                      </a:r>
                      <a:r>
                        <a:rPr lang="en-US" altLang="zh-CN" sz="1400" kern="1200" dirty="0" err="1">
                          <a:solidFill>
                            <a:schemeClr val="dk1"/>
                          </a:solidFill>
                          <a:latin typeface="+mn-lt"/>
                          <a:ea typeface="+mn-ea"/>
                          <a:cs typeface="+mn-cs"/>
                          <a:sym typeface="Invention" panose="020B0503020008020204" pitchFamily="34" charset="0"/>
                        </a:rPr>
                        <a:t>Famitinib</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CLAP(</a:t>
                      </a:r>
                      <a:r>
                        <a:rPr lang="en-US" altLang="zh-CN" sz="1400" kern="1200" dirty="0" err="1">
                          <a:solidFill>
                            <a:schemeClr val="dk1"/>
                          </a:solidFill>
                          <a:latin typeface="+mn-lt"/>
                          <a:ea typeface="+mn-ea"/>
                          <a:cs typeface="+mn-cs"/>
                          <a:sym typeface="Invention" panose="020B0503020008020204" pitchFamily="34" charset="0"/>
                        </a:rPr>
                        <a:t>Camrelizumab</a:t>
                      </a:r>
                      <a:r>
                        <a:rPr lang="zh-CN" altLang="en-US" sz="1400" kern="1200" dirty="0">
                          <a:solidFill>
                            <a:schemeClr val="dk1"/>
                          </a:solidFill>
                          <a:latin typeface="+mn-lt"/>
                          <a:ea typeface="+mn-ea"/>
                          <a:cs typeface="+mn-cs"/>
                          <a:sym typeface="Invention" panose="020B0503020008020204" pitchFamily="34" charset="0"/>
                        </a:rPr>
                        <a:t>＋</a:t>
                      </a:r>
                      <a:r>
                        <a:rPr lang="en-US" altLang="zh-CN" sz="1400" kern="1200" dirty="0" err="1">
                          <a:solidFill>
                            <a:schemeClr val="dk1"/>
                          </a:solidFill>
                          <a:latin typeface="+mn-lt"/>
                          <a:ea typeface="+mn-ea"/>
                          <a:cs typeface="+mn-cs"/>
                          <a:sym typeface="Invention" panose="020B0503020008020204" pitchFamily="34" charset="0"/>
                        </a:rPr>
                        <a:t>Apatinib</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noFill/>
                  </a:tcPr>
                </a:tc>
              </a:tr>
              <a:tr h="773217">
                <a:tc>
                  <a:txBody>
                    <a:bodyPr/>
                    <a:lstStyle/>
                    <a:p>
                      <a:r>
                        <a:rPr lang="en-US" altLang="zh-CN" sz="1600" b="1" dirty="0"/>
                        <a:t>Tislelizumab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kern="1200" dirty="0">
                          <a:solidFill>
                            <a:schemeClr val="dk1"/>
                          </a:solidFill>
                          <a:latin typeface="+mn-lt"/>
                          <a:ea typeface="+mn-ea"/>
                          <a:cs typeface="+mn-cs"/>
                        </a:rPr>
                        <a:t>Ongoing:</a:t>
                      </a: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NCT05588219 </a:t>
                      </a:r>
                      <a:r>
                        <a:rPr lang="en-US" altLang="zh-CN"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Tislelizumab+Chemo</a:t>
                      </a:r>
                      <a:r>
                        <a:rPr lang="en-US" altLang="zh-CN" sz="1400" kern="1200" noProof="0" dirty="0">
                          <a:solidFill>
                            <a:schemeClr val="dk1"/>
                          </a:solidFill>
                          <a:latin typeface="+mn-lt"/>
                          <a:ea typeface="+mn-ea"/>
                          <a:cs typeface="+mn-cs"/>
                          <a:sym typeface="Invention" panose="020B0503020008020204" pitchFamily="34" charset="0"/>
                        </a:rPr>
                        <a:t>)</a:t>
                      </a:r>
                      <a:endParaRPr lang="zh-CN" altLang="en-US" sz="1400" kern="1200" dirty="0">
                        <a:solidFill>
                          <a:schemeClr val="dk1"/>
                        </a:solidFill>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44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NCTO5247619 (</a:t>
                      </a:r>
                      <a:r>
                        <a:rPr lang="en-US" altLang="zh-CN" sz="1400" kern="1200" noProof="0" dirty="0">
                          <a:solidFill>
                            <a:schemeClr val="dk1"/>
                          </a:solidFill>
                          <a:latin typeface="+mn-lt"/>
                          <a:ea typeface="+mn-ea"/>
                          <a:cs typeface="+mn-cs"/>
                          <a:sym typeface="Invention" panose="020B0503020008020204" pitchFamily="34" charset="0"/>
                        </a:rPr>
                        <a:t>Tislelizumab</a:t>
                      </a:r>
                      <a:r>
                        <a:rPr lang="zh-CN" altLang="en-US"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Chemo+Bev</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endParaRPr>
                    </a:p>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kern="1200" dirty="0">
                          <a:solidFill>
                            <a:schemeClr val="dk1"/>
                          </a:solidFill>
                          <a:latin typeface="+mn-lt"/>
                          <a:ea typeface="+mn-ea"/>
                          <a:cs typeface="+mn-cs"/>
                        </a:rPr>
                        <a:t>Ongoing:</a:t>
                      </a: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NCT05310383 </a:t>
                      </a:r>
                      <a:r>
                        <a:rPr lang="en-US" altLang="zh-CN"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Tislelizumab+RT</a:t>
                      </a:r>
                      <a:r>
                        <a:rPr lang="en-US" altLang="zh-CN" sz="1400" kern="1200" noProof="0" dirty="0">
                          <a:solidFill>
                            <a:schemeClr val="dk1"/>
                          </a:solidFill>
                          <a:latin typeface="+mn-lt"/>
                          <a:ea typeface="+mn-ea"/>
                          <a:cs typeface="+mn-cs"/>
                          <a:sym typeface="Invention" panose="020B0503020008020204" pitchFamily="34" charset="0"/>
                        </a:rPr>
                        <a:t>)</a:t>
                      </a:r>
                      <a:endParaRPr lang="zh-CN" altLang="en-US" sz="1400" kern="1200" dirty="0">
                        <a:solidFill>
                          <a:schemeClr val="dk1"/>
                        </a:solidFill>
                        <a:latin typeface="+mn-lt"/>
                        <a:ea typeface="+mn-ea"/>
                        <a:cs typeface="+mn-cs"/>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err="1">
                          <a:solidFill>
                            <a:schemeClr val="dk1"/>
                          </a:solidFill>
                          <a:latin typeface="+mn-lt"/>
                          <a:ea typeface="+mn-ea"/>
                          <a:cs typeface="+mn-cs"/>
                        </a:rPr>
                        <a:t>Tislelizumab+Anlotinib</a:t>
                      </a:r>
                      <a:r>
                        <a:rPr lang="en-US" altLang="zh-CN" sz="1400" kern="1200" dirty="0">
                          <a:solidFill>
                            <a:schemeClr val="dk1"/>
                          </a:solidFill>
                          <a:latin typeface="+mn-lt"/>
                          <a:ea typeface="+mn-ea"/>
                          <a:cs typeface="+mn-cs"/>
                        </a:rPr>
                        <a:t>)</a:t>
                      </a:r>
                      <a:endParaRPr lang="en-US" altLang="zh-CN" sz="1400" kern="1200" dirty="0">
                        <a:solidFill>
                          <a:schemeClr val="dk1"/>
                        </a:solidFill>
                        <a:latin typeface="+mn-lt"/>
                        <a:ea typeface="+mn-ea"/>
                        <a:cs typeface="+mn-cs"/>
                      </a:endParaRPr>
                    </a:p>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b="1" kern="1200" dirty="0">
                          <a:solidFill>
                            <a:schemeClr val="dk1"/>
                          </a:solidFill>
                          <a:latin typeface="+mn-lt"/>
                          <a:ea typeface="+mn-ea"/>
                          <a:cs typeface="+mn-cs"/>
                        </a:rPr>
                        <a:t>Ongoing:</a:t>
                      </a: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AdvanTIG-202 (</a:t>
                      </a:r>
                      <a:r>
                        <a:rPr lang="en-US" altLang="zh-CN" sz="1400" kern="1200" noProof="0" dirty="0" err="1">
                          <a:solidFill>
                            <a:schemeClr val="dk1"/>
                          </a:solidFill>
                          <a:latin typeface="+mn-lt"/>
                          <a:ea typeface="+mn-ea"/>
                          <a:cs typeface="+mn-cs"/>
                          <a:sym typeface="Invention" panose="020B0503020008020204" pitchFamily="34" charset="0"/>
                        </a:rPr>
                        <a:t>Tislelizumab±Ociperlimab</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424022">
                <a:tc>
                  <a:txBody>
                    <a:bodyPr/>
                    <a:lstStyle/>
                    <a:p>
                      <a:r>
                        <a:rPr lang="en-US" altLang="zh-CN" sz="1600" b="1" dirty="0" err="1"/>
                        <a:t>Toripalimab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sym typeface="Invention" panose="020B0503020008020204" pitchFamily="34" charset="0"/>
                        </a:rPr>
                        <a:t>ChiCTR2000032879(</a:t>
                      </a:r>
                      <a:r>
                        <a:rPr lang="en-US" altLang="zh-CN" sz="1400" kern="1200" noProof="0" dirty="0" err="1">
                          <a:solidFill>
                            <a:schemeClr val="dk1"/>
                          </a:solidFill>
                          <a:latin typeface="+mn-lt"/>
                          <a:ea typeface="+mn-ea"/>
                          <a:cs typeface="+mn-cs"/>
                          <a:sym typeface="Invention" panose="020B0503020008020204" pitchFamily="34" charset="0"/>
                        </a:rPr>
                        <a:t>Toripalimab+CCRT</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12090" marR="0" lvl="0" indent="-140335" algn="l" defTabSz="914400" rtl="0" eaLnBrk="1" fontAlgn="auto" latinLnBrk="0" hangingPunct="1">
                        <a:lnSpc>
                          <a:spcPct val="100000"/>
                        </a:lnSpc>
                        <a:spcBef>
                          <a:spcPts val="44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NCT04973904(</a:t>
                      </a:r>
                      <a:r>
                        <a:rPr lang="en-US" altLang="zh-CN" sz="1400" kern="1200" noProof="0" dirty="0" err="1">
                          <a:solidFill>
                            <a:schemeClr val="dk1"/>
                          </a:solidFill>
                          <a:latin typeface="+mn-lt"/>
                          <a:ea typeface="+mn-ea"/>
                          <a:cs typeface="+mn-cs"/>
                          <a:sym typeface="Invention" panose="020B0503020008020204" pitchFamily="34" charset="0"/>
                        </a:rPr>
                        <a:t>Toripalimab</a:t>
                      </a:r>
                      <a:r>
                        <a:rPr lang="zh-CN" altLang="en-US" sz="1400" kern="1200" noProof="0" dirty="0">
                          <a:solidFill>
                            <a:schemeClr val="dk1"/>
                          </a:solidFill>
                          <a:latin typeface="+mn-lt"/>
                          <a:ea typeface="+mn-ea"/>
                          <a:cs typeface="+mn-cs"/>
                          <a:sym typeface="Invention" panose="020B0503020008020204" pitchFamily="34" charset="0"/>
                        </a:rPr>
                        <a:t>＋</a:t>
                      </a:r>
                      <a:r>
                        <a:rPr lang="en-US" altLang="zh-CN" sz="1400" kern="1200" noProof="0" dirty="0" err="1">
                          <a:solidFill>
                            <a:schemeClr val="dk1"/>
                          </a:solidFill>
                          <a:latin typeface="+mn-lt"/>
                          <a:ea typeface="+mn-ea"/>
                          <a:cs typeface="+mn-cs"/>
                          <a:sym typeface="Invention" panose="020B0503020008020204" pitchFamily="34" charset="0"/>
                        </a:rPr>
                        <a:t>Chemo+Bev</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prstClr val="black"/>
                          </a:solidFill>
                          <a:effectLst/>
                          <a:uLnTx/>
                          <a:uFillTx/>
                          <a:latin typeface="+mn-lt"/>
                          <a:ea typeface="+mn-ea"/>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r>
              <a:tr h="274367">
                <a:tc>
                  <a:txBody>
                    <a:bodyPr/>
                    <a:lstStyle/>
                    <a:p>
                      <a:r>
                        <a:rPr lang="en-US" altLang="zh-CN" sz="1600" b="1" dirty="0" err="1"/>
                        <a:t>Zimberelimab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NCT03972722 (</a:t>
                      </a:r>
                      <a:r>
                        <a:rPr lang="en-US" altLang="zh-CN" sz="1400" kern="1200" noProof="0" dirty="0" err="1">
                          <a:solidFill>
                            <a:schemeClr val="dk1"/>
                          </a:solidFill>
                          <a:latin typeface="+mn-lt"/>
                          <a:ea typeface="+mn-ea"/>
                          <a:cs typeface="+mn-cs"/>
                          <a:sym typeface="Invention" panose="020B0503020008020204" pitchFamily="34" charset="0"/>
                        </a:rPr>
                        <a:t>Zimberelimab</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r h="424022">
                <a:tc>
                  <a:txBody>
                    <a:bodyPr/>
                    <a:lstStyle/>
                    <a:p>
                      <a:r>
                        <a:rPr lang="en-US" altLang="zh-CN" sz="1600" b="1" dirty="0" err="1"/>
                        <a:t>Serplulimab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rPr>
                        <a:t>Ph2 </a:t>
                      </a:r>
                      <a:r>
                        <a:rPr lang="en-US" altLang="zh-CN" sz="1400" kern="1200" dirty="0">
                          <a:solidFill>
                            <a:schemeClr val="dk1"/>
                          </a:solidFill>
                          <a:latin typeface="+mn-lt"/>
                          <a:ea typeface="+mn-ea"/>
                          <a:cs typeface="+mn-cs"/>
                          <a:sym typeface="Invention" panose="020B0503020008020204" pitchFamily="34" charset="0"/>
                        </a:rPr>
                        <a:t>NCT04150575 (</a:t>
                      </a:r>
                      <a:r>
                        <a:rPr lang="en-US" altLang="zh-CN" sz="1400" kern="1200" dirty="0" err="1">
                          <a:solidFill>
                            <a:schemeClr val="dk1"/>
                          </a:solidFill>
                          <a:latin typeface="+mn-lt"/>
                          <a:ea typeface="+mn-ea"/>
                          <a:cs typeface="+mn-cs"/>
                          <a:sym typeface="Invention" panose="020B0503020008020204" pitchFamily="34" charset="0"/>
                        </a:rPr>
                        <a:t>Serplulimab+Nab-paclitaxel</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chemeClr val="bg1"/>
                    </a:solidFill>
                  </a:tcPr>
                </a:tc>
              </a:tr>
              <a:tr h="274367">
                <a:tc>
                  <a:txBody>
                    <a:bodyPr/>
                    <a:lstStyle/>
                    <a:p>
                      <a:r>
                        <a:rPr lang="en-US" altLang="zh-CN" sz="1600" b="1" dirty="0" err="1"/>
                        <a:t>Sintilimab</a:t>
                      </a:r>
                      <a:endParaRPr lang="en-US" altLang="zh-CN" sz="1600" b="1" dirty="0"/>
                    </a:p>
                  </a:txBody>
                  <a:tcPr anchor="ctr">
                    <a:lnL w="19050" cap="flat" cmpd="sng" algn="ctr">
                      <a:solidFill>
                        <a:srgbClr val="AAD7D3"/>
                      </a:solidFill>
                      <a:prstDash val="solid"/>
                      <a:round/>
                      <a:headEnd type="none" w="med" len="med"/>
                      <a:tailEnd type="none" w="med" len="med"/>
                    </a:lnL>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71755"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rPr>
                        <a:t>-</a:t>
                      </a:r>
                      <a:endParaRPr kumimoji="0" lang="en-US" altLang="zh-CN" sz="1400" b="0" i="0" u="none" strike="noStrike" kern="1200" cap="none" spc="0" normalizeH="0" baseline="0" noProof="0" dirty="0">
                        <a:ln>
                          <a:noFill/>
                        </a:ln>
                        <a:solidFill>
                          <a:prstClr val="black"/>
                        </a:solidFill>
                        <a:effectLst/>
                        <a:uLnTx/>
                        <a:uFillTx/>
                        <a:latin typeface="Arial" panose="020B0604020202020204"/>
                        <a:ea typeface="微软雅黑" panose="020B0503020204020204" charset="-122"/>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c>
                  <a:txBody>
                    <a:bodyPr/>
                    <a:lstStyle/>
                    <a:p>
                      <a:pPr marL="212090" marR="0" lvl="0" indent="-140335"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400" kern="1200" dirty="0">
                          <a:solidFill>
                            <a:schemeClr val="dk1"/>
                          </a:solidFill>
                          <a:latin typeface="+mn-lt"/>
                          <a:ea typeface="+mn-ea"/>
                          <a:cs typeface="+mn-cs"/>
                          <a:sym typeface="Invention" panose="020B0503020008020204" pitchFamily="34" charset="0"/>
                        </a:rPr>
                        <a:t>Ph2 (</a:t>
                      </a:r>
                      <a:r>
                        <a:rPr lang="en-US" altLang="zh-CN" sz="1400" kern="1200" dirty="0" err="1">
                          <a:solidFill>
                            <a:schemeClr val="dk1"/>
                          </a:solidFill>
                          <a:latin typeface="+mn-lt"/>
                          <a:ea typeface="+mn-ea"/>
                          <a:cs typeface="+mn-cs"/>
                          <a:sym typeface="Invention" panose="020B0503020008020204" pitchFamily="34" charset="0"/>
                        </a:rPr>
                        <a:t>Sintilimab+Anlotinib</a:t>
                      </a:r>
                      <a:r>
                        <a:rPr lang="en-US" altLang="zh-CN" sz="1400" kern="1200" dirty="0">
                          <a:solidFill>
                            <a:schemeClr val="dk1"/>
                          </a:solidFill>
                          <a:latin typeface="+mn-lt"/>
                          <a:ea typeface="+mn-ea"/>
                          <a:cs typeface="+mn-cs"/>
                          <a:sym typeface="Invention" panose="020B0503020008020204" pitchFamily="34" charset="0"/>
                        </a:rPr>
                        <a:t>)</a:t>
                      </a:r>
                      <a:endParaRPr lang="en-US" altLang="zh-CN" sz="1400" kern="1200" dirty="0">
                        <a:solidFill>
                          <a:schemeClr val="dk1"/>
                        </a:solidFill>
                        <a:latin typeface="+mn-lt"/>
                        <a:ea typeface="+mn-ea"/>
                        <a:cs typeface="+mn-cs"/>
                        <a:sym typeface="Invention" panose="020B0503020008020204" pitchFamily="34" charset="0"/>
                      </a:endParaRPr>
                    </a:p>
                  </a:txBody>
                  <a:tcPr anchor="ctr">
                    <a:lnT w="19050" cap="flat" cmpd="sng" algn="ctr">
                      <a:solidFill>
                        <a:srgbClr val="AAD7D3"/>
                      </a:solidFill>
                      <a:prstDash val="solid"/>
                      <a:round/>
                      <a:headEnd type="none" w="med" len="med"/>
                      <a:tailEnd type="none" w="med" len="med"/>
                    </a:lnT>
                    <a:lnB w="19050" cap="flat" cmpd="sng" algn="ctr">
                      <a:solidFill>
                        <a:srgbClr val="AAD7D3"/>
                      </a:solidFill>
                      <a:prstDash val="solid"/>
                      <a:round/>
                      <a:headEnd type="none" w="med" len="med"/>
                      <a:tailEnd type="none" w="med" len="med"/>
                    </a:lnB>
                    <a:solidFill>
                      <a:srgbClr val="E2F5F0"/>
                    </a:solidFill>
                  </a:tcPr>
                </a:tc>
              </a:tr>
            </a:tbl>
          </a:graphicData>
        </a:graphic>
      </p:graphicFrame>
      <p:sp>
        <p:nvSpPr>
          <p:cNvPr id="6" name="文本占位符 5"/>
          <p:cNvSpPr>
            <a:spLocks noGrp="1"/>
          </p:cNvSpPr>
          <p:nvPr>
            <p:ph type="body" sz="quarter" idx="10"/>
          </p:nvPr>
        </p:nvSpPr>
        <p:spPr>
          <a:xfrm>
            <a:off x="255588" y="6496493"/>
            <a:ext cx="10876700" cy="255145"/>
          </a:xfrm>
        </p:spPr>
        <p:txBody>
          <a:bodyPr numCol="3"/>
          <a:lstStyle/>
          <a:p>
            <a:r>
              <a:rPr kumimoji="0" lang="en-US" altLang="zh-CN" sz="600" b="0" i="0" u="none" strike="noStrike" kern="1200" cap="none" spc="0" normalizeH="0" baseline="0" noProof="0" dirty="0">
                <a:ln>
                  <a:noFill/>
                </a:ln>
                <a:solidFill>
                  <a:sysClr val="windowText" lastClr="000000"/>
                </a:solidFill>
                <a:effectLst/>
                <a:uLnTx/>
                <a:uFillTx/>
                <a:ea typeface="微软雅黑" panose="020B0503020204020204" charset="-122"/>
                <a:cs typeface="+mn-cs"/>
                <a:hlinkClick r:id="rId2"/>
              </a:rPr>
              <a:t>https://classic.clinicaltrials.gov/ct2/show/NCT04221945</a:t>
            </a:r>
            <a:endParaRPr kumimoji="0" lang="en-US" altLang="zh-CN" sz="6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kumimoji="0" lang="en-US" altLang="zh-CN" sz="600" b="0" i="0" u="none" strike="noStrike" kern="1200" cap="none" spc="0" normalizeH="0" baseline="0" noProof="0" dirty="0">
                <a:ln>
                  <a:noFill/>
                </a:ln>
                <a:solidFill>
                  <a:sysClr val="windowText" lastClr="000000"/>
                </a:solidFill>
                <a:effectLst/>
                <a:uLnTx/>
                <a:uFillTx/>
                <a:ea typeface="微软雅黑" panose="020B0503020204020204" charset="-122"/>
                <a:cs typeface="+mn-cs"/>
              </a:rPr>
              <a:t>Jing Chen, et al. 2023 ASCO No.5520.</a:t>
            </a:r>
            <a:endParaRPr kumimoji="0" lang="en-US" altLang="zh-CN" sz="6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lang="en-US" altLang="zh-CN" sz="600" dirty="0"/>
              <a:t>2022 ASCO  Abs 5538.</a:t>
            </a:r>
            <a:endParaRPr lang="en-US" altLang="zh-CN" sz="600" dirty="0"/>
          </a:p>
          <a:p>
            <a:r>
              <a:rPr kumimoji="0" lang="it-IT" altLang="zh-CN" sz="600" b="0" i="0" u="none" strike="noStrike" kern="1200" cap="none" spc="0" normalizeH="0" baseline="0" noProof="0" dirty="0">
                <a:ln>
                  <a:noFill/>
                </a:ln>
                <a:solidFill>
                  <a:sysClr val="windowText" lastClr="000000"/>
                </a:solidFill>
                <a:effectLst/>
                <a:uLnTx/>
                <a:uFillTx/>
                <a:ea typeface="微软雅黑" panose="020B0503020204020204" charset="-122"/>
                <a:cs typeface="+mn-cs"/>
              </a:rPr>
              <a:t>Monk B, et al. 2023 ASCO, abstract 5500.</a:t>
            </a:r>
            <a:endParaRPr kumimoji="0" lang="it-IT" altLang="zh-CN" sz="6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lang="en-US" altLang="zh-CN" sz="600" dirty="0"/>
              <a:t>2022 ASCO 106</a:t>
            </a:r>
            <a:endParaRPr lang="zh-CN" altLang="en-US" sz="600" dirty="0"/>
          </a:p>
          <a:p>
            <a:r>
              <a:rPr lang="en-US" altLang="zh-CN" sz="600" dirty="0"/>
              <a:t>2023 ASCO 5531</a:t>
            </a:r>
            <a:endParaRPr lang="en-US" altLang="zh-CN" sz="600" dirty="0"/>
          </a:p>
          <a:p>
            <a:r>
              <a:rPr kumimoji="0" lang="en-US" altLang="zh-CN" sz="600" b="0" i="0" u="none" strike="noStrike" kern="1200" cap="none" spc="0" normalizeH="0" baseline="0" noProof="0" dirty="0">
                <a:ln>
                  <a:noFill/>
                </a:ln>
                <a:solidFill>
                  <a:prstClr val="black"/>
                </a:solidFill>
                <a:effectLst/>
                <a:uLnTx/>
                <a:uFillTx/>
                <a:ea typeface="微软雅黑" panose="020B0503020204020204" charset="-122"/>
                <a:cs typeface="+mn-cs"/>
              </a:rPr>
              <a:t>Peng </a:t>
            </a:r>
            <a:r>
              <a:rPr kumimoji="0" lang="en-US" altLang="zh-CN" sz="600" b="0" i="0" u="none" strike="noStrike" kern="1200" cap="none" spc="0" normalizeH="0" baseline="0" noProof="0" dirty="0" err="1">
                <a:ln>
                  <a:noFill/>
                </a:ln>
                <a:solidFill>
                  <a:prstClr val="black"/>
                </a:solidFill>
                <a:effectLst/>
                <a:uLnTx/>
                <a:uFillTx/>
                <a:ea typeface="微软雅黑" panose="020B0503020204020204" charset="-122"/>
                <a:cs typeface="+mn-cs"/>
              </a:rPr>
              <a:t>Peng</a:t>
            </a:r>
            <a:r>
              <a:rPr kumimoji="0" lang="en-US" altLang="zh-CN" sz="600" b="0" i="0" u="none" strike="noStrike" kern="1200" cap="none" spc="0" normalizeH="0" baseline="0" noProof="0" dirty="0">
                <a:ln>
                  <a:noFill/>
                </a:ln>
                <a:solidFill>
                  <a:prstClr val="black"/>
                </a:solidFill>
                <a:effectLst/>
                <a:uLnTx/>
                <a:uFillTx/>
                <a:ea typeface="微软雅黑" panose="020B0503020204020204" charset="-122"/>
                <a:cs typeface="+mn-cs"/>
              </a:rPr>
              <a:t>, et al. 2023 SGO Oral 211</a:t>
            </a:r>
            <a:endParaRPr kumimoji="0" lang="en-US" altLang="zh-CN" sz="600" b="0" i="0" u="none" strike="noStrike" kern="1200" cap="none" spc="0" normalizeH="0" baseline="0" noProof="0" dirty="0">
              <a:ln>
                <a:noFill/>
              </a:ln>
              <a:solidFill>
                <a:prstClr val="black"/>
              </a:solidFill>
              <a:effectLst/>
              <a:uLnTx/>
              <a:uFillTx/>
              <a:ea typeface="微软雅黑" panose="020B0503020204020204" charset="-122"/>
              <a:cs typeface="+mn-cs"/>
            </a:endParaRPr>
          </a:p>
          <a:p>
            <a:r>
              <a:rPr lang="en-US" altLang="zh-CN" sz="600" dirty="0"/>
              <a:t>Maio M, et al. Ann Oncol. 2022;33(9):929-938</a:t>
            </a:r>
            <a:endParaRPr lang="zh-CN" altLang="en-US" sz="600" dirty="0"/>
          </a:p>
          <a:p>
            <a:r>
              <a:rPr lang="en-US" altLang="zh-CN" sz="600" dirty="0"/>
              <a:t>2022 SGO AK104-201(NCT04380805)</a:t>
            </a:r>
            <a:endParaRPr lang="zh-CN" altLang="en-US" sz="600" dirty="0"/>
          </a:p>
          <a:p>
            <a:r>
              <a:rPr lang="it-IT" altLang="zh-CN" sz="600" dirty="0"/>
              <a:t>2022 ESMO IO Abs 79P. </a:t>
            </a:r>
            <a:endParaRPr lang="en-US" altLang="zh-CN" sz="600" dirty="0"/>
          </a:p>
          <a:p>
            <a:r>
              <a:rPr lang="en-US" altLang="zh-CN" sz="600" dirty="0"/>
              <a:t>Min Zheng et al.2022 ESMO 564P</a:t>
            </a:r>
            <a:endParaRPr lang="en-US" altLang="zh-CN" sz="600" dirty="0"/>
          </a:p>
          <a:p>
            <a:r>
              <a:rPr lang="en-US" altLang="zh-CN" sz="600" dirty="0"/>
              <a:t>An J, Li X, Wang J, et al. Front Immunol. 2023;14:1142256.</a:t>
            </a:r>
            <a:endParaRPr lang="en-US" altLang="zh-CN" sz="600" dirty="0"/>
          </a:p>
          <a:p>
            <a:r>
              <a:rPr lang="fr-FR" altLang="zh-CN" sz="600" dirty="0"/>
              <a:t>Xia L, et al. Nat Commun. 2022;13(1)_7581.</a:t>
            </a:r>
            <a:endParaRPr lang="en-US" altLang="zh-CN" sz="600" dirty="0"/>
          </a:p>
          <a:p>
            <a:r>
              <a:rPr lang="en-US" altLang="zh-CN" sz="600" dirty="0" err="1"/>
              <a:t>Chunyan</a:t>
            </a:r>
            <a:r>
              <a:rPr lang="en-US" altLang="zh-CN" sz="600" dirty="0"/>
              <a:t> Lan et al. 2023 ASCO e17513.</a:t>
            </a:r>
            <a:endParaRPr lang="en-US" altLang="zh-CN" sz="600" dirty="0"/>
          </a:p>
          <a:p>
            <a:r>
              <a:rPr lang="en-US" altLang="zh-CN" sz="600" dirty="0"/>
              <a:t>Xu Q, et al. J Clin Oncol. 2022;40(16):1795-1805</a:t>
            </a:r>
            <a:endParaRPr lang="en-US" altLang="zh-CN" sz="600" dirty="0"/>
          </a:p>
          <a:p>
            <a:r>
              <a:rPr lang="en-US" altLang="zh-CN" sz="600" dirty="0">
                <a:hlinkClick r:id="rId3"/>
              </a:rPr>
              <a:t>https://classic.clinicaltrials.gov/ct2/show/NCT04982237</a:t>
            </a:r>
            <a:endParaRPr lang="en-US" altLang="zh-CN" sz="600" dirty="0"/>
          </a:p>
          <a:p>
            <a:r>
              <a:rPr lang="en-US" altLang="zh-CN" sz="600" dirty="0">
                <a:hlinkClick r:id="rId4"/>
              </a:rPr>
              <a:t>https://classic.clinicaltrials.gov/ct2/show/NCT05235516</a:t>
            </a:r>
            <a:endParaRPr lang="en-US" altLang="zh-CN" sz="600" dirty="0"/>
          </a:p>
          <a:p>
            <a:r>
              <a:rPr lang="en-US" altLang="zh-CN" sz="600" dirty="0">
                <a:hlinkClick r:id="rId5"/>
              </a:rPr>
              <a:t>https://classic.clinicaltrials.gov/ct2/show/NCT05310383</a:t>
            </a:r>
            <a:endParaRPr lang="en-US" altLang="zh-CN" sz="600" dirty="0"/>
          </a:p>
          <a:p>
            <a:r>
              <a:rPr lang="en-US" altLang="zh-CN" sz="600" dirty="0">
                <a:hlinkClick r:id="rId6"/>
              </a:rPr>
              <a:t>https://classic.clinicaltrials.gov/ct2/show/NCT05588219</a:t>
            </a:r>
            <a:endParaRPr lang="en-US" altLang="zh-CN" sz="600" dirty="0"/>
          </a:p>
          <a:p>
            <a:r>
              <a:rPr lang="en-US" altLang="zh-CN" sz="600" dirty="0">
                <a:hlinkClick r:id="rId7"/>
              </a:rPr>
              <a:t>https://classic.clinicaltrials.gov/ct2/show/NCT04693234</a:t>
            </a:r>
            <a:endParaRPr lang="en-US" altLang="zh-CN" sz="600" dirty="0"/>
          </a:p>
          <a:p>
            <a:r>
              <a:rPr lang="en-US" altLang="zh-CN" sz="600" dirty="0">
                <a:hlinkClick r:id="rId8"/>
              </a:rPr>
              <a:t>https://classic.clinicaltrials.gov/ct2/show/NCT04906993</a:t>
            </a:r>
            <a:endParaRPr lang="en-US" altLang="zh-CN" sz="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0"/>
          </p:nvPr>
        </p:nvSpPr>
        <p:spPr/>
        <p:txBody>
          <a:bodyPr/>
          <a:lstStyle/>
          <a:p>
            <a:r>
              <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hlinkClick r:id="rId1"/>
              </a:rPr>
              <a:t>https://classic.clinicaltrials.gov/ct2/show/NCT04221945</a:t>
            </a:r>
            <a:endPar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Jing Chen, et al. 2023 ASCO No.5520.</a:t>
            </a:r>
            <a:endPar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lang="en-US" altLang="zh-CN" dirty="0"/>
              <a:t>2022 ASCO  Abs 5538.</a:t>
            </a:r>
            <a:endParaRPr kumimoji="0" lang="en-US" altLang="zh-CN" sz="900" b="1"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p:txBody>
      </p:sp>
      <p:sp>
        <p:nvSpPr>
          <p:cNvPr id="5" name="内容占位符 4"/>
          <p:cNvSpPr>
            <a:spLocks noGrp="1"/>
          </p:cNvSpPr>
          <p:nvPr>
            <p:ph sz="quarter" idx="11"/>
          </p:nvPr>
        </p:nvSpPr>
        <p:spPr>
          <a:xfrm>
            <a:off x="255588" y="212725"/>
            <a:ext cx="11610347" cy="966788"/>
          </a:xfrm>
        </p:spPr>
        <p:txBody>
          <a:bodyPr/>
          <a:lstStyle/>
          <a:p>
            <a:r>
              <a:rPr lang="en-US" altLang="zh-CN" dirty="0"/>
              <a:t>IO trials with results in LACC</a:t>
            </a:r>
            <a:endParaRPr lang="zh-CN" altLang="en-US" dirty="0"/>
          </a:p>
        </p:txBody>
      </p:sp>
      <p:graphicFrame>
        <p:nvGraphicFramePr>
          <p:cNvPr id="6" name="object 5"/>
          <p:cNvGraphicFramePr>
            <a:graphicFrameLocks noGrp="1"/>
          </p:cNvGraphicFramePr>
          <p:nvPr/>
        </p:nvGraphicFramePr>
        <p:xfrm>
          <a:off x="824831" y="1381385"/>
          <a:ext cx="10542337" cy="4468293"/>
        </p:xfrm>
        <a:graphic>
          <a:graphicData uri="http://schemas.openxmlformats.org/drawingml/2006/table">
            <a:tbl>
              <a:tblPr firstRow="1" bandRow="1"/>
              <a:tblGrid>
                <a:gridCol w="2378588"/>
                <a:gridCol w="2591207"/>
                <a:gridCol w="2786271"/>
                <a:gridCol w="2786271"/>
              </a:tblGrid>
              <a:tr h="392763">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algn="ctr">
                        <a:lnSpc>
                          <a:spcPct val="100000"/>
                        </a:lnSpc>
                      </a:pPr>
                      <a:r>
                        <a:rPr lang="en-US" sz="1800" b="1" kern="1200" spc="-10" dirty="0">
                          <a:solidFill>
                            <a:srgbClr val="FFFFFF"/>
                          </a:solidFill>
                          <a:latin typeface="+mn-lt"/>
                          <a:ea typeface="微软雅黑" panose="020B0503020204020204" charset="-122"/>
                          <a:cs typeface="+mn-cs"/>
                          <a:sym typeface="Invention" panose="020B0503020008020204" pitchFamily="34" charset="0"/>
                        </a:rPr>
                        <a:t>Drugs</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algn="ctr" defTabSz="914400" rtl="0" eaLnBrk="1" latinLnBrk="0" hangingPunct="1">
                        <a:lnSpc>
                          <a:spcPct val="100000"/>
                        </a:lnSpc>
                        <a:spcBef>
                          <a:spcPts val="10"/>
                        </a:spcBef>
                      </a:pPr>
                      <a:r>
                        <a:rPr sz="1800" b="1" kern="1200" spc="-10" dirty="0">
                          <a:solidFill>
                            <a:srgbClr val="FFFFFF"/>
                          </a:solidFill>
                          <a:latin typeface="+mn-lt"/>
                          <a:ea typeface="微软雅黑" panose="020B0503020204020204" charset="-122"/>
                          <a:cs typeface="+mn-cs"/>
                          <a:sym typeface="Invention" panose="020B0503020008020204" pitchFamily="34" charset="0"/>
                        </a:rPr>
                        <a:t>Pembrolizumab</a:t>
                      </a:r>
                      <a:endParaRPr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4445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bg1"/>
                          </a:solidFill>
                          <a:latin typeface="Invention"/>
                        </a:defRPr>
                      </a:lvl1pPr>
                      <a:lvl2pPr marL="457200" algn="l" defTabSz="914400" rtl="0" eaLnBrk="1" latinLnBrk="0" hangingPunct="1">
                        <a:defRPr sz="1800" b="1" kern="1200">
                          <a:solidFill>
                            <a:schemeClr val="bg1"/>
                          </a:solidFill>
                          <a:latin typeface="Invention"/>
                        </a:defRPr>
                      </a:lvl2pPr>
                      <a:lvl3pPr marL="914400" algn="l" defTabSz="914400" rtl="0" eaLnBrk="1" latinLnBrk="0" hangingPunct="1">
                        <a:defRPr sz="1800" b="1" kern="1200">
                          <a:solidFill>
                            <a:schemeClr val="bg1"/>
                          </a:solidFill>
                          <a:latin typeface="Invention"/>
                        </a:defRPr>
                      </a:lvl3pPr>
                      <a:lvl4pPr marL="1371600" algn="l" defTabSz="914400" rtl="0" eaLnBrk="1" latinLnBrk="0" hangingPunct="1">
                        <a:defRPr sz="1800" b="1" kern="1200">
                          <a:solidFill>
                            <a:schemeClr val="bg1"/>
                          </a:solidFill>
                          <a:latin typeface="Invention"/>
                        </a:defRPr>
                      </a:lvl4pPr>
                      <a:lvl5pPr marL="1828800" algn="l" defTabSz="914400" rtl="0" eaLnBrk="1" latinLnBrk="0" hangingPunct="1">
                        <a:defRPr sz="1800" b="1" kern="1200">
                          <a:solidFill>
                            <a:schemeClr val="bg1"/>
                          </a:solidFill>
                          <a:latin typeface="Invention"/>
                        </a:defRPr>
                      </a:lvl5pPr>
                      <a:lvl6pPr marL="2286000" algn="l" defTabSz="914400" rtl="0" eaLnBrk="1" latinLnBrk="0" hangingPunct="1">
                        <a:defRPr sz="1800" b="1" kern="1200">
                          <a:solidFill>
                            <a:schemeClr val="bg1"/>
                          </a:solidFill>
                          <a:latin typeface="Invention"/>
                        </a:defRPr>
                      </a:lvl6pPr>
                      <a:lvl7pPr marL="2743200" algn="l" defTabSz="914400" rtl="0" eaLnBrk="1" latinLnBrk="0" hangingPunct="1">
                        <a:defRPr sz="1800" b="1" kern="1200">
                          <a:solidFill>
                            <a:schemeClr val="bg1"/>
                          </a:solidFill>
                          <a:latin typeface="Invention"/>
                        </a:defRPr>
                      </a:lvl7pPr>
                      <a:lvl8pPr marL="3200400" algn="l" defTabSz="914400" rtl="0" eaLnBrk="1" latinLnBrk="0" hangingPunct="1">
                        <a:defRPr sz="1800" b="1" kern="1200">
                          <a:solidFill>
                            <a:schemeClr val="bg1"/>
                          </a:solidFill>
                          <a:latin typeface="Invention"/>
                        </a:defRPr>
                      </a:lvl8pPr>
                      <a:lvl9pPr marL="3657600" algn="l" defTabSz="914400" rtl="0" eaLnBrk="1" latinLnBrk="0" hangingPunct="1">
                        <a:defRPr sz="1800" b="1" kern="1200">
                          <a:solidFill>
                            <a:schemeClr val="bg1"/>
                          </a:solidFill>
                          <a:latin typeface="Invention"/>
                        </a:defRPr>
                      </a:lvl9pPr>
                    </a:lstStyle>
                    <a:p>
                      <a:pPr marL="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Camrelizumab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c>
                  <a:txBody>
                    <a:bodyPr/>
                    <a:lstStyle>
                      <a:lvl1pPr marL="0" algn="l" defTabSz="914400" rtl="0" eaLnBrk="1" latinLnBrk="0" hangingPunct="1">
                        <a:defRPr sz="1800" b="1" kern="1200">
                          <a:solidFill>
                            <a:schemeClr val="tx1"/>
                          </a:solidFill>
                          <a:latin typeface="Calibri" panose="020F0502020204030204"/>
                        </a:defRPr>
                      </a:lvl1pPr>
                      <a:lvl2pPr marL="457200" algn="l" defTabSz="914400" rtl="0" eaLnBrk="1" latinLnBrk="0" hangingPunct="1">
                        <a:defRPr sz="1800" b="1" kern="1200">
                          <a:solidFill>
                            <a:schemeClr val="tx1"/>
                          </a:solidFill>
                          <a:latin typeface="Calibri" panose="020F0502020204030204"/>
                        </a:defRPr>
                      </a:lvl2pPr>
                      <a:lvl3pPr marL="914400" algn="l" defTabSz="914400" rtl="0" eaLnBrk="1" latinLnBrk="0" hangingPunct="1">
                        <a:defRPr sz="1800" b="1" kern="1200">
                          <a:solidFill>
                            <a:schemeClr val="tx1"/>
                          </a:solidFill>
                          <a:latin typeface="Calibri" panose="020F0502020204030204"/>
                        </a:defRPr>
                      </a:lvl3pPr>
                      <a:lvl4pPr marL="1371600" algn="l" defTabSz="914400" rtl="0" eaLnBrk="1" latinLnBrk="0" hangingPunct="1">
                        <a:defRPr sz="1800" b="1" kern="1200">
                          <a:solidFill>
                            <a:schemeClr val="tx1"/>
                          </a:solidFill>
                          <a:latin typeface="Calibri" panose="020F0502020204030204"/>
                        </a:defRPr>
                      </a:lvl4pPr>
                      <a:lvl5pPr marL="1828800" algn="l" defTabSz="914400" rtl="0" eaLnBrk="1" latinLnBrk="0" hangingPunct="1">
                        <a:defRPr sz="1800" b="1" kern="1200">
                          <a:solidFill>
                            <a:schemeClr val="tx1"/>
                          </a:solidFill>
                          <a:latin typeface="Calibri" panose="020F0502020204030204"/>
                        </a:defRPr>
                      </a:lvl5pPr>
                      <a:lvl6pPr marL="2286000" algn="l" defTabSz="914400" rtl="0" eaLnBrk="1" latinLnBrk="0" hangingPunct="1">
                        <a:defRPr sz="1800" b="1" kern="1200">
                          <a:solidFill>
                            <a:schemeClr val="tx1"/>
                          </a:solidFill>
                          <a:latin typeface="Calibri" panose="020F0502020204030204"/>
                        </a:defRPr>
                      </a:lvl6pPr>
                      <a:lvl7pPr marL="2743200" algn="l" defTabSz="914400" rtl="0" eaLnBrk="1" latinLnBrk="0" hangingPunct="1">
                        <a:defRPr sz="1800" b="1" kern="1200">
                          <a:solidFill>
                            <a:schemeClr val="tx1"/>
                          </a:solidFill>
                          <a:latin typeface="Calibri" panose="020F0502020204030204"/>
                        </a:defRPr>
                      </a:lvl7pPr>
                      <a:lvl8pPr marL="3200400" algn="l" defTabSz="914400" rtl="0" eaLnBrk="1" latinLnBrk="0" hangingPunct="1">
                        <a:defRPr sz="1800" b="1" kern="1200">
                          <a:solidFill>
                            <a:schemeClr val="tx1"/>
                          </a:solidFill>
                          <a:latin typeface="Calibri" panose="020F0502020204030204"/>
                        </a:defRPr>
                      </a:lvl8pPr>
                      <a:lvl9pPr marL="3657600" algn="l" defTabSz="914400" rtl="0" eaLnBrk="1" latinLnBrk="0" hangingPunct="1">
                        <a:defRPr sz="1800" b="1" kern="1200">
                          <a:solidFill>
                            <a:schemeClr val="tx1"/>
                          </a:solidFill>
                          <a:latin typeface="Calibri" panose="020F0502020204030204"/>
                        </a:defRPr>
                      </a:lvl9pPr>
                    </a:lstStyle>
                    <a:p>
                      <a:pPr marL="0" marR="48260" algn="ctr" defTabSz="914400" rtl="0" eaLnBrk="1" latinLnBrk="0" hangingPunct="1">
                        <a:lnSpc>
                          <a:spcPct val="100000"/>
                        </a:lnSpc>
                        <a:spcBef>
                          <a:spcPts val="10"/>
                        </a:spcBef>
                      </a:pPr>
                      <a:r>
                        <a:rPr lang="en-US" altLang="zh-CN" sz="1800" b="1" kern="1200" spc="-10" dirty="0">
                          <a:solidFill>
                            <a:srgbClr val="FFFFFF"/>
                          </a:solidFill>
                          <a:latin typeface="+mn-lt"/>
                          <a:ea typeface="微软雅黑" panose="020B0503020204020204" charset="-122"/>
                          <a:cs typeface="+mn-cs"/>
                          <a:sym typeface="Invention" panose="020B0503020008020204" pitchFamily="34" charset="0"/>
                        </a:rPr>
                        <a:t>Toripalimab</a:t>
                      </a:r>
                      <a:endParaRPr lang="en-US" altLang="zh-CN" sz="1800" b="1" kern="1200" spc="-10" dirty="0">
                        <a:solidFill>
                          <a:srgbClr val="FFFFFF"/>
                        </a:solidFill>
                        <a:latin typeface="+mn-lt"/>
                        <a:ea typeface="微软雅黑" panose="020B0503020204020204" charset="-122"/>
                        <a:cs typeface="+mn-cs"/>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00857C"/>
                    </a:solidFill>
                  </a:tcPr>
                </a:tc>
              </a:tr>
              <a:tr h="75566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gn="l" defTabSz="914400" rtl="0" eaLnBrk="1" latinLnBrk="0" hangingPunct="1">
                        <a:lnSpc>
                          <a:spcPct val="100000"/>
                        </a:lnSpc>
                        <a:spcBef>
                          <a:spcPts val="445"/>
                        </a:spcBef>
                      </a:pPr>
                      <a:r>
                        <a:rPr lang="en-US"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rPr>
                        <a:t>Company</a:t>
                      </a:r>
                      <a:endParaRPr sz="1600" b="1" kern="1200" baseline="0">
                        <a:solidFill>
                          <a:schemeClr val="tx1"/>
                        </a:solidFill>
                        <a:latin typeface="+mn-lt"/>
                        <a:ea typeface="微软雅黑" panose="020B0503020204020204" charset="-122"/>
                        <a:cs typeface="Times New Roman" panose="02020603050405020304"/>
                        <a:sym typeface="Invention" panose="020B0503020008020204" pitchFamily="34" charset="0"/>
                      </a:endParaRPr>
                    </a:p>
                  </a:txBody>
                  <a:tcPr marL="0" marR="0" marT="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270" algn="ctr">
                        <a:lnSpc>
                          <a:spcPct val="100000"/>
                        </a:lnSpc>
                        <a:spcBef>
                          <a:spcPts val="10"/>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44450" marB="0">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36830">
                        <a:lnSpc>
                          <a:spcPct val="100000"/>
                        </a:lnSpc>
                        <a:spcBef>
                          <a:spcPts val="15"/>
                        </a:spcBef>
                      </a:pPr>
                      <a:endParaRPr sz="1600" b="0" dirty="0">
                        <a:latin typeface="+mn-lt"/>
                        <a:ea typeface="微软雅黑" panose="020B0503020204020204" charset="-122"/>
                        <a:cs typeface="微软雅黑" panose="020B0503020204020204" charset="-122"/>
                        <a:sym typeface="Invention" panose="020B0503020008020204" pitchFamily="34" charset="0"/>
                      </a:endParaRPr>
                    </a:p>
                  </a:txBody>
                  <a:tcPr marL="0" marR="0" marT="52069" marB="0">
                    <a:lnL>
                      <a:noFill/>
                    </a:lnL>
                    <a:lnR>
                      <a:noFill/>
                    </a:lnR>
                    <a:lnT w="6350" cap="flat" cmpd="sng" algn="ctr">
                      <a:solidFill>
                        <a:srgbClr val="00857C"/>
                      </a:solidFill>
                      <a:prstDash val="solid"/>
                      <a:miter lim="800000"/>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noFill/>
                  </a:tcPr>
                </a:tc>
              </a:tr>
              <a:tr h="448528">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MoA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Anti-PD-1</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lnT>
                    <a:lnB w="6350" cap="flat" cmpd="sng" algn="ctr">
                      <a:solidFill>
                        <a:srgbClr val="00857C"/>
                      </a:solidFill>
                      <a:prstDash val="solid"/>
                      <a:miter lim="800000"/>
                    </a:lnB>
                    <a:lnTlToBr w="12700" cmpd="sng">
                      <a:noFill/>
                      <a:prstDash val="solid"/>
                    </a:lnTlToBr>
                    <a:lnBlToTr w="12700" cmpd="sng">
                      <a:noFill/>
                      <a:prstDash val="solid"/>
                    </a:lnBlToTr>
                    <a:solidFill>
                      <a:srgbClr val="6ECEB2">
                        <a:lumMod val="20000"/>
                        <a:lumOff val="80000"/>
                      </a:srgbClr>
                    </a:solidFill>
                  </a:tcPr>
                </a:tc>
              </a:tr>
              <a:tr h="533670">
                <a:tc>
                  <a:txBody>
                    <a:body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Patients</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LACC</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Arial" panose="020B0604020202020204" pitchFamily="34" charset="0"/>
                          <a:sym typeface="Arial" panose="020B0604020202020204" pitchFamily="34" charset="0"/>
                        </a:rPr>
                        <a:t>LACC</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Arial" panose="020B0604020202020204" pitchFamily="34" charset="0"/>
                          <a:sym typeface="Arial" panose="020B0604020202020204" pitchFamily="34" charset="0"/>
                        </a:rPr>
                        <a:t>LACC</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533670">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107315">
                        <a:lnSpc>
                          <a:spcPct val="100000"/>
                        </a:lnSpc>
                        <a:spcBef>
                          <a:spcPts val="44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Treatment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rPr>
                        <a:t>Pembrolizumab + CCRT</a:t>
                      </a:r>
                      <a:endParaRPr sz="1600" b="0" kern="120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Camrelizumab + Chemo as </a:t>
                      </a:r>
                      <a:r>
                        <a:rPr lang="en-US" altLang="zh-CN" sz="1600" b="0" kern="1200" noProof="0" dirty="0" err="1">
                          <a:solidFill>
                            <a:schemeClr val="tx1"/>
                          </a:solidFill>
                          <a:latin typeface="+mn-lt"/>
                          <a:ea typeface="微软雅黑" panose="020B0503020204020204" charset="-122"/>
                          <a:cs typeface="微软雅黑" panose="020B0503020204020204" charset="-122"/>
                          <a:sym typeface="Invention" panose="020B0503020008020204" pitchFamily="34" charset="0"/>
                        </a:rPr>
                        <a:t>neoadj</a:t>
                      </a: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 treatment</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Invention"/>
                        </a:defRPr>
                      </a:lvl1pPr>
                      <a:lvl2pPr marL="457200" algn="l" defTabSz="914400" rtl="0" eaLnBrk="1" latinLnBrk="0" hangingPunct="1">
                        <a:defRPr sz="1800" kern="1200">
                          <a:solidFill>
                            <a:schemeClr val="tx1"/>
                          </a:solidFill>
                          <a:latin typeface="Invention"/>
                        </a:defRPr>
                      </a:lvl2pPr>
                      <a:lvl3pPr marL="914400" algn="l" defTabSz="914400" rtl="0" eaLnBrk="1" latinLnBrk="0" hangingPunct="1">
                        <a:defRPr sz="1800" kern="1200">
                          <a:solidFill>
                            <a:schemeClr val="tx1"/>
                          </a:solidFill>
                          <a:latin typeface="Invention"/>
                        </a:defRPr>
                      </a:lvl3pPr>
                      <a:lvl4pPr marL="1371600" algn="l" defTabSz="914400" rtl="0" eaLnBrk="1" latinLnBrk="0" hangingPunct="1">
                        <a:defRPr sz="1800" kern="1200">
                          <a:solidFill>
                            <a:schemeClr val="tx1"/>
                          </a:solidFill>
                          <a:latin typeface="Invention"/>
                        </a:defRPr>
                      </a:lvl4pPr>
                      <a:lvl5pPr marL="1828800" algn="l" defTabSz="914400" rtl="0" eaLnBrk="1" latinLnBrk="0" hangingPunct="1">
                        <a:defRPr sz="1800" kern="1200">
                          <a:solidFill>
                            <a:schemeClr val="tx1"/>
                          </a:solidFill>
                          <a:latin typeface="Invention"/>
                        </a:defRPr>
                      </a:lvl5pPr>
                      <a:lvl6pPr marL="2286000" algn="l" defTabSz="914400" rtl="0" eaLnBrk="1" latinLnBrk="0" hangingPunct="1">
                        <a:defRPr sz="1800" kern="1200">
                          <a:solidFill>
                            <a:schemeClr val="tx1"/>
                          </a:solidFill>
                          <a:latin typeface="Invention"/>
                        </a:defRPr>
                      </a:lvl6pPr>
                      <a:lvl7pPr marL="2743200" algn="l" defTabSz="914400" rtl="0" eaLnBrk="1" latinLnBrk="0" hangingPunct="1">
                        <a:defRPr sz="1800" kern="1200">
                          <a:solidFill>
                            <a:schemeClr val="tx1"/>
                          </a:solidFill>
                          <a:latin typeface="Invention"/>
                        </a:defRPr>
                      </a:lvl7pPr>
                      <a:lvl8pPr marL="3200400" algn="l" defTabSz="914400" rtl="0" eaLnBrk="1" latinLnBrk="0" hangingPunct="1">
                        <a:defRPr sz="1800" kern="1200">
                          <a:solidFill>
                            <a:schemeClr val="tx1"/>
                          </a:solidFill>
                          <a:latin typeface="Invention"/>
                        </a:defRPr>
                      </a:lvl8pPr>
                      <a:lvl9pPr marL="3657600" algn="l" defTabSz="914400" rtl="0" eaLnBrk="1" latinLnBrk="0" hangingPunct="1">
                        <a:defRPr sz="1800" kern="1200">
                          <a:solidFill>
                            <a:schemeClr val="tx1"/>
                          </a:solidFill>
                          <a:latin typeface="Invention"/>
                        </a:defRPr>
                      </a:lvl9pPr>
                    </a:lstStyle>
                    <a:p>
                      <a:pPr marL="635" marR="0" lvl="0" indent="0" algn="ctr" defTabSz="914400" rtl="0" eaLnBrk="1" fontAlgn="auto" latinLnBrk="0" hangingPunct="1">
                        <a:lnSpc>
                          <a:spcPct val="100000"/>
                        </a:lnSpc>
                        <a:spcBef>
                          <a:spcPts val="440"/>
                        </a:spcBef>
                        <a:spcAft>
                          <a:spcPts val="0"/>
                        </a:spcAft>
                        <a:buClrTx/>
                        <a:buSzTx/>
                        <a:buFontTx/>
                        <a:buNone/>
                        <a:defRPr/>
                      </a:pPr>
                      <a:r>
                        <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rPr>
                        <a:t>Toripalimab + CCRT</a:t>
                      </a:r>
                      <a:endParaRPr lang="en-US" altLang="zh-CN" sz="1600" b="0" kern="1200" noProof="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5588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r h="448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445"/>
                        </a:spcBef>
                      </a:pPr>
                      <a:r>
                        <a:rPr lang="en-US" sz="1600" b="1" kern="1200" baseline="0" dirty="0">
                          <a:solidFill>
                            <a:schemeClr val="tx1"/>
                          </a:solidFill>
                          <a:latin typeface="+mn-lt"/>
                          <a:ea typeface="微软雅黑" panose="020B0503020204020204" charset="-122"/>
                          <a:sym typeface="Invention" panose="020B0503020008020204" pitchFamily="34" charset="0"/>
                        </a:rPr>
                        <a:t>Study</a:t>
                      </a:r>
                      <a:endParaRPr sz="1600" b="1" kern="1200" baseline="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KEYNOTE-A18 </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NACI</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sym typeface="Invention" panose="020B0503020008020204" pitchFamily="34" charset="0"/>
                        </a:rPr>
                        <a:t>ChiCTR2000032879</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56515"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r h="448528">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Phase</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II</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Approval in China</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4485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7315">
                        <a:lnSpc>
                          <a:spcPct val="100000"/>
                        </a:lnSpc>
                        <a:spcBef>
                          <a:spcPts val="370"/>
                        </a:spcBef>
                      </a:pPr>
                      <a:r>
                        <a:rPr lang="en-US"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rPr>
                        <a:t>Primary Endpoint</a:t>
                      </a:r>
                      <a:endParaRPr sz="1600" b="1" kern="1200" baseline="0" dirty="0">
                        <a:solidFill>
                          <a:schemeClr val="tx1"/>
                        </a:solidFill>
                        <a:latin typeface="+mn-lt"/>
                        <a:ea typeface="微软雅黑" panose="020B0503020204020204" charset="-122"/>
                        <a:cs typeface="微软雅黑" panose="020B0503020204020204" charset="-122"/>
                        <a:sym typeface="Invention" panose="020B0503020008020204" pitchFamily="34" charset="0"/>
                      </a:endParaRPr>
                    </a:p>
                  </a:txBody>
                  <a:tcPr marL="0" marR="0" marT="46990" marB="0" anchor="ctr">
                    <a:lnL w="6350" cap="flat" cmpd="sng" algn="ctr">
                      <a:solidFill>
                        <a:srgbClr val="00857C"/>
                      </a:solidFill>
                      <a:prstDash val="solid"/>
                      <a:miter lim="800000"/>
                    </a:lnL>
                    <a:lnR>
                      <a:noFill/>
                    </a:lnR>
                    <a:lnT w="6350" cap="flat" cmpd="sng" algn="ctr">
                      <a:solidFill>
                        <a:srgbClr val="00857C"/>
                      </a:solidFill>
                      <a:prstDash val="solid"/>
                      <a:miter lim="800000"/>
                      <a:headEnd type="none" w="med" len="med"/>
                      <a:tailEnd type="none" w="med" len="med"/>
                    </a:lnT>
                    <a:lnB w="12700" cap="flat" cmpd="sng" algn="ctr">
                      <a:solidFill>
                        <a:srgbClr val="6ECEB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PFS;OS</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ORR</a:t>
                      </a:r>
                      <a:endParaRPr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35" algn="ctr" defTabSz="914400" rtl="0" eaLnBrk="1" latinLnBrk="0" hangingPunct="1">
                        <a:lnSpc>
                          <a:spcPct val="100000"/>
                        </a:lnSpc>
                        <a:spcBef>
                          <a:spcPts val="440"/>
                        </a:spcBef>
                      </a:pPr>
                      <a:r>
                        <a:rPr lang="en-US" sz="1600" b="0" kern="1200" dirty="0">
                          <a:solidFill>
                            <a:schemeClr val="tx1"/>
                          </a:solidFill>
                          <a:latin typeface="+mn-lt"/>
                          <a:ea typeface="微软雅黑" panose="020B0503020204020204" charset="-122"/>
                          <a:cs typeface="Invention"/>
                          <a:sym typeface="Invention" panose="020B0503020008020204" pitchFamily="34" charset="0"/>
                        </a:rPr>
                        <a:t>Safety and Feasibility</a:t>
                      </a:r>
                      <a:endParaRPr lang="en-US" sz="1600" b="0" kern="1200" dirty="0">
                        <a:solidFill>
                          <a:schemeClr val="tx1"/>
                        </a:solidFill>
                        <a:latin typeface="+mn-lt"/>
                        <a:ea typeface="微软雅黑" panose="020B0503020204020204" charset="-122"/>
                        <a:cs typeface="Invention"/>
                        <a:sym typeface="Invention" panose="020B0503020008020204" pitchFamily="34" charset="0"/>
                      </a:endParaRPr>
                    </a:p>
                  </a:txBody>
                  <a:tcPr marL="0" marR="0" marT="48260" marB="0" anchor="ctr">
                    <a:lnL>
                      <a:noFill/>
                    </a:lnL>
                    <a:lnR>
                      <a:noFill/>
                    </a:lnR>
                    <a:lnT w="6350" cap="flat" cmpd="sng" algn="ctr">
                      <a:solidFill>
                        <a:srgbClr val="00857C"/>
                      </a:solidFill>
                      <a:prstDash val="solid"/>
                      <a:miter lim="800000"/>
                      <a:headEnd type="none" w="med" len="med"/>
                      <a:tailEnd type="none" w="med" len="med"/>
                    </a:lnT>
                    <a:lnB w="6350" cap="flat" cmpd="sng" algn="ctr">
                      <a:solidFill>
                        <a:srgbClr val="00857C"/>
                      </a:solidFill>
                      <a:prstDash val="solid"/>
                      <a:miter lim="800000"/>
                    </a:lnB>
                    <a:lnTlToBr w="12700" cmpd="sng">
                      <a:noFill/>
                      <a:prstDash val="solid"/>
                    </a:lnTlToBr>
                    <a:lnBlToTr w="12700" cmpd="sng">
                      <a:noFill/>
                      <a:prstDash val="solid"/>
                    </a:lnBlToTr>
                    <a:solidFill>
                      <a:schemeClr val="bg1"/>
                    </a:solidFill>
                  </a:tcPr>
                </a:tc>
              </a:tr>
            </a:tbl>
          </a:graphicData>
        </a:graphic>
      </p:graphicFrame>
      <p:pic>
        <p:nvPicPr>
          <p:cNvPr id="7" name="图片 6"/>
          <p:cNvPicPr>
            <a:picLocks noChangeAspect="1"/>
          </p:cNvPicPr>
          <p:nvPr/>
        </p:nvPicPr>
        <p:blipFill>
          <a:blip r:embed="rId2"/>
          <a:stretch>
            <a:fillRect/>
          </a:stretch>
        </p:blipFill>
        <p:spPr>
          <a:xfrm>
            <a:off x="6756449" y="1964176"/>
            <a:ext cx="785320" cy="356863"/>
          </a:xfrm>
          <a:prstGeom prst="rect">
            <a:avLst/>
          </a:prstGeom>
        </p:spPr>
      </p:pic>
      <p:pic>
        <p:nvPicPr>
          <p:cNvPr id="8" name="图片 7"/>
          <p:cNvPicPr>
            <a:picLocks noChangeAspect="1"/>
          </p:cNvPicPr>
          <p:nvPr/>
        </p:nvPicPr>
        <p:blipFill>
          <a:blip r:embed="rId3"/>
          <a:stretch>
            <a:fillRect/>
          </a:stretch>
        </p:blipFill>
        <p:spPr>
          <a:xfrm>
            <a:off x="9502678" y="1937685"/>
            <a:ext cx="1079588" cy="409844"/>
          </a:xfrm>
          <a:prstGeom prst="rect">
            <a:avLst/>
          </a:prstGeom>
        </p:spPr>
      </p:pic>
      <p:pic>
        <p:nvPicPr>
          <p:cNvPr id="9" name="Picture 6"/>
          <p:cNvPicPr>
            <a:picLocks noChangeAspect="1"/>
          </p:cNvPicPr>
          <p:nvPr/>
        </p:nvPicPr>
        <p:blipFill>
          <a:blip r:embed="rId4"/>
          <a:stretch>
            <a:fillRect/>
          </a:stretch>
        </p:blipFill>
        <p:spPr>
          <a:xfrm>
            <a:off x="3945213" y="2025366"/>
            <a:ext cx="939228" cy="35138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占位符 30"/>
          <p:cNvSpPr>
            <a:spLocks noGrp="1"/>
          </p:cNvSpPr>
          <p:nvPr>
            <p:ph type="body" sz="quarter" idx="10"/>
          </p:nvPr>
        </p:nvSpPr>
        <p:spPr>
          <a:xfrm>
            <a:off x="255588" y="6493862"/>
            <a:ext cx="11010432" cy="257776"/>
          </a:xfrm>
        </p:spPr>
        <p:txBody>
          <a:bodyPr/>
          <a:lstStyle/>
          <a:p>
            <a:r>
              <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hlinkClick r:id="rId1"/>
              </a:rPr>
              <a:t>https://classic.clinicaltrials.gov/ct2/show/NCT04221945</a:t>
            </a:r>
            <a:endPar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a:p>
            <a:r>
              <a:rPr kumimoji="0" lang="en-US" altLang="zh-CN" sz="900" b="0" i="0" u="none" strike="noStrike" kern="1200" cap="none" spc="0" normalizeH="0" baseline="0" noProof="0" dirty="0">
                <a:ln>
                  <a:noFill/>
                </a:ln>
                <a:solidFill>
                  <a:sysClr val="windowText" lastClr="000000"/>
                </a:solidFill>
                <a:effectLst/>
                <a:uLnTx/>
                <a:uFillTx/>
                <a:ea typeface="微软雅黑" panose="020B0503020204020204" charset="-122"/>
                <a:cs typeface="+mn-cs"/>
              </a:rPr>
              <a:t>https://www.businesswire.com/news/home/20230719399142/en/Merck-Announces-Phase-3-KEYNOTE-A18-Trial-Met-Primary-Endpoint-of-Progression-Free-Survival-PFS-in-Patients-With-Newly-Diagnosed-High-Risk-Locally-Advanced-Cervical-Cancer/</a:t>
            </a:r>
            <a:endParaRPr kumimoji="0" lang="zh-CN" altLang="en-US" sz="900" b="0" i="0" u="none" strike="noStrike" kern="1200" cap="none" spc="0" normalizeH="0" baseline="0" noProof="0" dirty="0">
              <a:ln>
                <a:noFill/>
              </a:ln>
              <a:solidFill>
                <a:sysClr val="windowText" lastClr="000000"/>
              </a:solidFill>
              <a:effectLst/>
              <a:uLnTx/>
              <a:uFillTx/>
              <a:ea typeface="微软雅黑" panose="020B0503020204020204" charset="-122"/>
              <a:cs typeface="+mn-cs"/>
            </a:endParaRPr>
          </a:p>
        </p:txBody>
      </p:sp>
      <p:sp>
        <p:nvSpPr>
          <p:cNvPr id="5" name="内容占位符 4"/>
          <p:cNvSpPr>
            <a:spLocks noGrp="1"/>
          </p:cNvSpPr>
          <p:nvPr>
            <p:ph sz="quarter" idx="11"/>
          </p:nvPr>
        </p:nvSpPr>
        <p:spPr>
          <a:xfrm>
            <a:off x="255588" y="212725"/>
            <a:ext cx="11547533" cy="966788"/>
          </a:xfrm>
        </p:spPr>
        <p:txBody>
          <a:bodyPr>
            <a:normAutofit/>
          </a:bodyPr>
          <a:lstStyle/>
          <a:p>
            <a:r>
              <a:rPr lang="en-US" altLang="zh-CN" dirty="0"/>
              <a:t>Pembrolizumab + CCRT in high-risk LACC met the primary endpoint of PFS</a:t>
            </a:r>
            <a:endParaRPr lang="zh-CN" altLang="en-US" dirty="0"/>
          </a:p>
        </p:txBody>
      </p:sp>
      <p:sp>
        <p:nvSpPr>
          <p:cNvPr id="8" name="文本框 39"/>
          <p:cNvSpPr txBox="1"/>
          <p:nvPr/>
        </p:nvSpPr>
        <p:spPr>
          <a:xfrm>
            <a:off x="53950" y="1413750"/>
            <a:ext cx="6824721" cy="392028"/>
          </a:xfrm>
          <a:prstGeom prst="roundRect">
            <a:avLst/>
          </a:prstGeom>
          <a:noFill/>
          <a:ln w="28575">
            <a:noFill/>
            <a:prstDash val="solid"/>
          </a:ln>
          <a:effectLst>
            <a:outerShdw blurRad="50800" dist="38100" dir="2700000" sx="101000" sy="101000" algn="tl" rotWithShape="0">
              <a:srgbClr val="014040">
                <a:lumMod val="10000"/>
                <a:lumOff val="90000"/>
                <a:alpha val="45000"/>
              </a:srgbClr>
            </a:outerShdw>
          </a:effectLst>
        </p:spPr>
        <p:txBody>
          <a:bodyPr wrap="square" anchor="ctr" anchorCtr="0">
            <a:noAutofit/>
          </a:bodyPr>
          <a:lstStyle>
            <a:defPPr>
              <a:defRPr lang="zh-CN"/>
            </a:defPPr>
            <a:lvl1pPr marR="0" lvl="0" indent="0" algn="ctr" fontAlgn="auto">
              <a:lnSpc>
                <a:spcPct val="125000"/>
              </a:lnSpc>
              <a:spcBef>
                <a:spcPts val="0"/>
              </a:spcBef>
              <a:spcAft>
                <a:spcPts val="0"/>
              </a:spcAft>
              <a:buClrTx/>
              <a:buSzTx/>
              <a:buFontTx/>
              <a:buNone/>
              <a:defRPr kumimoji="0" sz="1400" b="1" i="0" u="none" strike="noStrike" cap="none" spc="0" normalizeH="0" baseline="0">
                <a:ln>
                  <a:noFill/>
                </a:ln>
                <a:solidFill>
                  <a:schemeClr val="accent1"/>
                </a:solidFill>
                <a:effectLst/>
                <a:uLnTx/>
                <a:uFillTx/>
                <a:latin typeface="Arial" panose="020B0604020202020204" pitchFamily="34" charset="0"/>
                <a:ea typeface="微软雅黑" panose="020B0503020204020204" charset="-122"/>
                <a:cs typeface="Arial" panose="020B0604020202020204" pitchFamily="34" charset="0"/>
              </a:defRPr>
            </a:lvl1pPr>
          </a:lstStyle>
          <a:p>
            <a:pPr marL="0" marR="0" lvl="0" indent="0" algn="ctr" defTabSz="914400" rtl="0" eaLnBrk="1" fontAlgn="auto" latinLnBrk="0" hangingPunct="1">
              <a:lnSpc>
                <a:spcPct val="125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black"/>
                </a:solidFill>
                <a:effectLst/>
                <a:uLnTx/>
                <a:uFillTx/>
                <a:latin typeface="+mn-lt"/>
                <a:ea typeface="微软雅黑" panose="020B0503020204020204" charset="-122"/>
                <a:cs typeface="Arial" panose="020B0604020202020204" pitchFamily="34" charset="0"/>
                <a:sym typeface="Arial" panose="020B0604020202020204" pitchFamily="34" charset="0"/>
              </a:rPr>
              <a:t>KEYNOTE-A18</a:t>
            </a:r>
            <a:r>
              <a:rPr kumimoji="0" lang="zh-CN" altLang="en-US" sz="1400" b="1" i="0" u="none" strike="noStrike" kern="0" cap="none" spc="0" normalizeH="0" baseline="0" noProof="0" dirty="0">
                <a:ln>
                  <a:noFill/>
                </a:ln>
                <a:solidFill>
                  <a:prstClr val="black"/>
                </a:solidFill>
                <a:effectLst/>
                <a:uLnTx/>
                <a:uFillTx/>
                <a:latin typeface="+mn-lt"/>
                <a:ea typeface="微软雅黑" panose="020B0503020204020204" charset="-122"/>
                <a:cs typeface="Arial" panose="020B0604020202020204" pitchFamily="34" charset="0"/>
                <a:sym typeface="Arial" panose="020B0604020202020204" pitchFamily="34" charset="0"/>
              </a:rPr>
              <a:t>：</a:t>
            </a:r>
            <a:r>
              <a:rPr kumimoji="0" lang="en-US" altLang="zh-CN" sz="1400" b="1" i="0" u="none" strike="noStrike" kern="0" cap="none" spc="0" normalizeH="0" baseline="0" noProof="0" dirty="0">
                <a:ln>
                  <a:noFill/>
                </a:ln>
                <a:solidFill>
                  <a:prstClr val="black"/>
                </a:solidFill>
                <a:effectLst/>
                <a:uLnTx/>
                <a:uFillTx/>
                <a:latin typeface="+mn-lt"/>
                <a:ea typeface="微软雅黑" panose="020B0503020204020204" charset="-122"/>
                <a:cs typeface="Arial" panose="020B0604020202020204" pitchFamily="34" charset="0"/>
                <a:sym typeface="Arial" panose="020B0604020202020204" pitchFamily="34" charset="0"/>
              </a:rPr>
              <a:t>Chemoradiotherapy With or Without Pembrolizumab</a:t>
            </a:r>
            <a:endParaRPr kumimoji="0" lang="zh-CN" altLang="en-US" sz="1400" b="1" i="0" u="none" strike="noStrike" kern="0" cap="none" spc="0" normalizeH="0" baseline="0" noProof="0" dirty="0">
              <a:ln>
                <a:noFill/>
              </a:ln>
              <a:solidFill>
                <a:prstClr val="black"/>
              </a:solidFill>
              <a:effectLst/>
              <a:uLnTx/>
              <a:uFillTx/>
              <a:latin typeface="+mn-lt"/>
              <a:ea typeface="微软雅黑" panose="020B0503020204020204" charset="-122"/>
              <a:cs typeface="Arial" panose="020B0604020202020204" pitchFamily="34" charset="0"/>
              <a:sym typeface="Arial" panose="020B0604020202020204" pitchFamily="34" charset="0"/>
            </a:endParaRPr>
          </a:p>
        </p:txBody>
      </p:sp>
      <p:grpSp>
        <p:nvGrpSpPr>
          <p:cNvPr id="9" name="组合 8"/>
          <p:cNvGrpSpPr/>
          <p:nvPr/>
        </p:nvGrpSpPr>
        <p:grpSpPr>
          <a:xfrm>
            <a:off x="424093" y="1795621"/>
            <a:ext cx="6157682" cy="3223683"/>
            <a:chOff x="553212" y="2079389"/>
            <a:chExt cx="11270680" cy="2861043"/>
          </a:xfrm>
        </p:grpSpPr>
        <p:cxnSp>
          <p:nvCxnSpPr>
            <p:cNvPr id="10" name="Straight Arrow Connector 29"/>
            <p:cNvCxnSpPr/>
            <p:nvPr/>
          </p:nvCxnSpPr>
          <p:spPr>
            <a:xfrm>
              <a:off x="6926477" y="4502866"/>
              <a:ext cx="612826" cy="0"/>
            </a:xfrm>
            <a:prstGeom prst="straightConnector1">
              <a:avLst/>
            </a:prstGeom>
            <a:noFill/>
            <a:ln w="9525" cap="flat" cmpd="sng" algn="ctr">
              <a:solidFill>
                <a:sysClr val="windowText" lastClr="000000">
                  <a:lumMod val="50000"/>
                  <a:lumOff val="50000"/>
                </a:sysClr>
              </a:solidFill>
              <a:prstDash val="solid"/>
              <a:tailEnd type="triangle"/>
            </a:ln>
            <a:effectLst/>
          </p:spPr>
        </p:cxnSp>
        <p:cxnSp>
          <p:nvCxnSpPr>
            <p:cNvPr id="11" name="Straight Arrow Connector 30"/>
            <p:cNvCxnSpPr/>
            <p:nvPr/>
          </p:nvCxnSpPr>
          <p:spPr>
            <a:xfrm>
              <a:off x="7022046" y="3612638"/>
              <a:ext cx="525672" cy="0"/>
            </a:xfrm>
            <a:prstGeom prst="straightConnector1">
              <a:avLst/>
            </a:prstGeom>
            <a:noFill/>
            <a:ln w="9525" cap="flat" cmpd="sng" algn="ctr">
              <a:solidFill>
                <a:sysClr val="windowText" lastClr="000000">
                  <a:lumMod val="50000"/>
                  <a:lumOff val="50000"/>
                </a:sysClr>
              </a:solidFill>
              <a:prstDash val="solid"/>
              <a:tailEnd type="triangle"/>
            </a:ln>
            <a:effectLst/>
          </p:spPr>
        </p:cxnSp>
        <p:grpSp>
          <p:nvGrpSpPr>
            <p:cNvPr id="12" name="Group 31"/>
            <p:cNvGrpSpPr/>
            <p:nvPr/>
          </p:nvGrpSpPr>
          <p:grpSpPr>
            <a:xfrm>
              <a:off x="553212" y="2429236"/>
              <a:ext cx="4055504" cy="2511196"/>
              <a:chOff x="-215602" y="2020368"/>
              <a:chExt cx="7293584" cy="1502679"/>
            </a:xfrm>
          </p:grpSpPr>
          <p:sp>
            <p:nvSpPr>
              <p:cNvPr id="27" name="Rectangle 32"/>
              <p:cNvSpPr/>
              <p:nvPr/>
            </p:nvSpPr>
            <p:spPr>
              <a:xfrm>
                <a:off x="-180025" y="2020368"/>
                <a:ext cx="7258007" cy="214234"/>
              </a:xfrm>
              <a:prstGeom prst="rect">
                <a:avLst/>
              </a:prstGeom>
              <a:solidFill>
                <a:srgbClr val="00877C"/>
              </a:solidFill>
              <a:ln w="19050" cap="flat" cmpd="sng" algn="ctr">
                <a:solidFill>
                  <a:srgbClr val="00877C"/>
                </a:solidFill>
                <a:prstDash val="solid"/>
              </a:ln>
              <a:effectLst/>
            </p:spPr>
            <p:txBody>
              <a:bodyPr wrap="square" lIns="107888" tIns="71924" rIns="107888" bIns="71924" rtlCol="0" anchor="ctr">
                <a:noAutofit/>
              </a:bodyPr>
              <a:lstStyle/>
              <a:p>
                <a:pPr marL="0" marR="0" lvl="0" indent="0" algn="ctr" defTabSz="913130" rtl="0" eaLnBrk="1" fontAlgn="auto" latinLnBrk="0" hangingPunct="1">
                  <a:lnSpc>
                    <a:spcPct val="90000"/>
                  </a:lnSpc>
                  <a:spcBef>
                    <a:spcPts val="0"/>
                  </a:spcBef>
                  <a:spcAft>
                    <a:spcPts val="0"/>
                  </a:spcAft>
                  <a:buClrTx/>
                  <a:buSzTx/>
                  <a:buFontTx/>
                  <a:buNone/>
                  <a:defRPr/>
                </a:pPr>
                <a:r>
                  <a:rPr kumimoji="0" lang="en-US" altLang="zh-CN"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rPr>
                  <a:t>Eligibility Criteria(N)</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endParaRPr>
              </a:p>
            </p:txBody>
          </p:sp>
          <p:sp>
            <p:nvSpPr>
              <p:cNvPr id="28" name="Rectangle 33"/>
              <p:cNvSpPr/>
              <p:nvPr/>
            </p:nvSpPr>
            <p:spPr>
              <a:xfrm>
                <a:off x="-215602" y="2228955"/>
                <a:ext cx="7258007" cy="1294092"/>
              </a:xfrm>
              <a:prstGeom prst="rect">
                <a:avLst/>
              </a:prstGeom>
              <a:solidFill>
                <a:sysClr val="window" lastClr="FFFFFF">
                  <a:lumMod val="95000"/>
                </a:sysClr>
              </a:solidFill>
              <a:ln w="9525" cap="flat" cmpd="sng" algn="ctr">
                <a:noFill/>
                <a:prstDash val="dash"/>
              </a:ln>
              <a:effectLst/>
            </p:spPr>
            <p:txBody>
              <a:bodyPr lIns="36000" rIns="36000" rtlCol="0" anchor="ctr"/>
              <a:lstStyle/>
              <a:p>
                <a:pPr marL="171450" marR="0" lvl="0" indent="-171450" algn="l" defTabSz="914400" rtl="0" eaLnBrk="1" fontAlgn="auto" latinLnBrk="0" hangingPunct="1">
                  <a:lnSpc>
                    <a:spcPct val="150000"/>
                  </a:lnSpc>
                  <a:spcBef>
                    <a:spcPts val="300"/>
                  </a:spcBef>
                  <a:spcAft>
                    <a:spcPts val="300"/>
                  </a:spcAft>
                  <a:buClr>
                    <a:srgbClr val="014040"/>
                  </a:buClr>
                  <a:buSzTx/>
                  <a:buFont typeface="Arial" panose="020B0604020202020204" pitchFamily="34" charset="0"/>
                  <a:buChar char="•"/>
                  <a:defRPr/>
                </a:pPr>
                <a:r>
                  <a:rPr kumimoji="0" lang="en-US" altLang="zh-CN"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Has high-risk LACC (LACC)</a:t>
                </a:r>
                <a:r>
                  <a:rPr kumimoji="0" lang="zh-CN"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a:t>
                </a:r>
                <a:r>
                  <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FIGO 2014 Stage IB2-IIB (with node-positive disease) or FIGO 2014 Stages III-IVA</a:t>
                </a:r>
                <a:endPar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a:p>
                <a:pPr marL="171450" marR="0" lvl="0" indent="-171450" algn="l" defTabSz="914400" rtl="0" eaLnBrk="1" fontAlgn="auto" latinLnBrk="0" hangingPunct="1">
                  <a:lnSpc>
                    <a:spcPct val="150000"/>
                  </a:lnSpc>
                  <a:spcBef>
                    <a:spcPts val="300"/>
                  </a:spcBef>
                  <a:spcAft>
                    <a:spcPts val="300"/>
                  </a:spcAft>
                  <a:buClr>
                    <a:srgbClr val="014040"/>
                  </a:buClr>
                  <a:buSzTx/>
                  <a:buFont typeface="Arial" panose="020B0604020202020204" pitchFamily="34" charset="0"/>
                  <a:buChar char="•"/>
                  <a:defRPr/>
                </a:pPr>
                <a:r>
                  <a:rPr kumimoji="0" lang="en-US" altLang="zh-CN"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Has not previously received any definitive surgical, radiation, or systemic therapy for cervical cancer, including investigational agents, and is immunotherapy-naïve</a:t>
                </a:r>
                <a:endParaRPr kumimoji="0" lang="en-US" altLang="zh-CN"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a:p>
                <a:pPr marL="171450" marR="0" lvl="0" indent="-171450" algn="l" defTabSz="914400" rtl="0" eaLnBrk="1" fontAlgn="auto" latinLnBrk="0" hangingPunct="1">
                  <a:lnSpc>
                    <a:spcPct val="150000"/>
                  </a:lnSpc>
                  <a:spcBef>
                    <a:spcPts val="300"/>
                  </a:spcBef>
                  <a:spcAft>
                    <a:spcPts val="300"/>
                  </a:spcAft>
                  <a:buClr>
                    <a:srgbClr val="014040"/>
                  </a:buClr>
                  <a:buSzTx/>
                  <a:buFont typeface="Arial" panose="020B0604020202020204" pitchFamily="34" charset="0"/>
                  <a:buChar char="•"/>
                  <a:defRPr/>
                </a:pPr>
                <a:r>
                  <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ECOG PS 0–1</a:t>
                </a:r>
                <a:endPar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p:txBody>
          </p:sp>
        </p:grpSp>
        <p:grpSp>
          <p:nvGrpSpPr>
            <p:cNvPr id="13" name="Group 34"/>
            <p:cNvGrpSpPr/>
            <p:nvPr/>
          </p:nvGrpSpPr>
          <p:grpSpPr>
            <a:xfrm>
              <a:off x="9508173" y="3606678"/>
              <a:ext cx="2315719" cy="876590"/>
              <a:chOff x="9941892" y="1973959"/>
              <a:chExt cx="1979698" cy="839730"/>
            </a:xfrm>
            <a:effectLst>
              <a:outerShdw blurRad="50800" dist="50800" dir="2700000" algn="ctr" rotWithShape="0">
                <a:srgbClr val="000000">
                  <a:alpha val="20000"/>
                </a:srgbClr>
              </a:outerShdw>
            </a:effectLst>
          </p:grpSpPr>
          <p:sp>
            <p:nvSpPr>
              <p:cNvPr id="26" name="Rectangle 36"/>
              <p:cNvSpPr/>
              <p:nvPr/>
            </p:nvSpPr>
            <p:spPr>
              <a:xfrm>
                <a:off x="9942341" y="2166215"/>
                <a:ext cx="1979249" cy="647474"/>
              </a:xfrm>
              <a:prstGeom prst="rect">
                <a:avLst/>
              </a:prstGeom>
              <a:noFill/>
              <a:ln w="9525" cap="flat" cmpd="sng" algn="ctr">
                <a:solidFill>
                  <a:sysClr val="window" lastClr="FFFFFF">
                    <a:lumMod val="85000"/>
                  </a:sysClr>
                </a:solidFill>
                <a:prstDash val="dash"/>
              </a:ln>
              <a:effectLst/>
            </p:spPr>
            <p:txBody>
              <a:bodyPr lIns="36000" rIns="36000" rtlCol="0" anchor="ctr"/>
              <a:lstStyle/>
              <a:p>
                <a:pPr marL="0" marR="0" lvl="0" indent="0" algn="l" defTabSz="914400" rtl="0" eaLnBrk="1" fontAlgn="auto" latinLnBrk="0" hangingPunct="1">
                  <a:lnSpc>
                    <a:spcPct val="150000"/>
                  </a:lnSpc>
                  <a:spcBef>
                    <a:spcPts val="0"/>
                  </a:spcBef>
                  <a:spcAft>
                    <a:spcPts val="0"/>
                  </a:spcAft>
                  <a:buClrTx/>
                  <a:buSzTx/>
                  <a:buFontTx/>
                  <a:buNone/>
                  <a:defRPr/>
                </a:pPr>
                <a:endParaRPr kumimoji="0" lang="en-US" altLang="en-US" sz="900" b="1" i="0" u="none" strike="noStrike" kern="0" cap="none" spc="0" normalizeH="0" baseline="0" noProof="0" dirty="0">
                  <a:ln>
                    <a:noFill/>
                  </a:ln>
                  <a:solidFill>
                    <a:prstClr val="black"/>
                  </a:solidFill>
                  <a:effectLst/>
                  <a:uLnTx/>
                  <a:uFillTx/>
                  <a:ea typeface="微软雅黑" panose="020B0503020204020204" charset="-122"/>
                  <a:cs typeface="Arial" panose="020B0604020202020204" pitchFamily="34" charset="0"/>
                  <a:sym typeface="Arial" panose="020B0604020202020204" pitchFamily="34" charset="0"/>
                </a:endParaRPr>
              </a:p>
            </p:txBody>
          </p:sp>
          <p:sp>
            <p:nvSpPr>
              <p:cNvPr id="25" name="Rectangle 35"/>
              <p:cNvSpPr/>
              <p:nvPr/>
            </p:nvSpPr>
            <p:spPr>
              <a:xfrm>
                <a:off x="9941892" y="1973959"/>
                <a:ext cx="1979249" cy="277374"/>
              </a:xfrm>
              <a:prstGeom prst="rect">
                <a:avLst/>
              </a:prstGeom>
              <a:solidFill>
                <a:srgbClr val="00877C"/>
              </a:solidFill>
              <a:ln w="19050" cap="flat" cmpd="sng" algn="ctr">
                <a:noFill/>
                <a:prstDash val="solid"/>
              </a:ln>
              <a:effectLst/>
            </p:spPr>
            <p:txBody>
              <a:bodyPr wrap="square" lIns="107888" tIns="71924" rIns="107888" bIns="71924" rtlCol="0" anchor="ctr">
                <a:noAutofit/>
              </a:bodyPr>
              <a:lstStyle/>
              <a:p>
                <a:pPr marL="0" marR="0" lvl="0" indent="0" algn="ctr" defTabSz="913130" rtl="0" eaLnBrk="1" fontAlgn="auto" latinLnBrk="0" hangingPunct="1">
                  <a:lnSpc>
                    <a:spcPct val="90000"/>
                  </a:lnSpc>
                  <a:spcBef>
                    <a:spcPts val="0"/>
                  </a:spcBef>
                  <a:spcAft>
                    <a:spcPts val="0"/>
                  </a:spcAft>
                  <a:buClrTx/>
                  <a:buSzTx/>
                  <a:buFontTx/>
                  <a:buNone/>
                  <a:defRPr/>
                </a:pPr>
                <a:r>
                  <a:rPr kumimoji="0" lang="en-US" altLang="zh-CN"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rPr>
                  <a:t>Primary Outcome</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endParaRPr>
              </a:p>
            </p:txBody>
          </p:sp>
        </p:grpSp>
        <p:sp>
          <p:nvSpPr>
            <p:cNvPr id="14" name="Rectangle 51"/>
            <p:cNvSpPr>
              <a:spLocks noChangeArrowheads="1"/>
            </p:cNvSpPr>
            <p:nvPr/>
          </p:nvSpPr>
          <p:spPr bwMode="auto">
            <a:xfrm>
              <a:off x="5470442" y="3316272"/>
              <a:ext cx="1808832" cy="581432"/>
            </a:xfrm>
            <a:prstGeom prst="rect">
              <a:avLst/>
            </a:prstGeom>
            <a:solidFill>
              <a:srgbClr val="73160E"/>
            </a:solidFill>
            <a:ln w="9525" cap="flat" cmpd="sng" algn="ctr">
              <a:noFill/>
              <a:prstDash val="solid"/>
            </a:ln>
            <a:effectLst/>
          </p:spPr>
          <p:txBody>
            <a:bodyPr lIns="0" tIns="35991" rIns="0" bIns="35991"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Pembrolizumab</a:t>
              </a:r>
              <a:r>
                <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 </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200 mg IV Q3W +</a:t>
              </a:r>
              <a:r>
                <a:rPr kumimoji="0" lang="en-US" altLang="zh-CN" sz="1000" b="1" i="0" u="none" strike="noStrike" kern="0" cap="none" spc="0" normalizeH="0" baseline="0" noProof="0" dirty="0" err="1">
                  <a:ln>
                    <a:noFill/>
                  </a:ln>
                  <a:solidFill>
                    <a:srgbClr val="FFFFFF"/>
                  </a:solidFill>
                  <a:effectLst/>
                  <a:uLnTx/>
                  <a:uFillTx/>
                  <a:ea typeface="微软雅黑" panose="020B0503020204020204" charset="-122"/>
                  <a:cs typeface="+mn-cs"/>
                  <a:sym typeface="Arial" panose="020B0604020202020204" pitchFamily="34" charset="0"/>
                </a:rPr>
                <a:t>chemoradio</a:t>
              </a:r>
              <a:r>
                <a:rPr kumimoji="0" lang="en-US" altLang="zh-CN"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-therapy</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endParaRPr>
            </a:p>
          </p:txBody>
        </p:sp>
        <p:sp>
          <p:nvSpPr>
            <p:cNvPr id="15" name="Rectangle 41"/>
            <p:cNvSpPr/>
            <p:nvPr/>
          </p:nvSpPr>
          <p:spPr>
            <a:xfrm>
              <a:off x="5470444" y="2661584"/>
              <a:ext cx="1808829" cy="412744"/>
            </a:xfrm>
            <a:prstGeom prst="rect">
              <a:avLst/>
            </a:prstGeom>
            <a:solidFill>
              <a:srgbClr val="00877C"/>
            </a:solidFill>
            <a:ln w="19050" cap="flat" cmpd="sng" algn="ctr">
              <a:noFill/>
              <a:prstDash val="solid"/>
            </a:ln>
            <a:effectLst/>
          </p:spPr>
          <p:txBody>
            <a:bodyPr wrap="square" lIns="107888" tIns="71924" rIns="107888" bIns="71924" rtlCol="0" anchor="ctr">
              <a:noAutofit/>
            </a:bodyPr>
            <a:lstStyle/>
            <a:p>
              <a:pPr marL="0" marR="0" lvl="0" indent="0" algn="ctr" defTabSz="913130" rtl="0" eaLnBrk="1" fontAlgn="auto" latinLnBrk="0" hangingPunct="1">
                <a:lnSpc>
                  <a:spcPct val="90000"/>
                </a:lnSpc>
                <a:spcBef>
                  <a:spcPts val="0"/>
                </a:spcBef>
                <a:spcAft>
                  <a:spcPts val="0"/>
                </a:spcAft>
                <a:buClrTx/>
                <a:buSzTx/>
                <a:buFontTx/>
                <a:buNone/>
                <a:defRPr/>
              </a:pPr>
              <a:r>
                <a:rPr kumimoji="0" 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rPr>
                <a:t>5 cycles</a:t>
              </a:r>
              <a:endParaRPr kumimoji="0" 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endParaRPr>
            </a:p>
          </p:txBody>
        </p:sp>
        <p:sp>
          <p:nvSpPr>
            <p:cNvPr id="16" name="Rectangle 42"/>
            <p:cNvSpPr/>
            <p:nvPr/>
          </p:nvSpPr>
          <p:spPr>
            <a:xfrm>
              <a:off x="7537685" y="2657649"/>
              <a:ext cx="1808827" cy="412744"/>
            </a:xfrm>
            <a:prstGeom prst="rect">
              <a:avLst/>
            </a:prstGeom>
            <a:solidFill>
              <a:srgbClr val="00877C"/>
            </a:solidFill>
            <a:ln w="19050" cap="flat" cmpd="sng" algn="ctr">
              <a:noFill/>
              <a:prstDash val="solid"/>
            </a:ln>
            <a:effectLst/>
          </p:spPr>
          <p:txBody>
            <a:bodyPr wrap="square" lIns="107888" tIns="71924" rIns="107888" bIns="71924" rtlCol="0" anchor="ctr">
              <a:noAutofit/>
            </a:bodyPr>
            <a:lstStyle/>
            <a:p>
              <a:pPr marL="0" marR="0" lvl="0" indent="0" algn="ctr" defTabSz="913130" rtl="0" eaLnBrk="1" fontAlgn="auto" latinLnBrk="0" hangingPunct="1">
                <a:lnSpc>
                  <a:spcPct val="90000"/>
                </a:lnSpc>
                <a:spcBef>
                  <a:spcPts val="0"/>
                </a:spcBef>
                <a:spcAft>
                  <a:spcPts val="0"/>
                </a:spcAft>
                <a:buClrTx/>
                <a:buSzTx/>
                <a:buFontTx/>
                <a:buNone/>
                <a:defRPr/>
              </a:pPr>
              <a:r>
                <a:rPr kumimoji="0" 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rPr>
                <a:t>15 cycles</a:t>
              </a:r>
              <a:endParaRPr kumimoji="0" 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endParaRPr>
            </a:p>
          </p:txBody>
        </p:sp>
        <p:sp>
          <p:nvSpPr>
            <p:cNvPr id="17" name="Rectangle 51"/>
            <p:cNvSpPr>
              <a:spLocks noChangeArrowheads="1"/>
            </p:cNvSpPr>
            <p:nvPr/>
          </p:nvSpPr>
          <p:spPr bwMode="auto">
            <a:xfrm>
              <a:off x="7537685" y="3316272"/>
              <a:ext cx="1808827" cy="581432"/>
            </a:xfrm>
            <a:prstGeom prst="rect">
              <a:avLst/>
            </a:prstGeom>
            <a:solidFill>
              <a:srgbClr val="73160E"/>
            </a:solidFill>
            <a:ln w="9525" cap="flat" cmpd="sng" algn="ctr">
              <a:noFill/>
              <a:prstDash val="solid"/>
            </a:ln>
            <a:effectLst/>
          </p:spPr>
          <p:txBody>
            <a:bodyPr lIns="0" tIns="35991" rIns="0" bIns="35991" rtlCol="0" anchor="ct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Pembrolizumab</a:t>
              </a:r>
              <a:r>
                <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 </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400 mg IV Q6W </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endParaRPr>
            </a:p>
          </p:txBody>
        </p:sp>
        <p:sp>
          <p:nvSpPr>
            <p:cNvPr id="18" name="Rectangle 51"/>
            <p:cNvSpPr>
              <a:spLocks noChangeArrowheads="1"/>
            </p:cNvSpPr>
            <p:nvPr/>
          </p:nvSpPr>
          <p:spPr bwMode="auto">
            <a:xfrm>
              <a:off x="5470442" y="4206484"/>
              <a:ext cx="1809797" cy="581430"/>
            </a:xfrm>
            <a:prstGeom prst="rect">
              <a:avLst/>
            </a:prstGeom>
            <a:solidFill>
              <a:srgbClr val="02735E"/>
            </a:solidFill>
            <a:ln w="19050" cap="flat" cmpd="sng" algn="ctr">
              <a:noFill/>
              <a:prstDash val="solid"/>
            </a:ln>
            <a:effectLst/>
          </p:spPr>
          <p:txBody>
            <a:bodyPr wrap="square" lIns="91416" tIns="45708" rIns="91416" bIns="45708" anchor="ctr">
              <a:noAutofit/>
            </a:bodyPr>
            <a:lstStyle/>
            <a:p>
              <a:pPr marL="0" marR="0" lvl="0" indent="0" algn="ctr" defTabSz="913765" rtl="0" eaLnBrk="1" fontAlgn="base" latinLnBrk="0" hangingPunct="1">
                <a:lnSpc>
                  <a:spcPct val="100000"/>
                </a:lnSpc>
                <a:spcBef>
                  <a:spcPct val="0"/>
                </a:spcBef>
                <a:spcAft>
                  <a:spcPct val="0"/>
                </a:spcAft>
                <a:buClrTx/>
                <a:buSzTx/>
                <a:buFontTx/>
                <a:buNone/>
                <a:tabLst>
                  <a:tab pos="458470" algn="l"/>
                </a:tabLst>
                <a:defRPr/>
              </a:pPr>
              <a:r>
                <a:rPr kumimoji="0" lang="en-US" altLang="zh-CN" sz="1000" b="1" i="0" u="none" strike="noStrike" kern="0" cap="none" spc="0" normalizeH="0" baseline="0" noProof="0" dirty="0">
                  <a:ln>
                    <a:noFill/>
                  </a:ln>
                  <a:solidFill>
                    <a:prstClr val="white"/>
                  </a:solidFill>
                  <a:effectLst/>
                  <a:uLnTx/>
                  <a:uFillTx/>
                  <a:ea typeface="微软雅黑" panose="020B0503020204020204" charset="-122"/>
                  <a:cs typeface="Arial" panose="020B0604020202020204" pitchFamily="34" charset="0"/>
                  <a:sym typeface="Arial" panose="020B0604020202020204" pitchFamily="34" charset="0"/>
                </a:rPr>
                <a:t>Placebo</a:t>
              </a:r>
              <a:r>
                <a:rPr lang="en-US" altLang="zh-CN" sz="1000" b="1" kern="0" dirty="0">
                  <a:solidFill>
                    <a:prstClr val="white"/>
                  </a:solidFill>
                  <a:ea typeface="微软雅黑" panose="020B0503020204020204" charset="-122"/>
                  <a:cs typeface="Arial" panose="020B0604020202020204" pitchFamily="34" charset="0"/>
                  <a:sym typeface="Arial" panose="020B0604020202020204" pitchFamily="34" charset="0"/>
                </a:rPr>
                <a:t> </a:t>
              </a:r>
              <a:r>
                <a:rPr kumimoji="0" lang="en-US" altLang="en-US" sz="1000" b="1" i="0" u="none" strike="noStrike" kern="0" cap="none" spc="0" normalizeH="0" baseline="0" noProof="0" dirty="0">
                  <a:ln>
                    <a:noFill/>
                  </a:ln>
                  <a:solidFill>
                    <a:prstClr val="white"/>
                  </a:solidFill>
                  <a:effectLst/>
                  <a:uLnTx/>
                  <a:uFillTx/>
                  <a:ea typeface="微软雅黑" panose="020B0503020204020204" charset="-122"/>
                  <a:cs typeface="Arial" panose="020B0604020202020204" pitchFamily="34" charset="0"/>
                  <a:sym typeface="Arial" panose="020B0604020202020204" pitchFamily="34" charset="0"/>
                </a:rPr>
                <a:t>Q3W +</a:t>
              </a:r>
              <a:r>
                <a:rPr kumimoji="0" lang="en-US" altLang="zh-CN" sz="1000" b="1" i="0" u="none" strike="noStrike" kern="0" cap="none" spc="0" normalizeH="0" baseline="0" noProof="0" dirty="0" err="1">
                  <a:ln>
                    <a:noFill/>
                  </a:ln>
                  <a:solidFill>
                    <a:srgbClr val="FFFFFF"/>
                  </a:solidFill>
                  <a:effectLst/>
                  <a:uLnTx/>
                  <a:uFillTx/>
                  <a:ea typeface="微软雅黑" panose="020B0503020204020204" charset="-122"/>
                  <a:cs typeface="+mn-cs"/>
                  <a:sym typeface="Arial" panose="020B0604020202020204" pitchFamily="34" charset="0"/>
                </a:rPr>
                <a:t>chemoradio</a:t>
              </a:r>
              <a:r>
                <a:rPr kumimoji="0" lang="en-US" altLang="zh-CN" sz="1000" b="1" i="0" u="none" strike="noStrike" kern="0" cap="none" spc="0" normalizeH="0" baseline="0" noProof="0" dirty="0">
                  <a:ln>
                    <a:noFill/>
                  </a:ln>
                  <a:solidFill>
                    <a:srgbClr val="FFFFFF"/>
                  </a:solidFill>
                  <a:effectLst/>
                  <a:uLnTx/>
                  <a:uFillTx/>
                  <a:ea typeface="微软雅黑" panose="020B0503020204020204" charset="-122"/>
                  <a:cs typeface="+mn-cs"/>
                  <a:sym typeface="Arial" panose="020B0604020202020204" pitchFamily="34" charset="0"/>
                </a:rPr>
                <a:t>-therapy</a:t>
              </a:r>
              <a:endParaRPr kumimoji="0" lang="en-US" altLang="en-US" sz="1000" b="1" i="0" u="none" strike="noStrike" kern="0" cap="none" spc="0" normalizeH="0" baseline="0" noProof="0" dirty="0">
                <a:ln>
                  <a:noFill/>
                </a:ln>
                <a:solidFill>
                  <a:srgbClr val="FFFFFF"/>
                </a:solidFill>
                <a:effectLst/>
                <a:uLnTx/>
                <a:uFillTx/>
                <a:ea typeface="微软雅黑" panose="020B0503020204020204" charset="-122"/>
                <a:cs typeface="Arial" panose="020B0604020202020204" pitchFamily="34" charset="0"/>
                <a:sym typeface="Arial" panose="020B0604020202020204" pitchFamily="34" charset="0"/>
              </a:endParaRPr>
            </a:p>
          </p:txBody>
        </p:sp>
        <p:sp>
          <p:nvSpPr>
            <p:cNvPr id="19" name="Rectangle 51"/>
            <p:cNvSpPr>
              <a:spLocks noChangeArrowheads="1"/>
            </p:cNvSpPr>
            <p:nvPr/>
          </p:nvSpPr>
          <p:spPr bwMode="auto">
            <a:xfrm>
              <a:off x="7537683" y="4204902"/>
              <a:ext cx="1808827" cy="581425"/>
            </a:xfrm>
            <a:prstGeom prst="rect">
              <a:avLst/>
            </a:prstGeom>
            <a:solidFill>
              <a:srgbClr val="02735E"/>
            </a:solidFill>
            <a:ln w="19050" cap="flat" cmpd="sng" algn="ctr">
              <a:noFill/>
              <a:prstDash val="solid"/>
            </a:ln>
            <a:effectLst/>
          </p:spPr>
          <p:txBody>
            <a:bodyPr wrap="square" lIns="91416" tIns="45708" rIns="91416" bIns="45708" anchor="ctr">
              <a:noAutofit/>
            </a:bodyPr>
            <a:lstStyle/>
            <a:p>
              <a:pPr marL="0" marR="0" lvl="0" indent="0" algn="ctr" defTabSz="913765" rtl="0" eaLnBrk="1" fontAlgn="base" latinLnBrk="0" hangingPunct="1">
                <a:lnSpc>
                  <a:spcPct val="100000"/>
                </a:lnSpc>
                <a:spcBef>
                  <a:spcPct val="0"/>
                </a:spcBef>
                <a:spcAft>
                  <a:spcPct val="0"/>
                </a:spcAft>
                <a:buClrTx/>
                <a:buSzTx/>
                <a:buFontTx/>
                <a:buNone/>
                <a:tabLst>
                  <a:tab pos="458470" algn="l"/>
                </a:tabLst>
                <a:defRPr/>
              </a:pPr>
              <a:r>
                <a:rPr kumimoji="0" lang="en-US" altLang="zh-CN" sz="1000" b="1" i="0" u="none" strike="noStrike" kern="0" cap="none" spc="0" normalizeH="0" baseline="0" noProof="0" dirty="0">
                  <a:ln>
                    <a:noFill/>
                  </a:ln>
                  <a:solidFill>
                    <a:prstClr val="white"/>
                  </a:solidFill>
                  <a:effectLst/>
                  <a:uLnTx/>
                  <a:uFillTx/>
                  <a:ea typeface="微软雅黑" panose="020B0503020204020204" charset="-122"/>
                  <a:cs typeface="Arial" panose="020B0604020202020204" pitchFamily="34" charset="0"/>
                  <a:sym typeface="Arial" panose="020B0604020202020204" pitchFamily="34" charset="0"/>
                </a:rPr>
                <a:t>Placebo</a:t>
              </a:r>
              <a:r>
                <a:rPr kumimoji="0" lang="en-US" altLang="en-US" sz="1000" b="1" i="0" u="none" strike="noStrike" kern="0" cap="none" spc="0" normalizeH="0" baseline="0" noProof="0" dirty="0">
                  <a:ln>
                    <a:noFill/>
                  </a:ln>
                  <a:solidFill>
                    <a:prstClr val="white"/>
                  </a:solidFill>
                  <a:effectLst/>
                  <a:uLnTx/>
                  <a:uFillTx/>
                  <a:ea typeface="微软雅黑" panose="020B0503020204020204" charset="-122"/>
                  <a:cs typeface="Arial" panose="020B0604020202020204" pitchFamily="34" charset="0"/>
                  <a:sym typeface="Arial" panose="020B0604020202020204" pitchFamily="34" charset="0"/>
                </a:rPr>
                <a:t> Q6W </a:t>
              </a:r>
              <a:endParaRPr kumimoji="0" lang="en-US" altLang="en-US" sz="1000" b="1" i="0" u="none" strike="noStrike" kern="0" cap="none" spc="0" normalizeH="0" baseline="0" noProof="0" dirty="0">
                <a:ln>
                  <a:noFill/>
                </a:ln>
                <a:solidFill>
                  <a:prstClr val="white"/>
                </a:solidFill>
                <a:effectLst/>
                <a:uLnTx/>
                <a:uFillTx/>
                <a:ea typeface="微软雅黑" panose="020B0503020204020204" charset="-122"/>
                <a:cs typeface="Arial" panose="020B0604020202020204" pitchFamily="34" charset="0"/>
                <a:sym typeface="Arial" panose="020B0604020202020204" pitchFamily="34" charset="0"/>
              </a:endParaRPr>
            </a:p>
          </p:txBody>
        </p:sp>
        <p:cxnSp>
          <p:nvCxnSpPr>
            <p:cNvPr id="20" name="Connector: Elbow 47"/>
            <p:cNvCxnSpPr/>
            <p:nvPr/>
          </p:nvCxnSpPr>
          <p:spPr>
            <a:xfrm flipV="1">
              <a:off x="4608716" y="3579103"/>
              <a:ext cx="930570" cy="385668"/>
            </a:xfrm>
            <a:prstGeom prst="bentConnector3">
              <a:avLst>
                <a:gd name="adj1" fmla="val 50000"/>
              </a:avLst>
            </a:prstGeom>
            <a:noFill/>
            <a:ln w="9525" cap="flat" cmpd="sng" algn="ctr">
              <a:solidFill>
                <a:sysClr val="windowText" lastClr="000000">
                  <a:lumMod val="50000"/>
                  <a:lumOff val="50000"/>
                </a:sysClr>
              </a:solidFill>
              <a:prstDash val="solid"/>
              <a:tailEnd type="triangle"/>
            </a:ln>
            <a:effectLst/>
          </p:spPr>
        </p:cxnSp>
        <p:cxnSp>
          <p:nvCxnSpPr>
            <p:cNvPr id="21" name="Connector: Elbow 48"/>
            <p:cNvCxnSpPr/>
            <p:nvPr/>
          </p:nvCxnSpPr>
          <p:spPr>
            <a:xfrm>
              <a:off x="4751121" y="4088368"/>
              <a:ext cx="701552" cy="415701"/>
            </a:xfrm>
            <a:prstGeom prst="bentConnector3">
              <a:avLst>
                <a:gd name="adj1" fmla="val 43551"/>
              </a:avLst>
            </a:prstGeom>
            <a:noFill/>
            <a:ln w="9525" cap="flat" cmpd="sng" algn="ctr">
              <a:solidFill>
                <a:sysClr val="windowText" lastClr="000000">
                  <a:lumMod val="50000"/>
                  <a:lumOff val="50000"/>
                </a:sysClr>
              </a:solidFill>
              <a:prstDash val="solid"/>
              <a:tailEnd type="triangle"/>
            </a:ln>
            <a:effectLst/>
          </p:spPr>
        </p:cxnSp>
        <p:sp>
          <p:nvSpPr>
            <p:cNvPr id="22" name="TextBox 49"/>
            <p:cNvSpPr txBox="1"/>
            <p:nvPr/>
          </p:nvSpPr>
          <p:spPr>
            <a:xfrm rot="16200000">
              <a:off x="4224148" y="3744593"/>
              <a:ext cx="1429762" cy="337294"/>
            </a:xfrm>
            <a:prstGeom prst="rect">
              <a:avLst/>
            </a:prstGeom>
            <a:solidFill>
              <a:sysClr val="window" lastClr="FFFFFF"/>
            </a:solidFill>
            <a:ln w="19050" cap="flat" cmpd="sng" algn="ctr">
              <a:solidFill>
                <a:srgbClr val="00877C"/>
              </a:solidFill>
              <a:prstDash val="solid"/>
            </a:ln>
            <a:effectLst/>
          </p:spPr>
          <p:txBody>
            <a:bodyPr rtlCol="0" anchor="ctr"/>
            <a:lstStyle>
              <a:defPPr>
                <a:defRPr lang="en-US"/>
              </a:defPPr>
              <a:lvl1pPr algn="ctr">
                <a:lnSpc>
                  <a:spcPct val="90000"/>
                </a:lnSpc>
                <a:defRPr sz="1100"/>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marR="0" lvl="0" indent="0" algn="ctr" defTabSz="457200" rtl="0" eaLnBrk="1" fontAlgn="auto" latinLnBrk="0" hangingPunct="1">
                <a:lnSpc>
                  <a:spcPct val="90000"/>
                </a:lnSpc>
                <a:spcBef>
                  <a:spcPts val="0"/>
                </a:spcBef>
                <a:spcAft>
                  <a:spcPts val="0"/>
                </a:spcAft>
                <a:buClrTx/>
                <a:buSzTx/>
                <a:buFontTx/>
                <a:buNone/>
                <a:defRPr/>
              </a:pPr>
              <a:r>
                <a:rPr kumimoji="0" lang="en-US" sz="900" b="0" i="0" u="none" strike="noStrike" kern="0" cap="none" spc="0" normalizeH="0" baseline="0" noProof="0" dirty="0">
                  <a:ln>
                    <a:noFill/>
                  </a:ln>
                  <a:solidFill>
                    <a:srgbClr val="37424A"/>
                  </a:solidFill>
                  <a:effectLst/>
                  <a:uLnTx/>
                  <a:uFillTx/>
                  <a:ea typeface="微软雅黑" panose="020B0503020204020204" charset="-122"/>
                  <a:cs typeface="+mn-cs"/>
                  <a:sym typeface="Arial" panose="020B0604020202020204" pitchFamily="34" charset="0"/>
                </a:rPr>
                <a:t>R 1:1</a:t>
              </a:r>
              <a:endParaRPr kumimoji="0" lang="en-US" sz="900" b="0" i="0" u="none" strike="noStrike" kern="0" cap="none" spc="0" normalizeH="0" baseline="0" noProof="0" dirty="0">
                <a:ln>
                  <a:noFill/>
                </a:ln>
                <a:solidFill>
                  <a:srgbClr val="37424A"/>
                </a:solidFill>
                <a:effectLst/>
                <a:uLnTx/>
                <a:uFillTx/>
                <a:ea typeface="微软雅黑" panose="020B0503020204020204" charset="-122"/>
                <a:cs typeface="+mn-cs"/>
                <a:sym typeface="Arial" panose="020B0604020202020204" pitchFamily="34" charset="0"/>
              </a:endParaRPr>
            </a:p>
          </p:txBody>
        </p:sp>
        <p:sp>
          <p:nvSpPr>
            <p:cNvPr id="23" name="文本框 22"/>
            <p:cNvSpPr txBox="1"/>
            <p:nvPr/>
          </p:nvSpPr>
          <p:spPr>
            <a:xfrm>
              <a:off x="9508177" y="4009709"/>
              <a:ext cx="2315188" cy="371489"/>
            </a:xfrm>
            <a:prstGeom prst="rect">
              <a:avLst/>
            </a:prstGeom>
            <a:noFill/>
          </p:spPr>
          <p:txBody>
            <a:bodyPr wrap="square">
              <a:spAutoFit/>
            </a:bodyPr>
            <a:lstStyle/>
            <a:p>
              <a:pPr marL="180975" marR="0" lvl="0" indent="-180975" algn="l" defTabSz="914400" rtl="0" eaLnBrk="1" fontAlgn="base" latinLnBrk="0" hangingPunct="1">
                <a:lnSpc>
                  <a:spcPct val="90000"/>
                </a:lnSpc>
                <a:spcBef>
                  <a:spcPts val="300"/>
                </a:spcBef>
                <a:spcAft>
                  <a:spcPts val="300"/>
                </a:spcAft>
                <a:buClr>
                  <a:srgbClr val="014040"/>
                </a:buClr>
                <a:buSzTx/>
                <a:buFont typeface="Wingdings" panose="05000000000000000000" pitchFamily="2" charset="2"/>
                <a:buChar char="l"/>
                <a:defRPr/>
              </a:pPr>
              <a:r>
                <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PFS</a:t>
              </a:r>
              <a:endPar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a:p>
              <a:pPr marL="180975" marR="0" lvl="0" indent="-180975" algn="l" defTabSz="914400" rtl="0" eaLnBrk="1" fontAlgn="base" latinLnBrk="0" hangingPunct="1">
                <a:lnSpc>
                  <a:spcPct val="90000"/>
                </a:lnSpc>
                <a:spcBef>
                  <a:spcPts val="300"/>
                </a:spcBef>
                <a:spcAft>
                  <a:spcPts val="300"/>
                </a:spcAft>
                <a:buClr>
                  <a:srgbClr val="014040"/>
                </a:buClr>
                <a:buSzTx/>
                <a:buFont typeface="Wingdings" panose="05000000000000000000" pitchFamily="2" charset="2"/>
                <a:buChar char="l"/>
                <a:defRPr/>
              </a:pPr>
              <a:r>
                <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OS</a:t>
              </a:r>
              <a:endParaRPr kumimoji="0" lang="en-US" altLang="en-US" sz="9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p:txBody>
        </p:sp>
        <p:sp>
          <p:nvSpPr>
            <p:cNvPr id="24" name="TextBox 40"/>
            <p:cNvSpPr txBox="1"/>
            <p:nvPr/>
          </p:nvSpPr>
          <p:spPr>
            <a:xfrm>
              <a:off x="1471838" y="2079389"/>
              <a:ext cx="2198464" cy="218523"/>
            </a:xfrm>
            <a:prstGeom prst="rect">
              <a:avLst/>
            </a:prstGeom>
            <a:noFill/>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000" b="1"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Study design</a:t>
              </a:r>
              <a:endParaRPr kumimoji="0" lang="zh-CN" altLang="en-US" sz="1000" b="1"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p:txBody>
        </p:sp>
      </p:grpSp>
      <p:cxnSp>
        <p:nvCxnSpPr>
          <p:cNvPr id="29" name="Straight Arrow Connector 29"/>
          <p:cNvCxnSpPr>
            <a:stCxn id="15" idx="3"/>
            <a:endCxn id="16" idx="1"/>
          </p:cNvCxnSpPr>
          <p:nvPr/>
        </p:nvCxnSpPr>
        <p:spPr>
          <a:xfrm flipV="1">
            <a:off x="4098844" y="2679706"/>
            <a:ext cx="141182" cy="4434"/>
          </a:xfrm>
          <a:prstGeom prst="straightConnector1">
            <a:avLst/>
          </a:prstGeom>
          <a:noFill/>
          <a:ln w="9525" cap="flat" cmpd="sng" algn="ctr">
            <a:solidFill>
              <a:sysClr val="windowText" lastClr="000000">
                <a:lumMod val="50000"/>
                <a:lumOff val="50000"/>
              </a:sysClr>
            </a:solidFill>
            <a:prstDash val="solid"/>
            <a:tailEnd type="triangle"/>
          </a:ln>
          <a:effectLst/>
        </p:spPr>
      </p:cxnSp>
      <p:sp>
        <p:nvSpPr>
          <p:cNvPr id="47" name="文本框 46"/>
          <p:cNvSpPr txBox="1"/>
          <p:nvPr/>
        </p:nvSpPr>
        <p:spPr>
          <a:xfrm>
            <a:off x="363138" y="5009964"/>
            <a:ext cx="7471412" cy="99302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lang="en-US" altLang="zh-CN" sz="1200" b="0" i="0" dirty="0">
                <a:solidFill>
                  <a:srgbClr val="606266"/>
                </a:solidFill>
                <a:effectLst/>
              </a:rPr>
              <a:t>Differences between KEYNOTE-A18 and CALLA: </a:t>
            </a:r>
            <a:endParaRPr lang="en-US" altLang="zh-CN" sz="1200" b="0" i="0" dirty="0">
              <a:solidFill>
                <a:srgbClr val="606266"/>
              </a:solidFill>
              <a:effectLst/>
            </a:endParaRPr>
          </a:p>
          <a:p>
            <a:pPr marL="0" marR="0" lvl="0" indent="0" algn="l" defTabSz="914400" rtl="0" eaLnBrk="1" fontAlgn="auto" latinLnBrk="0" hangingPunct="1">
              <a:lnSpc>
                <a:spcPct val="125000"/>
              </a:lnSpc>
              <a:spcBef>
                <a:spcPts val="0"/>
              </a:spcBef>
              <a:spcAft>
                <a:spcPts val="0"/>
              </a:spcAft>
              <a:buClrTx/>
              <a:buSzTx/>
              <a:buFontTx/>
              <a:buNone/>
              <a:defRPr/>
            </a:pPr>
            <a:r>
              <a:rPr lang="en-US" altLang="zh-CN" sz="1200" b="0" i="0" dirty="0">
                <a:solidFill>
                  <a:srgbClr val="606266"/>
                </a:solidFill>
                <a:effectLst/>
              </a:rPr>
              <a:t>Eligibility(</a:t>
            </a:r>
            <a:r>
              <a:rPr lang="en-US" altLang="zh-CN" sz="1200" b="0" i="0" dirty="0" err="1">
                <a:solidFill>
                  <a:srgbClr val="606266"/>
                </a:solidFill>
                <a:effectLst/>
              </a:rPr>
              <a:t>eg</a:t>
            </a:r>
            <a:r>
              <a:rPr lang="en-US" altLang="zh-CN" sz="1200" b="0" i="0" dirty="0">
                <a:solidFill>
                  <a:srgbClr val="606266"/>
                </a:solidFill>
                <a:effectLst/>
              </a:rPr>
              <a:t>, size and number of lymph nodes) </a:t>
            </a:r>
            <a:endParaRPr lang="en-US" altLang="zh-CN" sz="1200" b="0" i="0" dirty="0">
              <a:solidFill>
                <a:srgbClr val="606266"/>
              </a:solidFill>
              <a:effectLst/>
            </a:endParaRPr>
          </a:p>
          <a:p>
            <a:pPr marL="0" marR="0" lvl="0" indent="0" algn="l" defTabSz="914400" rtl="0" eaLnBrk="1" fontAlgn="auto" latinLnBrk="0" hangingPunct="1">
              <a:lnSpc>
                <a:spcPct val="125000"/>
              </a:lnSpc>
              <a:spcBef>
                <a:spcPts val="0"/>
              </a:spcBef>
              <a:spcAft>
                <a:spcPts val="0"/>
              </a:spcAft>
              <a:buClrTx/>
              <a:buSzTx/>
              <a:buFontTx/>
              <a:buNone/>
              <a:defRPr/>
            </a:pPr>
            <a:r>
              <a:rPr lang="en-US" altLang="zh-CN" sz="1200" b="0" i="0" dirty="0">
                <a:solidFill>
                  <a:srgbClr val="606266"/>
                </a:solidFill>
                <a:effectLst/>
              </a:rPr>
              <a:t>Study Design (KEYNOTE-A18 used PFS and OS endpoints as primary endpoints) </a:t>
            </a:r>
            <a:endParaRPr lang="en-US" altLang="zh-CN" sz="1200" b="0" i="0" dirty="0">
              <a:solidFill>
                <a:srgbClr val="606266"/>
              </a:solidFill>
              <a:effectLst/>
            </a:endParaRPr>
          </a:p>
          <a:p>
            <a:pPr marL="0" marR="0" lvl="0" indent="0" algn="l" defTabSz="914400" rtl="0" eaLnBrk="1" fontAlgn="auto" latinLnBrk="0" hangingPunct="1">
              <a:lnSpc>
                <a:spcPct val="125000"/>
              </a:lnSpc>
              <a:spcBef>
                <a:spcPts val="0"/>
              </a:spcBef>
              <a:spcAft>
                <a:spcPts val="0"/>
              </a:spcAft>
              <a:buClrTx/>
              <a:buSzTx/>
              <a:buFontTx/>
              <a:buNone/>
              <a:defRPr/>
            </a:pPr>
            <a:r>
              <a:rPr lang="en-US" altLang="zh-CN" sz="1200" b="0" i="0" dirty="0">
                <a:solidFill>
                  <a:srgbClr val="606266"/>
                </a:solidFill>
                <a:effectLst/>
              </a:rPr>
              <a:t>Choice of chemotherapeutic agents (cisplatin or carboplatin for CALLA study, cisplatin for KEYNOTE-A18)</a:t>
            </a:r>
            <a:endParaRPr kumimoji="0" lang="zh-CN" altLang="en-US" sz="1200" b="0" i="0" u="none" strike="noStrike" kern="1200" cap="none" spc="0" normalizeH="0" baseline="0" noProof="0" dirty="0">
              <a:ln>
                <a:noFill/>
              </a:ln>
              <a:solidFill>
                <a:prstClr val="black"/>
              </a:solidFill>
              <a:effectLst/>
              <a:uLnTx/>
              <a:uFillTx/>
              <a:ea typeface="微软雅黑" panose="020B0503020204020204" charset="-122"/>
              <a:cs typeface="Arial" panose="020B0604020202020204" pitchFamily="34" charset="0"/>
              <a:sym typeface="Arial" panose="020B0604020202020204" pitchFamily="34" charset="0"/>
            </a:endParaRPr>
          </a:p>
        </p:txBody>
      </p:sp>
      <p:pic>
        <p:nvPicPr>
          <p:cNvPr id="6" name="图片 5"/>
          <p:cNvPicPr>
            <a:picLocks noChangeAspect="1"/>
          </p:cNvPicPr>
          <p:nvPr/>
        </p:nvPicPr>
        <p:blipFill>
          <a:blip r:embed="rId2"/>
          <a:stretch>
            <a:fillRect/>
          </a:stretch>
        </p:blipFill>
        <p:spPr>
          <a:xfrm>
            <a:off x="6991791" y="1523087"/>
            <a:ext cx="4274229" cy="1127533"/>
          </a:xfrm>
          <a:prstGeom prst="rect">
            <a:avLst/>
          </a:prstGeom>
        </p:spPr>
      </p:pic>
      <p:grpSp>
        <p:nvGrpSpPr>
          <p:cNvPr id="48" name="组合 47"/>
          <p:cNvGrpSpPr/>
          <p:nvPr/>
        </p:nvGrpSpPr>
        <p:grpSpPr>
          <a:xfrm>
            <a:off x="6717824" y="2708380"/>
            <a:ext cx="5085297" cy="2534839"/>
            <a:chOff x="8102600" y="3377842"/>
            <a:chExt cx="3886200" cy="2186340"/>
          </a:xfrm>
        </p:grpSpPr>
        <p:sp>
          <p:nvSpPr>
            <p:cNvPr id="51" name="矩形: 圆角 50"/>
            <p:cNvSpPr/>
            <p:nvPr/>
          </p:nvSpPr>
          <p:spPr>
            <a:xfrm>
              <a:off x="8102600" y="3377842"/>
              <a:ext cx="3886200" cy="2186340"/>
            </a:xfrm>
            <a:prstGeom prst="roundRect">
              <a:avLst>
                <a:gd name="adj" fmla="val 3783"/>
              </a:avLst>
            </a:prstGeom>
            <a:solidFill>
              <a:sysClr val="window" lastClr="FFFFFF"/>
            </a:solidFill>
            <a:ln w="6350" cap="flat" cmpd="sng" algn="ctr">
              <a:solidFill>
                <a:srgbClr val="70AD47">
                  <a:lumMod val="20000"/>
                  <a:lumOff val="80000"/>
                </a:srgbClr>
              </a:solidFill>
              <a:prstDash val="solid"/>
              <a:miter lim="800000"/>
            </a:ln>
            <a:effectLst>
              <a:outerShdw blurRad="203200" dist="38100" dir="2700000" sx="101000" sy="101000" algn="tl" rotWithShape="0">
                <a:srgbClr val="02735E">
                  <a:alpha val="23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a typeface="微软雅黑" panose="020B0503020204020204" charset="-122"/>
                <a:cs typeface="+mn-cs"/>
                <a:sym typeface="Arial" panose="020B0604020202020204" pitchFamily="34" charset="0"/>
              </a:endParaRPr>
            </a:p>
          </p:txBody>
        </p:sp>
        <p:sp>
          <p:nvSpPr>
            <p:cNvPr id="52" name="矩形 51"/>
            <p:cNvSpPr/>
            <p:nvPr/>
          </p:nvSpPr>
          <p:spPr>
            <a:xfrm>
              <a:off x="8223722" y="3429000"/>
              <a:ext cx="3765078" cy="2085363"/>
            </a:xfrm>
            <a:prstGeom prst="rect">
              <a:avLst/>
            </a:prstGeom>
            <a:noFill/>
            <a:ln w="12700" cap="flat" cmpd="sng" algn="ctr">
              <a:noFill/>
              <a:prstDash val="dashDot"/>
              <a:miter lim="800000"/>
            </a:ln>
            <a:effectLst/>
          </p:spPr>
          <p:txBody>
            <a:bodyPr rtlCol="0" anchor="ctr"/>
            <a:lstStyle/>
            <a:p>
              <a:pPr marL="180975" marR="0" lvl="0" indent="-180975" algn="l" defTabSz="914400" rtl="0" eaLnBrk="1" fontAlgn="auto" latinLnBrk="0" hangingPunct="1">
                <a:lnSpc>
                  <a:spcPct val="150000"/>
                </a:lnSpc>
                <a:buClr>
                  <a:srgbClr val="014040"/>
                </a:buClr>
                <a:buSzTx/>
                <a:buFont typeface="Wingdings" panose="05000000000000000000" pitchFamily="2" charset="2"/>
                <a:buChar char="l"/>
                <a:defRPr/>
              </a:pPr>
              <a:r>
                <a:rPr kumimoji="0" lang="en-US" altLang="zh-CN" sz="1200" b="1" i="0" u="none" strike="noStrike" kern="0" cap="none" spc="0" normalizeH="0" baseline="0" noProof="0" dirty="0">
                  <a:ln>
                    <a:noFill/>
                  </a:ln>
                  <a:solidFill>
                    <a:srgbClr val="02735E"/>
                  </a:solidFill>
                  <a:effectLst/>
                  <a:uLnTx/>
                  <a:uFillTx/>
                  <a:ea typeface="微软雅黑" panose="020B0503020204020204" charset="-122"/>
                  <a:cs typeface="Arial" panose="020B0604020202020204" pitchFamily="34" charset="0"/>
                  <a:sym typeface="Arial" panose="020B0604020202020204" pitchFamily="34" charset="0"/>
                </a:rPr>
                <a:t>July 19, 2023</a:t>
              </a:r>
              <a:r>
                <a:rPr kumimoji="0" lang="zh-CN" altLang="en-US" sz="1200" b="1" i="0" u="none" strike="noStrike" kern="0" cap="none" spc="0" normalizeH="0" baseline="0" noProof="0" dirty="0">
                  <a:ln>
                    <a:noFill/>
                  </a:ln>
                  <a:solidFill>
                    <a:srgbClr val="02735E"/>
                  </a:solidFill>
                  <a:effectLst/>
                  <a:uLnTx/>
                  <a:uFillTx/>
                  <a:ea typeface="微软雅黑" panose="020B0503020204020204" charset="-122"/>
                  <a:cs typeface="Arial" panose="020B0604020202020204" pitchFamily="34" charset="0"/>
                  <a:sym typeface="Arial" panose="020B0604020202020204" pitchFamily="34" charset="0"/>
                </a:rPr>
                <a:t>，</a:t>
              </a:r>
              <a:r>
                <a:rPr kumimoji="0" lang="en-US" altLang="zh-CN" sz="1200" b="1" i="0" u="none" strike="noStrike" kern="0" cap="none" spc="0" normalizeH="0" baseline="0" noProof="0" dirty="0">
                  <a:ln>
                    <a:noFill/>
                  </a:ln>
                  <a:solidFill>
                    <a:srgbClr val="02735E"/>
                  </a:solidFill>
                  <a:effectLst/>
                  <a:uLnTx/>
                  <a:uFillTx/>
                  <a:ea typeface="微软雅黑" panose="020B0503020204020204" charset="-122"/>
                  <a:cs typeface="Arial" panose="020B0604020202020204" pitchFamily="34" charset="0"/>
                  <a:sym typeface="Arial" panose="020B0604020202020204" pitchFamily="34" charset="0"/>
                </a:rPr>
                <a:t>MSD announced that the Phase 3 KEYNOTE-A18 trial met one of its primary endpoints of PFS</a:t>
              </a:r>
              <a:endParaRPr kumimoji="0" lang="en-US" altLang="zh-CN" sz="1200" b="1" i="0" u="none" strike="noStrike" kern="0" cap="none" spc="0" normalizeH="0" baseline="0" noProof="0" dirty="0">
                <a:ln>
                  <a:noFill/>
                </a:ln>
                <a:solidFill>
                  <a:srgbClr val="02735E"/>
                </a:solidFill>
                <a:effectLst/>
                <a:uLnTx/>
                <a:uFillTx/>
                <a:ea typeface="微软雅黑" panose="020B0503020204020204" charset="-122"/>
                <a:cs typeface="Arial" panose="020B0604020202020204" pitchFamily="34" charset="0"/>
                <a:sym typeface="Arial" panose="020B0604020202020204" pitchFamily="34" charset="0"/>
              </a:endParaRPr>
            </a:p>
            <a:p>
              <a:pPr marL="180975" marR="0" lvl="0" indent="-180975" algn="l" defTabSz="914400" rtl="0" eaLnBrk="1" fontAlgn="auto" latinLnBrk="0" hangingPunct="1">
                <a:lnSpc>
                  <a:spcPct val="150000"/>
                </a:lnSpc>
                <a:buClr>
                  <a:srgbClr val="014040"/>
                </a:buClr>
                <a:buSzTx/>
                <a:buFont typeface="Wingdings" panose="05000000000000000000" pitchFamily="2" charset="2"/>
                <a:buChar char="l"/>
                <a:defRPr/>
              </a:pP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An interim analysis showed a statistically significant and clinically meaningful improvement in PFS versus concurrent chemoradiotherapy alone and a favorable trend in OS, however, these OS data were not mature </a:t>
              </a:r>
              <a:endPar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a:p>
              <a:pPr marL="180975" marR="0" lvl="0" indent="-180975" algn="l" defTabSz="914400" rtl="0" eaLnBrk="1" fontAlgn="auto" latinLnBrk="0" hangingPunct="1">
                <a:lnSpc>
                  <a:spcPct val="150000"/>
                </a:lnSpc>
                <a:buClr>
                  <a:srgbClr val="014040"/>
                </a:buClr>
                <a:buSzTx/>
                <a:buFont typeface="Wingdings" panose="05000000000000000000" pitchFamily="2" charset="2"/>
                <a:buChar char="l"/>
                <a:defRPr/>
              </a:pPr>
              <a:r>
                <a:rPr kumimoji="0" lang="en-US" altLang="zh-CN"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rPr>
                <a:t>The safety profile of KEYTRUDA in this trial was consistent with that observed in previously reported studies; no new safety signals were identified</a:t>
              </a:r>
              <a:endParaRPr kumimoji="0" lang="zh-CN" altLang="en-US" sz="1200" b="0" i="0" u="none" strike="noStrike" kern="0" cap="none" spc="0" normalizeH="0" baseline="0" noProof="0" dirty="0">
                <a:ln>
                  <a:noFill/>
                </a:ln>
                <a:solidFill>
                  <a:srgbClr val="000000"/>
                </a:solidFill>
                <a:effectLst/>
                <a:uLnTx/>
                <a:uFillTx/>
                <a:ea typeface="微软雅黑" panose="020B0503020204020204" charset="-122"/>
                <a:cs typeface="Arial" panose="020B0604020202020204" pitchFamily="34" charset="0"/>
                <a:sym typeface="Arial" panose="020B0604020202020204" pitchFamily="34" charset="0"/>
              </a:endParaRPr>
            </a:p>
          </p:txBody>
        </p:sp>
      </p:grpSp>
      <p:sp>
        <p:nvSpPr>
          <p:cNvPr id="30" name="文本框 29"/>
          <p:cNvSpPr txBox="1"/>
          <p:nvPr/>
        </p:nvSpPr>
        <p:spPr>
          <a:xfrm>
            <a:off x="785" y="5975845"/>
            <a:ext cx="12306300" cy="338554"/>
          </a:xfrm>
          <a:prstGeom prst="rect">
            <a:avLst/>
          </a:prstGeom>
          <a:solidFill>
            <a:schemeClr val="accent5">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black"/>
                </a:solidFill>
                <a:effectLst/>
                <a:uLnTx/>
                <a:uFillTx/>
                <a:ea typeface="微软雅黑" panose="020B0503020204020204" charset="-122"/>
                <a:cs typeface="+mn-cs"/>
              </a:rPr>
              <a:t>The positive results obtained in the KEYNOTE-A18 study mark the entry of LACC into the era of immunotherapy</a:t>
            </a:r>
            <a:endParaRPr kumimoji="0" lang="zh-CN" altLang="en-US" sz="1600" b="1" i="0" u="none" strike="noStrike" kern="1200" cap="none" spc="0" normalizeH="0" baseline="0" noProof="0" dirty="0">
              <a:ln>
                <a:noFill/>
              </a:ln>
              <a:solidFill>
                <a:prstClr val="black"/>
              </a:solidFill>
              <a:effectLst/>
              <a:uLnTx/>
              <a:uFillTx/>
              <a:ea typeface="微软雅黑" panose="020B0503020204020204" charset="-122"/>
              <a:cs typeface="+mn-cs"/>
            </a:endParaRPr>
          </a:p>
        </p:txBody>
      </p:sp>
    </p:spTree>
  </p:cSld>
  <p:clrMapOvr>
    <a:masterClrMapping/>
  </p:clrMapOvr>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PREVIOUSTEXTLENGTH" val="3"/>
</p:tagLst>
</file>

<file path=ppt/tags/tag11.xml><?xml version="1.0" encoding="utf-8"?>
<p:tagLst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12.xml><?xml version="1.0" encoding="utf-8"?>
<p:tagLst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13.xml><?xml version="1.0" encoding="utf-8"?>
<p:tagLst xmlns:p="http://schemas.openxmlformats.org/presentationml/2006/main">
  <p:tag name="KSO_WM_UNIT_TABLE_BEAUTIFY" val="smartTable{1e0af593-795a-4c9f-bf4b-f8706f30356b}"/>
</p:tagLst>
</file>

<file path=ppt/tags/tag14.xml><?xml version="1.0" encoding="utf-8"?>
<p:tagLst xmlns:p="http://schemas.openxmlformats.org/presentationml/2006/main">
  <p:tag name="COMMONDATA" val="eyJoZGlkIjoiZDQzNDZlNzQwMmQzMjg1ZTgxZTEzYzZlOGExYmE1MGUifQ=="/>
</p:tagLst>
</file>

<file path=ppt/tags/tag2.xml><?xml version="1.0" encoding="utf-8"?>
<p:tagLst xmlns:p="http://schemas.openxmlformats.org/presentationml/2006/main">
  <p:tag name="THINKCELLSHAPEDONOTDELETE" val="thinkcellActiveDocDoNotDelete"/>
</p:tagLst>
</file>

<file path=ppt/tags/tag3.xml><?xml version="1.0" encoding="utf-8"?>
<p:tagLst xmlns:p="http://schemas.openxmlformats.org/presentationml/2006/main">
  <p:tag name="THINKCELLSHAPEDONOTDELETE" val="tSBBG6nXTSyuE_mTvQByt8w"/>
</p:tagLst>
</file>

<file path=ppt/tags/tag4.xml><?xml version="1.0" encoding="utf-8"?>
<p:tagLst xmlns:p="http://schemas.openxmlformats.org/presentationml/2006/main">
  <p:tag name="PREVIOUSTEXTLENGTH" val="3"/>
</p:tagLst>
</file>

<file path=ppt/tags/tag5.xml><?xml version="1.0" encoding="utf-8"?>
<p:tagLst xmlns:p="http://schemas.openxmlformats.org/presentationml/2006/main">
  <p:tag name="PREVIOUSTEXTLENGTH" val="3"/>
</p:tagLst>
</file>

<file path=ppt/tags/tag6.xml><?xml version="1.0" encoding="utf-8"?>
<p:tagLst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7.xml><?xml version="1.0" encoding="utf-8"?>
<p:tagLst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8.xml><?xml version="1.0" encoding="utf-8"?>
<p:tagLst xmlns:p="http://schemas.openxmlformats.org/presentationml/2006/main">
  <p:tag name="PREVIOUSTEXTLENGTH" val="3"/>
</p:tagLst>
</file>

<file path=ppt/tags/tag9.xml><?xml version="1.0" encoding="utf-8"?>
<p:tagLst xmlns:p="http://schemas.openxmlformats.org/presentationml/2006/main">
  <p:tag name="PREVIOUSTEXTLENGTH" val="3"/>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7">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erck 16:9 PPT Theme">
  <a:themeElements>
    <a:clrScheme name="Merck colour theme">
      <a:dk1>
        <a:sysClr val="windowText" lastClr="000000"/>
      </a:dk1>
      <a:lt1>
        <a:sysClr val="window" lastClr="FFFFFF"/>
      </a:lt1>
      <a:dk2>
        <a:srgbClr val="44546A"/>
      </a:dk2>
      <a:lt2>
        <a:srgbClr val="9EA7B3"/>
      </a:lt2>
      <a:accent1>
        <a:srgbClr val="00857C"/>
      </a:accent1>
      <a:accent2>
        <a:srgbClr val="6ECEB2"/>
      </a:accent2>
      <a:accent3>
        <a:srgbClr val="FFF063"/>
      </a:accent3>
      <a:accent4>
        <a:srgbClr val="0C2340"/>
      </a:accent4>
      <a:accent5>
        <a:srgbClr val="5450E4"/>
      </a:accent5>
      <a:accent6>
        <a:srgbClr val="688CE8"/>
      </a:accent6>
      <a:hlink>
        <a:srgbClr val="0563C1"/>
      </a:hlink>
      <a:folHlink>
        <a:srgbClr val="954F72"/>
      </a:folHlink>
    </a:clrScheme>
    <a:fontScheme name="Merck font theme">
      <a:majorFont>
        <a:latin typeface="Invention Light"/>
        <a:ea typeface=""/>
        <a:cs typeface=""/>
      </a:majorFont>
      <a:minorFont>
        <a:latin typeface="Inventio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2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a:defPPr>
      </a:lstStyle>
    </a:txDef>
  </a:objectDefaults>
  <a:custClrLst>
    <a:custClr name="Merck Teal">
      <a:srgbClr val="00857C"/>
    </a:custClr>
    <a:custClr name="White">
      <a:srgbClr val="FFFFFF"/>
    </a:custClr>
    <a:custClr name="Merck Blue">
      <a:srgbClr val="0C2340"/>
    </a:custClr>
    <a:custClr name="Merck Light Teal">
      <a:srgbClr val="6ECEB2"/>
    </a:custClr>
    <a:custClr name="Merck Off-White">
      <a:srgbClr val="F7F7F7"/>
    </a:custClr>
    <a:custClr name="Merck Lime">
      <a:srgbClr val="BFED33"/>
    </a:custClr>
    <a:custClr name="Merck Lemon">
      <a:srgbClr val="FFF063"/>
    </a:custClr>
    <a:custClr name="Merck Pastel Blue">
      <a:srgbClr val="69B8F7"/>
    </a:custClr>
    <a:custClr name="Merck Vista Blue">
      <a:srgbClr val="688CE8"/>
    </a:custClr>
    <a:custClr name="Merck Rich Blue">
      <a:srgbClr val="5450E4"/>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江楠">
      <a:dk1>
        <a:sysClr val="windowText" lastClr="000000"/>
      </a:dk1>
      <a:lt1>
        <a:sysClr val="window" lastClr="FFFFFF"/>
      </a:lt1>
      <a:dk2>
        <a:srgbClr val="44546A"/>
      </a:dk2>
      <a:lt2>
        <a:srgbClr val="E7E6E6"/>
      </a:lt2>
      <a:accent1>
        <a:srgbClr val="014040"/>
      </a:accent1>
      <a:accent2>
        <a:srgbClr val="027373"/>
      </a:accent2>
      <a:accent3>
        <a:srgbClr val="02735E"/>
      </a:accent3>
      <a:accent4>
        <a:srgbClr val="73160E"/>
      </a:accent4>
      <a:accent5>
        <a:srgbClr val="4472C4"/>
      </a:accent5>
      <a:accent6>
        <a:srgbClr val="70AD47"/>
      </a:accent6>
      <a:hlink>
        <a:srgbClr val="0563C1"/>
      </a:hlink>
      <a:folHlink>
        <a:srgbClr val="954F72"/>
      </a:folHlink>
    </a:clrScheme>
    <a:fontScheme name="xlyypge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857C"/>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康方3:4">
  <a:themeElements>
    <a:clrScheme name="Akesobio New">
      <a:dk1>
        <a:srgbClr val="262626"/>
      </a:dk1>
      <a:lt1>
        <a:sysClr val="window" lastClr="FFFFFF"/>
      </a:lt1>
      <a:dk2>
        <a:srgbClr val="1E3346"/>
      </a:dk2>
      <a:lt2>
        <a:srgbClr val="A5A5A5"/>
      </a:lt2>
      <a:accent1>
        <a:srgbClr val="4176AF"/>
      </a:accent1>
      <a:accent2>
        <a:srgbClr val="E5AB03"/>
      </a:accent2>
      <a:accent3>
        <a:srgbClr val="818181"/>
      </a:accent3>
      <a:accent4>
        <a:srgbClr val="AEAEAE"/>
      </a:accent4>
      <a:accent5>
        <a:srgbClr val="DCDCDC"/>
      </a:accent5>
      <a:accent6>
        <a:srgbClr val="C15B18"/>
      </a:accent6>
      <a:hlink>
        <a:srgbClr val="B9C875"/>
      </a:hlink>
      <a:folHlink>
        <a:srgbClr val="376C8E"/>
      </a:folHlink>
    </a:clrScheme>
    <a:fontScheme name="CPP">
      <a:majorFont>
        <a:latin typeface="Segoe UI Light"/>
        <a:ea typeface=""/>
        <a:cs typeface=""/>
      </a:majorFont>
      <a:minorFont>
        <a:latin typeface="Segoe UI Semi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19050">
          <a:solidFill>
            <a:schemeClr val="tx2"/>
          </a:solidFill>
        </a:ln>
      </a:spPr>
      <a:bodyPr rot="0" spcFirstLastPara="0" vertOverflow="overflow" horzOverflow="overflow" vert="horz" wrap="square" lIns="46800" tIns="45720" rIns="46800" bIns="45720" numCol="1" spcCol="0" rtlCol="0" fromWordArt="0" anchor="ctr" anchorCtr="0" forceAA="0" compatLnSpc="1">
        <a:noAutofit/>
      </a:bodyPr>
      <a:lstStyle>
        <a:defPPr algn="ctr">
          <a:spcBef>
            <a:spcPts val="400"/>
          </a:spcBef>
          <a:defRPr sz="8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spAutoFit/>
      </a:bodyPr>
      <a:lstStyle>
        <a:defPPr marL="285750" indent="0" algn="l" fontAlgn="auto">
          <a:lnSpc>
            <a:spcPct val="150000"/>
          </a:lnSpc>
          <a:spcBef>
            <a:spcPts val="400"/>
          </a:spcBef>
          <a:buFont typeface="Arial" panose="020B0604020202020204" pitchFamily="34" charset="0"/>
          <a:buNone/>
          <a:defRPr lang="zh-CN" altLang="en-US" sz="2000" b="1">
            <a:solidFill>
              <a:schemeClr val="tx1"/>
            </a:solidFill>
            <a:uFillTx/>
            <a:latin typeface="微软雅黑" panose="020B0503020204020204" charset="-122"/>
            <a:ea typeface="微软雅黑" panose="020B0503020204020204" charset="-122"/>
          </a:defRPr>
        </a:defPPr>
      </a:lstStyle>
      <a:style>
        <a:lnRef idx="0">
          <a:scrgbClr r="0" g="0" b="0"/>
        </a:lnRef>
        <a:fillRef idx="0">
          <a:scrgbClr r="0" g="0" b="0"/>
        </a:fillRef>
        <a:effectRef idx="0">
          <a:scrgbClr r="0" g="0" b="0"/>
        </a:effectRef>
        <a:fontRef idx="minor">
          <a:schemeClr val="tx1"/>
        </a:fontRef>
      </a:style>
    </a:txDef>
  </a:objectDefaults>
  <a:custClrLst>
    <a:custClr name="Dark Green">
      <a:srgbClr val="2D8F78"/>
    </a:custClr>
    <a:custClr name="Sky Blue">
      <a:srgbClr val="71D1D5"/>
    </a:custClr>
    <a:custClr name="Violet">
      <a:srgbClr val="929BCA"/>
    </a:custClr>
    <a:custClr name="Light Violet">
      <a:srgbClr val="D5D9EB"/>
    </a:custClr>
    <a:custClr name="Crimson">
      <a:srgbClr val="B4425D"/>
    </a:custClr>
    <a:custClr name="Beige">
      <a:srgbClr val="E3D7AB"/>
    </a:custClr>
    <a:custClr name="Bronze">
      <a:srgbClr val="C3842F"/>
    </a:custClr>
    <a:custClr name="Light Green">
      <a:srgbClr val="89B871"/>
    </a:custClr>
    <a:custClr name="Teal">
      <a:srgbClr val="4DB0C4"/>
    </a:custClr>
    <a:custClr name="Purple">
      <a:srgbClr val="AA7BB2"/>
    </a:custClr>
    <a:custClr name="Royal Blue">
      <a:srgbClr val="247DC2"/>
    </a:custClr>
    <a:custClr name="Dark Blue">
      <a:srgbClr val="003064"/>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REACTIVE MSD Slide Master ">
  <a:themeElements>
    <a:clrScheme name="2017 Merck Brand Colors">
      <a:dk1>
        <a:srgbClr val="37424A"/>
      </a:dk1>
      <a:lt1>
        <a:srgbClr val="FFFFFF"/>
      </a:lt1>
      <a:dk2>
        <a:srgbClr val="37424A"/>
      </a:dk2>
      <a:lt2>
        <a:srgbClr val="BFB8AF"/>
      </a:lt2>
      <a:accent1>
        <a:srgbClr val="00877C"/>
      </a:accent1>
      <a:accent2>
        <a:srgbClr val="6ECEB2"/>
      </a:accent2>
      <a:accent3>
        <a:srgbClr val="9AC92E"/>
      </a:accent3>
      <a:accent4>
        <a:srgbClr val="FBE122"/>
      </a:accent4>
      <a:accent5>
        <a:srgbClr val="66203A"/>
      </a:accent5>
      <a:accent6>
        <a:srgbClr val="F68D2E"/>
      </a:accent6>
      <a:hlink>
        <a:srgbClr val="00877C"/>
      </a:hlink>
      <a:folHlink>
        <a:srgbClr val="6ECEB2"/>
      </a:folHlink>
    </a:clrScheme>
    <a:fontScheme name="Merck Font Theme #1">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6350" cap="flat" cmpd="sng" algn="ctr">
          <a:noFill/>
          <a:prstDash val="solid"/>
          <a:round/>
          <a:headEnd type="none" w="med" len="med"/>
          <a:tailEnd type="none" w="med" len="med"/>
        </a:ln>
      </a:spPr>
      <a:bodyPr rtlCol="0" anchor="ctr"/>
      <a:lstStyle>
        <a:defPPr algn="ctr">
          <a:defRPr spc="10" dirty="0" err="1" smtClean="0"/>
        </a:defPPr>
      </a:lstStyle>
      <a:style>
        <a:lnRef idx="1">
          <a:schemeClr val="accent1"/>
        </a:lnRef>
        <a:fillRef idx="3">
          <a:schemeClr val="accent1"/>
        </a:fillRef>
        <a:effectRef idx="2">
          <a:schemeClr val="accent1"/>
        </a:effectRef>
        <a:fontRef idx="minor">
          <a:schemeClr val="lt1"/>
        </a:fontRef>
      </a:style>
    </a:spDef>
    <a:lnDef>
      <a:spPr>
        <a:ln w="6350" cap="flat" cmpd="sng" algn="ctr">
          <a:solidFill>
            <a:schemeClr val="accent1"/>
          </a:solidFill>
          <a:prstDash val="solid"/>
          <a:round/>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chorCtr="0">
        <a:spAutoFit/>
      </a:bodyPr>
      <a:lstStyle>
        <a:defPPr>
          <a:defRPr kern="600" spc="10" dirty="0" err="1" smtClean="0"/>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REACTIVE MSD Slide Master ">
  <a:themeElements>
    <a:clrScheme name="2017 Merck Brand Colors">
      <a:dk1>
        <a:srgbClr val="37424A"/>
      </a:dk1>
      <a:lt1>
        <a:srgbClr val="FFFFFF"/>
      </a:lt1>
      <a:dk2>
        <a:srgbClr val="37424A"/>
      </a:dk2>
      <a:lt2>
        <a:srgbClr val="BFB8AF"/>
      </a:lt2>
      <a:accent1>
        <a:srgbClr val="00877C"/>
      </a:accent1>
      <a:accent2>
        <a:srgbClr val="6ECEB2"/>
      </a:accent2>
      <a:accent3>
        <a:srgbClr val="9AC92E"/>
      </a:accent3>
      <a:accent4>
        <a:srgbClr val="FBE122"/>
      </a:accent4>
      <a:accent5>
        <a:srgbClr val="66203A"/>
      </a:accent5>
      <a:accent6>
        <a:srgbClr val="F68D2E"/>
      </a:accent6>
      <a:hlink>
        <a:srgbClr val="00877C"/>
      </a:hlink>
      <a:folHlink>
        <a:srgbClr val="6ECEB2"/>
      </a:folHlink>
    </a:clrScheme>
    <a:fontScheme name="Merck Font Theme #1">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6350" cap="flat" cmpd="sng" algn="ctr">
          <a:noFill/>
          <a:prstDash val="solid"/>
          <a:round/>
          <a:headEnd type="none" w="med" len="med"/>
          <a:tailEnd type="none" w="med" len="med"/>
        </a:ln>
      </a:spPr>
      <a:bodyPr rtlCol="0" anchor="ctr"/>
      <a:lstStyle>
        <a:defPPr algn="ctr">
          <a:defRPr spc="10" dirty="0" err="1" smtClean="0"/>
        </a:defPPr>
      </a:lstStyle>
      <a:style>
        <a:lnRef idx="1">
          <a:schemeClr val="accent1"/>
        </a:lnRef>
        <a:fillRef idx="3">
          <a:schemeClr val="accent1"/>
        </a:fillRef>
        <a:effectRef idx="2">
          <a:schemeClr val="accent1"/>
        </a:effectRef>
        <a:fontRef idx="minor">
          <a:schemeClr val="lt1"/>
        </a:fontRef>
      </a:style>
    </a:spDef>
    <a:lnDef>
      <a:spPr>
        <a:ln w="6350" cap="flat" cmpd="sng" algn="ctr">
          <a:solidFill>
            <a:schemeClr val="accent1"/>
          </a:solidFill>
          <a:prstDash val="solid"/>
          <a:round/>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chorCtr="0">
        <a:spAutoFit/>
      </a:bodyPr>
      <a:lstStyle>
        <a:defPPr>
          <a:defRPr kern="600" spc="10" dirty="0" err="1" smtClean="0"/>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江楠">
    <a:dk1>
      <a:sysClr val="windowText" lastClr="000000"/>
    </a:dk1>
    <a:lt1>
      <a:sysClr val="window" lastClr="FFFFFF"/>
    </a:lt1>
    <a:dk2>
      <a:srgbClr val="44546A"/>
    </a:dk2>
    <a:lt2>
      <a:srgbClr val="E7E6E6"/>
    </a:lt2>
    <a:accent1>
      <a:srgbClr val="014040"/>
    </a:accent1>
    <a:accent2>
      <a:srgbClr val="027373"/>
    </a:accent2>
    <a:accent3>
      <a:srgbClr val="02735E"/>
    </a:accent3>
    <a:accent4>
      <a:srgbClr val="73160E"/>
    </a:accent4>
    <a:accent5>
      <a:srgbClr val="4472C4"/>
    </a:accent5>
    <a:accent6>
      <a:srgbClr val="70AD47"/>
    </a:accent6>
    <a:hlink>
      <a:srgbClr val="0563C1"/>
    </a:hlink>
    <a:folHlink>
      <a:srgbClr val="954F72"/>
    </a:folHlink>
  </a:clrScheme>
  <a:fontScheme name="xlyypge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42383</Words>
  <Application>WPS 演示</Application>
  <PresentationFormat>宽屏</PresentationFormat>
  <Paragraphs>2683</Paragraphs>
  <Slides>43</Slides>
  <Notes>11</Notes>
  <HiddenSlides>0</HiddenSlides>
  <MMClips>0</MMClips>
  <ScaleCrop>false</ScaleCrop>
  <HeadingPairs>
    <vt:vector size="8" baseType="variant">
      <vt:variant>
        <vt:lpstr>已用的字体</vt:lpstr>
      </vt:variant>
      <vt:variant>
        <vt:i4>35</vt:i4>
      </vt:variant>
      <vt:variant>
        <vt:lpstr>主题</vt:lpstr>
      </vt:variant>
      <vt:variant>
        <vt:i4>6</vt:i4>
      </vt:variant>
      <vt:variant>
        <vt:lpstr>嵌入 OLE 服务器</vt:lpstr>
      </vt:variant>
      <vt:variant>
        <vt:i4>2</vt:i4>
      </vt:variant>
      <vt:variant>
        <vt:lpstr>幻灯片标题</vt:lpstr>
      </vt:variant>
      <vt:variant>
        <vt:i4>43</vt:i4>
      </vt:variant>
    </vt:vector>
  </HeadingPairs>
  <TitlesOfParts>
    <vt:vector size="86" baseType="lpstr">
      <vt:lpstr>Arial</vt:lpstr>
      <vt:lpstr>宋体</vt:lpstr>
      <vt:lpstr>Wingdings</vt:lpstr>
      <vt:lpstr>Invention</vt:lpstr>
      <vt:lpstr>Invention</vt:lpstr>
      <vt:lpstr>DejaVu Math TeX Gyre</vt:lpstr>
      <vt:lpstr>Arial</vt:lpstr>
      <vt:lpstr>Segoe Print</vt:lpstr>
      <vt:lpstr>Trebuchet MS</vt:lpstr>
      <vt:lpstr>微软雅黑</vt:lpstr>
      <vt:lpstr>等线</vt:lpstr>
      <vt:lpstr>Segoe UI Semibold</vt:lpstr>
      <vt:lpstr>Courier New</vt:lpstr>
      <vt:lpstr>黑体</vt:lpstr>
      <vt:lpstr>Arial Narrow</vt:lpstr>
      <vt:lpstr>Lucida Grande</vt:lpstr>
      <vt:lpstr>Arial Narrow</vt:lpstr>
      <vt:lpstr>Calibri</vt:lpstr>
      <vt:lpstr>Times New Roman</vt:lpstr>
      <vt:lpstr>Arial Black</vt:lpstr>
      <vt:lpstr>Segoe UI Semilight</vt:lpstr>
      <vt:lpstr>Calibri</vt:lpstr>
      <vt:lpstr>Times New Roman</vt:lpstr>
      <vt:lpstr>MS Gothic</vt:lpstr>
      <vt:lpstr>Arial Unicode MS</vt:lpstr>
      <vt:lpstr>NRDTLT+ArialNarrow</vt:lpstr>
      <vt:lpstr>MetaPlusNormal-Roman</vt:lpstr>
      <vt:lpstr>MS PGothic</vt:lpstr>
      <vt:lpstr>Tahoma</vt:lpstr>
      <vt:lpstr>HGPSoeiKakugothicUB</vt:lpstr>
      <vt:lpstr>msgothic</vt:lpstr>
      <vt:lpstr>仿宋_GB2312</vt:lpstr>
      <vt:lpstr>仿宋</vt:lpstr>
      <vt:lpstr>Wingdings</vt:lpstr>
      <vt:lpstr>Invention Light</vt:lpstr>
      <vt:lpstr>1_Office 主题​​</vt:lpstr>
      <vt:lpstr>1_Merck 16:9 PPT Theme</vt:lpstr>
      <vt:lpstr>1_Office 主题</vt:lpstr>
      <vt:lpstr>康方3:4</vt:lpstr>
      <vt:lpstr>REACTIVE MSD Slide Master </vt:lpstr>
      <vt:lpstr>1_REACTIVE MSD Slide Master </vt:lpstr>
      <vt:lpstr>TCLayout.ActiveDocument.1</vt:lpstr>
      <vt:lpstr>TCLayout.ActiveDocument.1</vt:lpstr>
      <vt:lpstr>Interpretation &amp; application of recent Immunotherapy for GYN Cancer, based on the experience data in China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Sinsa Han</dc:creator>
  <cp:lastModifiedBy>Wen</cp:lastModifiedBy>
  <cp:revision>41</cp:revision>
  <dcterms:created xsi:type="dcterms:W3CDTF">2023-08-18T23:34:00Z</dcterms:created>
  <dcterms:modified xsi:type="dcterms:W3CDTF">2023-09-02T06:30:52Z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81acc0d-dcc4-4dc9-a2c5-be70b05a2fe6_Enabled">
    <vt:lpwstr>true</vt:lpwstr>
  </property>
  <property fmtid="{D5CDD505-2E9C-101B-9397-08002B2CF9AE}" pid="3" name="MSIP_Label_e81acc0d-dcc4-4dc9-a2c5-be70b05a2fe6_SetDate">
    <vt:lpwstr>2023-08-20T15:10:00Z</vt:lpwstr>
  </property>
  <property fmtid="{D5CDD505-2E9C-101B-9397-08002B2CF9AE}" pid="4" name="MSIP_Label_e81acc0d-dcc4-4dc9-a2c5-be70b05a2fe6_Method">
    <vt:lpwstr>Privileged</vt:lpwstr>
  </property>
  <property fmtid="{D5CDD505-2E9C-101B-9397-08002B2CF9AE}" pid="5" name="MSIP_Label_e81acc0d-dcc4-4dc9-a2c5-be70b05a2fe6_Name">
    <vt:lpwstr>e81acc0d-dcc4-4dc9-a2c5-be70b05a2fe6</vt:lpwstr>
  </property>
  <property fmtid="{D5CDD505-2E9C-101B-9397-08002B2CF9AE}" pid="6" name="MSIP_Label_e81acc0d-dcc4-4dc9-a2c5-be70b05a2fe6_SiteId">
    <vt:lpwstr>a00de4ec-48a8-43a6-be74-e31274e2060d</vt:lpwstr>
  </property>
  <property fmtid="{D5CDD505-2E9C-101B-9397-08002B2CF9AE}" pid="7" name="MSIP_Label_e81acc0d-dcc4-4dc9-a2c5-be70b05a2fe6_ActionId">
    <vt:lpwstr>1d11774a-ad35-4e57-9635-319238fed516</vt:lpwstr>
  </property>
  <property fmtid="{D5CDD505-2E9C-101B-9397-08002B2CF9AE}" pid="8" name="MSIP_Label_e81acc0d-dcc4-4dc9-a2c5-be70b05a2fe6_ContentBits">
    <vt:lpwstr>0</vt:lpwstr>
  </property>
  <property fmtid="{D5CDD505-2E9C-101B-9397-08002B2CF9AE}" pid="9" name="MerckAIPLabel">
    <vt:lpwstr>NotClassified</vt:lpwstr>
  </property>
  <property fmtid="{D5CDD505-2E9C-101B-9397-08002B2CF9AE}" pid="10" name="MerckAIPDataExchange">
    <vt:lpwstr>!MRKMIP@NotClassified</vt:lpwstr>
  </property>
  <property fmtid="{D5CDD505-2E9C-101B-9397-08002B2CF9AE}" pid="11" name="_AdHocReviewCycleID">
    <vt:i4>983715992</vt:i4>
  </property>
  <property fmtid="{D5CDD505-2E9C-101B-9397-08002B2CF9AE}" pid="12" name="_NewReviewCycle">
    <vt:lpwstr/>
  </property>
  <property fmtid="{D5CDD505-2E9C-101B-9397-08002B2CF9AE}" pid="13" name="_EmailSubject">
    <vt:lpwstr>回复: 妇科肿瘤免疫治疗研究</vt:lpwstr>
  </property>
  <property fmtid="{D5CDD505-2E9C-101B-9397-08002B2CF9AE}" pid="14" name="_AuthorEmail">
    <vt:lpwstr>yi.rong.yin@merck.com</vt:lpwstr>
  </property>
  <property fmtid="{D5CDD505-2E9C-101B-9397-08002B2CF9AE}" pid="15" name="_AuthorEmailDisplayName">
    <vt:lpwstr>Yin, Yi Rong</vt:lpwstr>
  </property>
  <property fmtid="{D5CDD505-2E9C-101B-9397-08002B2CF9AE}" pid="16" name="_PreviousAdHocReviewCycleID">
    <vt:i4>-1400045718</vt:i4>
  </property>
  <property fmtid="{D5CDD505-2E9C-101B-9397-08002B2CF9AE}" pid="17" name="ICV">
    <vt:lpwstr>78CB3891C7774EB4B731E6371D2D0226_12</vt:lpwstr>
  </property>
  <property fmtid="{D5CDD505-2E9C-101B-9397-08002B2CF9AE}" pid="18" name="KSOProductBuildVer">
    <vt:lpwstr>2052-11.1.0.14309</vt:lpwstr>
  </property>
</Properties>
</file>