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9"/>
  </p:notesMasterIdLst>
  <p:sldIdLst>
    <p:sldId id="3552" r:id="rId2"/>
    <p:sldId id="259" r:id="rId3"/>
    <p:sldId id="2145707013" r:id="rId4"/>
    <p:sldId id="2145706953" r:id="rId5"/>
    <p:sldId id="2145706954" r:id="rId6"/>
    <p:sldId id="2145706966" r:id="rId7"/>
    <p:sldId id="2145706967" r:id="rId8"/>
    <p:sldId id="2145707019" r:id="rId9"/>
    <p:sldId id="2145706956" r:id="rId10"/>
    <p:sldId id="2145707017" r:id="rId11"/>
    <p:sldId id="2145707015" r:id="rId12"/>
    <p:sldId id="2145707018" r:id="rId13"/>
    <p:sldId id="2145707016" r:id="rId14"/>
    <p:sldId id="2145707014" r:id="rId15"/>
    <p:sldId id="2145706963" r:id="rId16"/>
    <p:sldId id="264" r:id="rId17"/>
    <p:sldId id="266" r:id="rId18"/>
    <p:sldId id="2145706964" r:id="rId19"/>
    <p:sldId id="2145706957" r:id="rId20"/>
    <p:sldId id="2145706969" r:id="rId21"/>
    <p:sldId id="2145706968" r:id="rId22"/>
    <p:sldId id="336" r:id="rId23"/>
    <p:sldId id="2145706970" r:id="rId24"/>
    <p:sldId id="2145706972" r:id="rId25"/>
    <p:sldId id="2145706973" r:id="rId26"/>
    <p:sldId id="304" r:id="rId27"/>
    <p:sldId id="2145706974" r:id="rId28"/>
    <p:sldId id="2145706976" r:id="rId29"/>
    <p:sldId id="2145706977" r:id="rId30"/>
    <p:sldId id="2145706978" r:id="rId31"/>
    <p:sldId id="2145707006" r:id="rId32"/>
    <p:sldId id="2145706979" r:id="rId33"/>
    <p:sldId id="2145706980" r:id="rId34"/>
    <p:sldId id="2145706999" r:id="rId35"/>
    <p:sldId id="2145707000" r:id="rId36"/>
    <p:sldId id="2145707001" r:id="rId37"/>
    <p:sldId id="2145707002" r:id="rId38"/>
    <p:sldId id="2145707004" r:id="rId39"/>
    <p:sldId id="2145707007" r:id="rId40"/>
    <p:sldId id="2145707008" r:id="rId41"/>
    <p:sldId id="2145707009" r:id="rId42"/>
    <p:sldId id="2145706848" r:id="rId43"/>
    <p:sldId id="2145707010" r:id="rId44"/>
    <p:sldId id="2145707011" r:id="rId45"/>
    <p:sldId id="2145707012" r:id="rId46"/>
    <p:sldId id="2145706965" r:id="rId47"/>
    <p:sldId id="2145706998" r:id="rId48"/>
  </p:sldIdLst>
  <p:sldSz cx="12192000" cy="6858000"/>
  <p:notesSz cx="6858000" cy="9144000"/>
  <p:defaultTextStyle>
    <a:defPPr>
      <a:defRPr lang="en-JP"/>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32FF"/>
    <a:srgbClr val="F47C79"/>
    <a:srgbClr val="C00000"/>
    <a:srgbClr val="FDE5B9"/>
    <a:srgbClr val="0B6838"/>
    <a:srgbClr val="5C5D5C"/>
    <a:srgbClr val="F0F3FA"/>
    <a:srgbClr val="C39C6F"/>
    <a:srgbClr val="3F200A"/>
    <a:srgbClr val="B1B3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296"/>
    <p:restoredTop sz="80889"/>
  </p:normalViewPr>
  <p:slideViewPr>
    <p:cSldViewPr snapToGrid="0" snapToObjects="1" showGuides="1">
      <p:cViewPr varScale="1">
        <p:scale>
          <a:sx n="69" d="100"/>
          <a:sy n="69" d="100"/>
        </p:scale>
        <p:origin x="715" y="62"/>
      </p:cViewPr>
      <p:guideLst>
        <p:guide orient="horz" pos="2137"/>
        <p:guide pos="3840"/>
      </p:guideLst>
    </p:cSldViewPr>
  </p:slideViewPr>
  <p:notesTextViewPr>
    <p:cViewPr>
      <p:scale>
        <a:sx n="1" d="1"/>
        <a:sy n="1" d="1"/>
      </p:scale>
      <p:origin x="0" y="0"/>
    </p:cViewPr>
  </p:notesTextViewPr>
  <p:sorterViewPr>
    <p:cViewPr>
      <p:scale>
        <a:sx n="1" d="1"/>
        <a:sy n="1" d="1"/>
      </p:scale>
      <p:origin x="0" y="0"/>
    </p:cViewPr>
  </p:sorterViewPr>
  <p:notesViewPr>
    <p:cSldViewPr snapToGrid="0" snapToObjects="1" showGuides="1">
      <p:cViewPr varScale="1">
        <p:scale>
          <a:sx n="92" d="100"/>
          <a:sy n="92" d="100"/>
        </p:scale>
        <p:origin x="3016" y="16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JP"/>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39530-BF3A-FA47-AA75-F2BAFF29F47A}" type="datetimeFigureOut">
              <a:rPr lang="en-JP" smtClean="0"/>
              <a:t>09/02/2023</a:t>
            </a:fld>
            <a:endParaRPr lang="en-JP"/>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JP"/>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JP"/>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DFC69F-4923-384B-BCC0-37D4DC8C6D13}" type="slidenum">
              <a:rPr lang="en-JP" smtClean="0"/>
              <a:t>‹#›</a:t>
            </a:fld>
            <a:endParaRPr lang="en-JP"/>
          </a:p>
        </p:txBody>
      </p:sp>
    </p:spTree>
    <p:extLst>
      <p:ext uri="{BB962C8B-B14F-4D97-AF65-F5344CB8AC3E}">
        <p14:creationId xmlns:p14="http://schemas.microsoft.com/office/powerpoint/2010/main" val="2073343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introducing me, Prof. Lai. It’s my honor to present here. Today, I would like to talk about the future directions of ovarian cancer treatment from the standpoint of a TR committee member.</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1</a:t>
            </a:fld>
            <a:endParaRPr lang="en-JP"/>
          </a:p>
        </p:txBody>
      </p:sp>
    </p:spTree>
    <p:extLst>
      <p:ext uri="{BB962C8B-B14F-4D97-AF65-F5344CB8AC3E}">
        <p14:creationId xmlns:p14="http://schemas.microsoft.com/office/powerpoint/2010/main" val="5866920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COI is shown in this slide.</a:t>
            </a:r>
          </a:p>
        </p:txBody>
      </p:sp>
      <p:sp>
        <p:nvSpPr>
          <p:cNvPr id="4" name="Slide Number Placeholder 3"/>
          <p:cNvSpPr>
            <a:spLocks noGrp="1"/>
          </p:cNvSpPr>
          <p:nvPr>
            <p:ph type="sldNum" sz="quarter" idx="5"/>
          </p:nvPr>
        </p:nvSpPr>
        <p:spPr/>
        <p:txBody>
          <a:bodyPr/>
          <a:lstStyle/>
          <a:p>
            <a:fld id="{11DFC69F-4923-384B-BCC0-37D4DC8C6D13}" type="slidenum">
              <a:rPr lang="en-JP" smtClean="0"/>
              <a:t>2</a:t>
            </a:fld>
            <a:endParaRPr lang="en-JP"/>
          </a:p>
        </p:txBody>
      </p:sp>
    </p:spTree>
    <p:extLst>
      <p:ext uri="{BB962C8B-B14F-4D97-AF65-F5344CB8AC3E}">
        <p14:creationId xmlns:p14="http://schemas.microsoft.com/office/powerpoint/2010/main" val="733883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of all, I deeply appreciate that EAGOT members participated in the 1</a:t>
            </a:r>
            <a:r>
              <a:rPr lang="en-US" baseline="30000" dirty="0"/>
              <a:t>st</a:t>
            </a:r>
            <a:r>
              <a:rPr lang="en-US" dirty="0"/>
              <a:t> annual meeting of EAGOT on May 25-27 in Niigata, Japan. I was very happy that the meeting ended successfully. &lt;CLICK&gt; We summarized the 1</a:t>
            </a:r>
            <a:r>
              <a:rPr lang="en-US" baseline="30000" dirty="0"/>
              <a:t>st</a:t>
            </a:r>
            <a:r>
              <a:rPr lang="en-US" dirty="0"/>
              <a:t> annual meeting and published the meeting report in JGO last month. Again, thank you for your support.</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3</a:t>
            </a:fld>
            <a:endParaRPr lang="en-JP"/>
          </a:p>
        </p:txBody>
      </p:sp>
    </p:spTree>
    <p:extLst>
      <p:ext uri="{BB962C8B-B14F-4D97-AF65-F5344CB8AC3E}">
        <p14:creationId xmlns:p14="http://schemas.microsoft.com/office/powerpoint/2010/main" val="3720013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is the era of PARP inhibitors. If BRCA mutation is detected in ovarian cancer, we usually select the PARP inhibitor for treatment. However, except BRCA or HRD, we have few biomarkers to determine the optimal treatment for ovarian cancer.</a:t>
            </a:r>
          </a:p>
        </p:txBody>
      </p:sp>
      <p:sp>
        <p:nvSpPr>
          <p:cNvPr id="4" name="Slide Number Placeholder 3"/>
          <p:cNvSpPr>
            <a:spLocks noGrp="1"/>
          </p:cNvSpPr>
          <p:nvPr>
            <p:ph type="sldNum" sz="quarter" idx="5"/>
          </p:nvPr>
        </p:nvSpPr>
        <p:spPr/>
        <p:txBody>
          <a:bodyPr/>
          <a:lstStyle/>
          <a:p>
            <a:fld id="{11DFC69F-4923-384B-BCC0-37D4DC8C6D13}" type="slidenum">
              <a:rPr lang="en-JP" smtClean="0"/>
              <a:t>4</a:t>
            </a:fld>
            <a:endParaRPr lang="en-JP"/>
          </a:p>
        </p:txBody>
      </p:sp>
    </p:spTree>
    <p:extLst>
      <p:ext uri="{BB962C8B-B14F-4D97-AF65-F5344CB8AC3E}">
        <p14:creationId xmlns:p14="http://schemas.microsoft.com/office/powerpoint/2010/main" val="4165185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today, I focus on biomarkers and talk about two topics as follow.</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5</a:t>
            </a:fld>
            <a:endParaRPr lang="en-JP"/>
          </a:p>
        </p:txBody>
      </p:sp>
    </p:spTree>
    <p:extLst>
      <p:ext uri="{BB962C8B-B14F-4D97-AF65-F5344CB8AC3E}">
        <p14:creationId xmlns:p14="http://schemas.microsoft.com/office/powerpoint/2010/main" val="3149281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I will talk about </a:t>
            </a:r>
            <a:r>
              <a:rPr lang="en-US" altLang="ja-JP" dirty="0"/>
              <a:t>update on ovarian cancer treatment from ASCO 2023 annual meeting.</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6</a:t>
            </a:fld>
            <a:endParaRPr lang="en-JP"/>
          </a:p>
        </p:txBody>
      </p:sp>
    </p:spTree>
    <p:extLst>
      <p:ext uri="{BB962C8B-B14F-4D97-AF65-F5344CB8AC3E}">
        <p14:creationId xmlns:p14="http://schemas.microsoft.com/office/powerpoint/2010/main" val="26513507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dirty="0"/>
              <a:t>This morning, Prof. Secord presented recent clinical trials of GYN Cancer in the USA. So I will skip the overlapping content. I</a:t>
            </a:r>
            <a:r>
              <a:rPr lang="en-JP" altLang="ja-JP"/>
              <a:t>n the Gynecologic Oncology session at ASCO 2023</a:t>
            </a:r>
            <a:r>
              <a:rPr lang="en-US" altLang="ja-JP" dirty="0"/>
              <a:t>, t</a:t>
            </a:r>
            <a:r>
              <a:rPr lang="en-JP"/>
              <a:t>hree studies </a:t>
            </a:r>
            <a:r>
              <a:rPr lang="en-US" dirty="0"/>
              <a:t>targeting ovarian cancer, OVAL study, DUO-O study, and STRO-002-GM1 study </a:t>
            </a:r>
            <a:r>
              <a:rPr lang="en-JP"/>
              <a:t>were </a:t>
            </a:r>
            <a:r>
              <a:rPr lang="en-US" dirty="0"/>
              <a:t>presented. </a:t>
            </a:r>
            <a:r>
              <a:rPr kumimoji="1" lang="en-US" altLang="ja-JP" dirty="0"/>
              <a:t>Each study has a unique treatment strategy.</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7</a:t>
            </a:fld>
            <a:endParaRPr lang="en-JP"/>
          </a:p>
        </p:txBody>
      </p:sp>
    </p:spTree>
    <p:extLst>
      <p:ext uri="{BB962C8B-B14F-4D97-AF65-F5344CB8AC3E}">
        <p14:creationId xmlns:p14="http://schemas.microsoft.com/office/powerpoint/2010/main" val="374850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Each study has a unique treatment strategy.</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8</a:t>
            </a:fld>
            <a:endParaRPr lang="en-JP"/>
          </a:p>
        </p:txBody>
      </p:sp>
    </p:spTree>
    <p:extLst>
      <p:ext uri="{BB962C8B-B14F-4D97-AF65-F5344CB8AC3E}">
        <p14:creationId xmlns:p14="http://schemas.microsoft.com/office/powerpoint/2010/main" val="19376287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In the OVAL study, Prof. </a:t>
            </a:r>
            <a:r>
              <a:rPr kumimoji="1" lang="en-US" altLang="ja-JP" dirty="0" err="1"/>
              <a:t>Arend</a:t>
            </a:r>
            <a:r>
              <a:rPr kumimoji="1" lang="en-US" altLang="ja-JP" dirty="0"/>
              <a:t> proposed a novel drug delivery system, “nonreplicating adenoviral vectors” with dual anti-cancer mechanisms: anti-angiogenesis and inducing intra-tumor immune response.</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9</a:t>
            </a:fld>
            <a:endParaRPr lang="en-JP"/>
          </a:p>
        </p:txBody>
      </p:sp>
    </p:spTree>
    <p:extLst>
      <p:ext uri="{BB962C8B-B14F-4D97-AF65-F5344CB8AC3E}">
        <p14:creationId xmlns:p14="http://schemas.microsoft.com/office/powerpoint/2010/main" val="2810549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Unfortunately, the addition of VB-111 to paclitaxel did not improve PFS and OS which are primary endpoints. PFS of the control arm was better than the expected result based on the AURELIA trial.</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10</a:t>
            </a:fld>
            <a:endParaRPr lang="en-JP"/>
          </a:p>
        </p:txBody>
      </p:sp>
    </p:spTree>
    <p:extLst>
      <p:ext uri="{BB962C8B-B14F-4D97-AF65-F5344CB8AC3E}">
        <p14:creationId xmlns:p14="http://schemas.microsoft.com/office/powerpoint/2010/main" val="2728199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Next study is DUO_O trial. As you know, the DUO-O trial used three types of agents: PD-L1 monoclonal antibody, VEGF inhibitor, and PARP inhibitor.</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11</a:t>
            </a:fld>
            <a:endParaRPr lang="en-JP"/>
          </a:p>
        </p:txBody>
      </p:sp>
    </p:spTree>
    <p:extLst>
      <p:ext uri="{BB962C8B-B14F-4D97-AF65-F5344CB8AC3E}">
        <p14:creationId xmlns:p14="http://schemas.microsoft.com/office/powerpoint/2010/main" val="3486349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DUO-O trial became the first positive phase III IO trial in ovarian cancer, especially in HRD-negative population. In general, ovarian cancer is known as immune-cold tumor. So, we need to check the results of other IO-trials.</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12</a:t>
            </a:fld>
            <a:endParaRPr lang="en-JP"/>
          </a:p>
        </p:txBody>
      </p:sp>
    </p:spTree>
    <p:extLst>
      <p:ext uri="{BB962C8B-B14F-4D97-AF65-F5344CB8AC3E}">
        <p14:creationId xmlns:p14="http://schemas.microsoft.com/office/powerpoint/2010/main" val="29543089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STRO-002-GM1 trial used anti-folate receptor alpha antibody drug conjugates (ADC). This study showed robust clinical activity in recurrent ovarian cancer.</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13</a:t>
            </a:fld>
            <a:endParaRPr lang="en-JP"/>
          </a:p>
        </p:txBody>
      </p:sp>
    </p:spTree>
    <p:extLst>
      <p:ext uri="{BB962C8B-B14F-4D97-AF65-F5344CB8AC3E}">
        <p14:creationId xmlns:p14="http://schemas.microsoft.com/office/powerpoint/2010/main" val="1365359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think ADC is future direction of ovarian cancer treatment after the era of PARP inhibitor. In fact, I had my eye on another ADC, Trastuzumab </a:t>
            </a:r>
            <a:r>
              <a:rPr lang="en-US" dirty="0" err="1"/>
              <a:t>deruxtecan</a:t>
            </a:r>
            <a:r>
              <a:rPr lang="en-US" dirty="0"/>
              <a:t>.</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14</a:t>
            </a:fld>
            <a:endParaRPr lang="en-JP"/>
          </a:p>
        </p:txBody>
      </p:sp>
    </p:spTree>
    <p:extLst>
      <p:ext uri="{BB962C8B-B14F-4D97-AF65-F5344CB8AC3E}">
        <p14:creationId xmlns:p14="http://schemas.microsoft.com/office/powerpoint/2010/main" val="1763179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And the results of DESTINY-PanTumor02 were presented in ASCO 2023. This study includes ovarian cancer. Previous papers show the positive rate of HER2 in ovarian cancer was 20-50%.</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15</a:t>
            </a:fld>
            <a:endParaRPr lang="en-JP"/>
          </a:p>
        </p:txBody>
      </p:sp>
    </p:spTree>
    <p:extLst>
      <p:ext uri="{BB962C8B-B14F-4D97-AF65-F5344CB8AC3E}">
        <p14:creationId xmlns:p14="http://schemas.microsoft.com/office/powerpoint/2010/main" val="854265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ORR was 45.0% in all ovarian cancer patients, and 63.6% in IHC 3+.</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16</a:t>
            </a:fld>
            <a:endParaRPr lang="en-JP"/>
          </a:p>
        </p:txBody>
      </p:sp>
    </p:spTree>
    <p:extLst>
      <p:ext uri="{BB962C8B-B14F-4D97-AF65-F5344CB8AC3E}">
        <p14:creationId xmlns:p14="http://schemas.microsoft.com/office/powerpoint/2010/main" val="21256503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DOR also looks good. Four of eighteen patients reached to CR. Incidentally, </a:t>
            </a:r>
            <a:r>
              <a:rPr kumimoji="1" lang="en-US" altLang="ja-JP" dirty="0" err="1"/>
              <a:t>Trastumab</a:t>
            </a:r>
            <a:r>
              <a:rPr kumimoji="1" lang="en-US" altLang="ja-JP" dirty="0"/>
              <a:t> </a:t>
            </a:r>
            <a:r>
              <a:rPr kumimoji="1" lang="en-US" altLang="ja-JP" dirty="0" err="1"/>
              <a:t>Deruxtecan</a:t>
            </a:r>
            <a:r>
              <a:rPr kumimoji="1" lang="en-US" altLang="ja-JP" dirty="0"/>
              <a:t> is also promising in cervical cancer and endometrial cancer. DESTINY-</a:t>
            </a:r>
            <a:r>
              <a:rPr kumimoji="1" lang="en-US" altLang="ja-JP" dirty="0" err="1"/>
              <a:t>PanTumor</a:t>
            </a:r>
            <a:r>
              <a:rPr kumimoji="1" lang="en-US" altLang="ja-JP" dirty="0"/>
              <a:t> 02 demonstrated high ORR and long DOR in HER2-positive GYN cancers.</a:t>
            </a:r>
            <a:endParaRPr kumimoji="1" lang="ja-JP" altLang="en-US"/>
          </a:p>
        </p:txBody>
      </p:sp>
      <p:sp>
        <p:nvSpPr>
          <p:cNvPr id="4" name="スライド番号プレースホルダー 3"/>
          <p:cNvSpPr>
            <a:spLocks noGrp="1"/>
          </p:cNvSpPr>
          <p:nvPr>
            <p:ph type="sldNum" sz="quarter" idx="5"/>
          </p:nvPr>
        </p:nvSpPr>
        <p:spPr/>
        <p:txBody>
          <a:bodyPr/>
          <a:lstStyle/>
          <a:p>
            <a:fld id="{11DFC69F-4923-384B-BCC0-37D4DC8C6D13}" type="slidenum">
              <a:rPr lang="en-JP" smtClean="0"/>
              <a:t>17</a:t>
            </a:fld>
            <a:endParaRPr lang="en-JP"/>
          </a:p>
        </p:txBody>
      </p:sp>
    </p:spTree>
    <p:extLst>
      <p:ext uri="{BB962C8B-B14F-4D97-AF65-F5344CB8AC3E}">
        <p14:creationId xmlns:p14="http://schemas.microsoft.com/office/powerpoint/2010/main" val="26154182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may think IHC looks like old-fashioned analysis. However, after the era of PARP inhibitors, protein expression is also important for ADC treatment strategy.</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18</a:t>
            </a:fld>
            <a:endParaRPr lang="en-JP"/>
          </a:p>
        </p:txBody>
      </p:sp>
    </p:spTree>
    <p:extLst>
      <p:ext uri="{BB962C8B-B14F-4D97-AF65-F5344CB8AC3E}">
        <p14:creationId xmlns:p14="http://schemas.microsoft.com/office/powerpoint/2010/main" val="36835450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 topic is SLFN11, which is a plausible biomarker for DNA damaging agents or PARP inhibitor.</a:t>
            </a:r>
            <a:endParaRPr lang="en-JP" dirty="0"/>
          </a:p>
        </p:txBody>
      </p:sp>
      <p:sp>
        <p:nvSpPr>
          <p:cNvPr id="4" name="Slide Number Placeholder 3"/>
          <p:cNvSpPr>
            <a:spLocks noGrp="1"/>
          </p:cNvSpPr>
          <p:nvPr>
            <p:ph type="sldNum" sz="quarter" idx="5"/>
          </p:nvPr>
        </p:nvSpPr>
        <p:spPr/>
        <p:txBody>
          <a:bodyPr/>
          <a:lstStyle/>
          <a:p>
            <a:fld id="{11DFC69F-4923-384B-BCC0-37D4DC8C6D13}" type="slidenum">
              <a:rPr lang="en-JP" smtClean="0"/>
              <a:t>19</a:t>
            </a:fld>
            <a:endParaRPr lang="en-JP"/>
          </a:p>
        </p:txBody>
      </p:sp>
    </p:spTree>
    <p:extLst>
      <p:ext uri="{BB962C8B-B14F-4D97-AF65-F5344CB8AC3E}">
        <p14:creationId xmlns:p14="http://schemas.microsoft.com/office/powerpoint/2010/main" val="15115224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This slide shows the NCCN guidelines. Indeed, platinum-based chemotherapy is selected as the primary chemotherapy for ovarian cancer. However, we should initially stratify ovarian cancer based on pathologic and molecular characteristics and determine optimal treatment. In this sense, the prediction of platinum sensitivity is vital to deciding an adjuvant chemo regimen.</a:t>
            </a:r>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20</a:t>
            </a:fld>
            <a:endParaRPr kumimoji="1" lang="ja-JP" altLang="en-US"/>
          </a:p>
        </p:txBody>
      </p:sp>
    </p:spTree>
    <p:extLst>
      <p:ext uri="{BB962C8B-B14F-4D97-AF65-F5344CB8AC3E}">
        <p14:creationId xmlns:p14="http://schemas.microsoft.com/office/powerpoint/2010/main" val="165622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Recently, several studies show that SLFN11 expression correlates with sensitivity to DNA-damaging agents such as cisplatin. When replication stress by cisplatin occurs,</a:t>
            </a:r>
            <a:r>
              <a:rPr kumimoji="1" lang="en-US" altLang="ja-JP" sz="1200" dirty="0">
                <a:solidFill>
                  <a:schemeClr val="tx1"/>
                </a:solidFill>
                <a:latin typeface="+mn-ea"/>
              </a:rPr>
              <a:t> SLFN11 binds to chromatin, leading to </a:t>
            </a:r>
            <a:r>
              <a:rPr kumimoji="1" lang="en-US" altLang="ja-JP" dirty="0"/>
              <a:t>replication block. Replication block induces apoptosis and enhanced </a:t>
            </a:r>
            <a:r>
              <a:rPr lang="en-US" altLang="ja-JP" sz="1200" dirty="0">
                <a:solidFill>
                  <a:schemeClr val="tx1"/>
                </a:solidFill>
                <a:latin typeface="+mn-ea"/>
              </a:rPr>
              <a:t>sensitivity</a:t>
            </a:r>
            <a:r>
              <a:rPr lang="ja-JP" altLang="en-US" sz="1200">
                <a:solidFill>
                  <a:schemeClr val="tx1"/>
                </a:solidFill>
                <a:latin typeface="+mn-ea"/>
              </a:rPr>
              <a:t> </a:t>
            </a:r>
            <a:r>
              <a:rPr lang="en-US" altLang="ja-JP" sz="1200" dirty="0">
                <a:solidFill>
                  <a:schemeClr val="tx1"/>
                </a:solidFill>
                <a:latin typeface="+mn-ea"/>
              </a:rPr>
              <a:t>to</a:t>
            </a:r>
            <a:r>
              <a:rPr lang="ja-JP" altLang="en-US" sz="1200">
                <a:solidFill>
                  <a:schemeClr val="tx1"/>
                </a:solidFill>
                <a:latin typeface="+mn-ea"/>
              </a:rPr>
              <a:t> </a:t>
            </a:r>
            <a:r>
              <a:rPr lang="en-US" altLang="ja-JP" sz="1200" dirty="0">
                <a:solidFill>
                  <a:schemeClr val="tx1"/>
                </a:solidFill>
                <a:latin typeface="+mn-ea"/>
              </a:rPr>
              <a:t>anticancer drugs due to long-term replication arrest</a:t>
            </a:r>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21</a:t>
            </a:fld>
            <a:endParaRPr kumimoji="1" lang="ja-JP" altLang="en-US"/>
          </a:p>
        </p:txBody>
      </p:sp>
    </p:spTree>
    <p:extLst>
      <p:ext uri="{BB962C8B-B14F-4D97-AF65-F5344CB8AC3E}">
        <p14:creationId xmlns:p14="http://schemas.microsoft.com/office/powerpoint/2010/main" val="3016900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Figure shows </a:t>
            </a:r>
            <a:r>
              <a:rPr kumimoji="1" lang="en-US" altLang="ja-JP" b="0" i="0" dirty="0">
                <a:solidFill>
                  <a:srgbClr val="666666"/>
                </a:solidFill>
                <a:effectLst/>
                <a:latin typeface="Montserrat" panose="020B0604020202020204" pitchFamily="2" charset="0"/>
              </a:rPr>
              <a:t>c</a:t>
            </a:r>
            <a:r>
              <a:rPr lang="en-US" altLang="ja-JP" b="0" i="0" dirty="0">
                <a:solidFill>
                  <a:srgbClr val="666666"/>
                </a:solidFill>
                <a:effectLst/>
                <a:latin typeface="Montserrat" panose="020B0604020202020204" pitchFamily="2" charset="0"/>
              </a:rPr>
              <a:t>ytotoxicity curves of cancer cell lines </a:t>
            </a:r>
            <a:r>
              <a:rPr lang="en-US" altLang="ja-JP" sz="2800" b="0" i="0" dirty="0">
                <a:solidFill>
                  <a:srgbClr val="666666"/>
                </a:solidFill>
                <a:effectLst/>
                <a:latin typeface="Montserrat" panose="00000500000000000000" pitchFamily="2" charset="0"/>
              </a:rPr>
              <a:t>transfected with nontargeting or SLFN11-targeting siRNAs and treated with cisplatin</a:t>
            </a:r>
            <a:r>
              <a:rPr lang="en-US" altLang="ja-JP" sz="1800" i="0" dirty="0">
                <a:effectLst/>
                <a:latin typeface="Times New Roman" panose="02020603050405020304" pitchFamily="18" charset="0"/>
                <a:ea typeface="游明朝" panose="02020400000000000000" pitchFamily="18" charset="-128"/>
              </a:rPr>
              <a:t>. </a:t>
            </a:r>
            <a:r>
              <a:rPr lang="en-US" altLang="ja-JP" sz="1200" i="0" dirty="0">
                <a:effectLst/>
                <a:ea typeface="游明朝" panose="02020400000000000000" pitchFamily="18" charset="-128"/>
              </a:rPr>
              <a:t>SLFN11 expression is highly correlated with s</a:t>
            </a:r>
            <a:r>
              <a:rPr lang="en-US" altLang="ja-JP" sz="1200" dirty="0">
                <a:effectLst/>
                <a:ea typeface="游明朝" panose="02020400000000000000" pitchFamily="18" charset="-128"/>
              </a:rPr>
              <a:t>ensitivity to cisplatin. </a:t>
            </a:r>
            <a:r>
              <a:rPr kumimoji="1" lang="en-US" altLang="ja-JP" sz="1200" dirty="0">
                <a:effectLst/>
                <a:ea typeface="游明朝" panose="02020400000000000000" pitchFamily="18" charset="-128"/>
              </a:rPr>
              <a:t>So, SLFN11 may predict platinum sensitivity in ovarian cancer.</a:t>
            </a:r>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22</a:t>
            </a:fld>
            <a:endParaRPr kumimoji="1" lang="ja-JP" altLang="en-US"/>
          </a:p>
        </p:txBody>
      </p:sp>
    </p:spTree>
    <p:extLst>
      <p:ext uri="{BB962C8B-B14F-4D97-AF65-F5344CB8AC3E}">
        <p14:creationId xmlns:p14="http://schemas.microsoft.com/office/powerpoint/2010/main" val="5431796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200" dirty="0">
                <a:solidFill>
                  <a:srgbClr val="000000"/>
                </a:solidFill>
                <a:effectLst/>
                <a:latin typeface="+mn-ea"/>
                <a:cs typeface="Times New Roman (Body CS)"/>
              </a:rPr>
              <a:t>SLFN11 has attracted attention as a novel sensitizer for platinum. So, we </a:t>
            </a:r>
            <a:r>
              <a:rPr lang="en-US" altLang="ja-JP" sz="1200" dirty="0">
                <a:solidFill>
                  <a:prstClr val="white"/>
                </a:solidFill>
                <a:latin typeface="+mn-ea"/>
              </a:rPr>
              <a:t>investigated whether SLFN11 expression could predict platinum sensitivity in high-grade serous and clear cell ovarian carcinomas.</a:t>
            </a:r>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23</a:t>
            </a:fld>
            <a:endParaRPr kumimoji="1" lang="ja-JP" altLang="en-US"/>
          </a:p>
        </p:txBody>
      </p:sp>
    </p:spTree>
    <p:extLst>
      <p:ext uri="{BB962C8B-B14F-4D97-AF65-F5344CB8AC3E}">
        <p14:creationId xmlns:p14="http://schemas.microsoft.com/office/powerpoint/2010/main" val="29226351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As for the materials used in the research, we prepared two datasets that were independent of each other.  Non-HGSC, mainly clear cell carcinoma cell lines, were used</a:t>
            </a:r>
            <a:r>
              <a:rPr kumimoji="1" lang="ja-JP" altLang="en-US"/>
              <a:t> </a:t>
            </a:r>
            <a:r>
              <a:rPr kumimoji="1" lang="en-US" altLang="ja-JP" dirty="0"/>
              <a:t>in vitro experiments.</a:t>
            </a:r>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24</a:t>
            </a:fld>
            <a:endParaRPr kumimoji="1" lang="ja-JP" altLang="en-US"/>
          </a:p>
        </p:txBody>
      </p:sp>
    </p:spTree>
    <p:extLst>
      <p:ext uri="{BB962C8B-B14F-4D97-AF65-F5344CB8AC3E}">
        <p14:creationId xmlns:p14="http://schemas.microsoft.com/office/powerpoint/2010/main" val="5296772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We performed immunohistochemical staining for SLFN11 and target-gene sequencing using clinical samples. Because we could not prepare enough samples of stage III/IV CCC, we also performed viability assay and Knockout experiments using clear cell carcinoma cell lines.</a:t>
            </a:r>
          </a:p>
          <a:p>
            <a:endParaRPr kumimoji="1" lang="ja-JP" altLang="en-US" dirty="0"/>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25</a:t>
            </a:fld>
            <a:endParaRPr kumimoji="1" lang="ja-JP" altLang="en-US"/>
          </a:p>
        </p:txBody>
      </p:sp>
    </p:spTree>
    <p:extLst>
      <p:ext uri="{BB962C8B-B14F-4D97-AF65-F5344CB8AC3E}">
        <p14:creationId xmlns:p14="http://schemas.microsoft.com/office/powerpoint/2010/main" val="16715489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This slide shows the assessment of SLFN11 expression by IHC. The representative images are shown here: SLFN11-positive and SLFN11-negative cases.</a:t>
            </a:r>
            <a:r>
              <a:rPr kumimoji="1" lang="en-US" altLang="ja-JP" sz="1200" dirty="0">
                <a:solidFill>
                  <a:schemeClr val="tx1"/>
                </a:solidFill>
                <a:latin typeface="+mn-lt"/>
              </a:rPr>
              <a:t> </a:t>
            </a:r>
            <a:r>
              <a:rPr kumimoji="1" lang="en-US" altLang="ja-JP" sz="1200" dirty="0">
                <a:solidFill>
                  <a:schemeClr val="tx1"/>
                </a:solidFill>
                <a:latin typeface="+mn-ea"/>
              </a:rPr>
              <a:t>We scored the </a:t>
            </a:r>
            <a:r>
              <a:rPr lang="en-US" altLang="ja-JP" sz="1200" dirty="0">
                <a:solidFill>
                  <a:schemeClr val="tx1"/>
                </a:solidFill>
                <a:latin typeface="+mn-ea"/>
              </a:rPr>
              <a:t>positive rate by the average percentage from three fields.</a:t>
            </a:r>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26</a:t>
            </a:fld>
            <a:endParaRPr kumimoji="1" lang="ja-JP" altLang="en-US"/>
          </a:p>
        </p:txBody>
      </p:sp>
    </p:spTree>
    <p:extLst>
      <p:ext uri="{BB962C8B-B14F-4D97-AF65-F5344CB8AC3E}">
        <p14:creationId xmlns:p14="http://schemas.microsoft.com/office/powerpoint/2010/main" val="2681684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In this study, PFS, OS, and tumor shrinkage rates were compared between the SLFN11-positive and SLFN11-negative groups.</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27</a:t>
            </a:fld>
            <a:endParaRPr kumimoji="1" lang="ja-JP" altLang="en-US"/>
          </a:p>
        </p:txBody>
      </p:sp>
    </p:spTree>
    <p:extLst>
      <p:ext uri="{BB962C8B-B14F-4D97-AF65-F5344CB8AC3E}">
        <p14:creationId xmlns:p14="http://schemas.microsoft.com/office/powerpoint/2010/main" val="42130997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First, I will show you the results of HGSC. There are no significant differences in age, stage, surgery, primary chemotherapy, and BRCA status between SLFN11 positive and negative groups.</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28</a:t>
            </a:fld>
            <a:endParaRPr kumimoji="1" lang="ja-JP" altLang="en-US"/>
          </a:p>
        </p:txBody>
      </p:sp>
    </p:spTree>
    <p:extLst>
      <p:ext uri="{BB962C8B-B14F-4D97-AF65-F5344CB8AC3E}">
        <p14:creationId xmlns:p14="http://schemas.microsoft.com/office/powerpoint/2010/main" val="180198145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In the discovery set, we compared PFS and OS between SLFN11 positive and negative groups by </a:t>
            </a:r>
            <a:r>
              <a:rPr kumimoji="1" lang="en-US" altLang="ja-JP" sz="1200" dirty="0" err="1">
                <a:solidFill>
                  <a:schemeClr val="tx1"/>
                </a:solidFill>
                <a:latin typeface="+mn-ea"/>
              </a:rPr>
              <a:t>logrank</a:t>
            </a:r>
            <a:r>
              <a:rPr kumimoji="1" lang="en-US" altLang="ja-JP" sz="1200" dirty="0">
                <a:solidFill>
                  <a:schemeClr val="tx1"/>
                </a:solidFill>
                <a:latin typeface="+mn-ea"/>
              </a:rPr>
              <a:t> test. We found SLFN11 positive group had significantly better PFS and OS compared to SLFN11 negative group. P-value was 0.0022 in PFS and 0.0077 in OS, respectively.</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29</a:t>
            </a:fld>
            <a:endParaRPr kumimoji="1" lang="ja-JP" altLang="en-US"/>
          </a:p>
        </p:txBody>
      </p:sp>
    </p:spTree>
    <p:extLst>
      <p:ext uri="{BB962C8B-B14F-4D97-AF65-F5344CB8AC3E}">
        <p14:creationId xmlns:p14="http://schemas.microsoft.com/office/powerpoint/2010/main" val="139244934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We did multivariate analysis including stage, surgery, and addition of Bev. SLFN11 expression was an independent prognostic factor in HGSC, HR was 0.26, 95%CI was 0.092 to 0.72.</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30</a:t>
            </a:fld>
            <a:endParaRPr kumimoji="1" lang="ja-JP" altLang="en-US"/>
          </a:p>
        </p:txBody>
      </p:sp>
    </p:spTree>
    <p:extLst>
      <p:ext uri="{BB962C8B-B14F-4D97-AF65-F5344CB8AC3E}">
        <p14:creationId xmlns:p14="http://schemas.microsoft.com/office/powerpoint/2010/main" val="16040065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To validate the prognostic significance of SLFN11 expression, we prepared an independent dataset. As shown in this slide, SLFN11 positive group had also better prognosis in PFS and OS in the validation set.</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31</a:t>
            </a:fld>
            <a:endParaRPr kumimoji="1" lang="ja-JP" altLang="en-US"/>
          </a:p>
        </p:txBody>
      </p:sp>
    </p:spTree>
    <p:extLst>
      <p:ext uri="{BB962C8B-B14F-4D97-AF65-F5344CB8AC3E}">
        <p14:creationId xmlns:p14="http://schemas.microsoft.com/office/powerpoint/2010/main" val="22414492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sz="1200" dirty="0">
                <a:effectLst/>
                <a:latin typeface="Times New Roman" panose="02020603050405020304" pitchFamily="18" charset="0"/>
                <a:ea typeface="游明朝" panose="02020400000000000000" pitchFamily="18" charset="-128"/>
                <a:cs typeface="Times New Roman (Body CS)"/>
              </a:rPr>
              <a:t>However, we need to consider the BRCA status to discuss platinum sensitivity in ovarian cancer. So, we investigated </a:t>
            </a:r>
            <a:r>
              <a:rPr lang="en-US" altLang="ja-JP" sz="1200" i="1" dirty="0">
                <a:effectLst/>
                <a:latin typeface="Times New Roman" panose="02020603050405020304" pitchFamily="18" charset="0"/>
                <a:ea typeface="游明朝" panose="02020400000000000000" pitchFamily="18" charset="-128"/>
                <a:cs typeface="Times New Roman (Body CS)"/>
              </a:rPr>
              <a:t>BRCA1/2</a:t>
            </a:r>
            <a:r>
              <a:rPr lang="en-US" altLang="ja-JP" sz="1200" dirty="0">
                <a:effectLst/>
                <a:latin typeface="Times New Roman" panose="02020603050405020304" pitchFamily="18" charset="0"/>
                <a:ea typeface="游明朝" panose="02020400000000000000" pitchFamily="18" charset="-128"/>
                <a:cs typeface="Times New Roman (Body CS)"/>
              </a:rPr>
              <a:t>l status by target-gene sequencing.  We classified HGSC cases into four subgroups according to the SLFN11 and </a:t>
            </a:r>
            <a:r>
              <a:rPr lang="en-US" altLang="ja-JP" sz="1200" i="1" dirty="0">
                <a:effectLst/>
                <a:latin typeface="Times New Roman" panose="02020603050405020304" pitchFamily="18" charset="0"/>
                <a:ea typeface="游明朝" panose="02020400000000000000" pitchFamily="18" charset="-128"/>
                <a:cs typeface="Times New Roman (Body CS)"/>
              </a:rPr>
              <a:t>BRCA</a:t>
            </a:r>
            <a:r>
              <a:rPr lang="en-US" altLang="ja-JP" sz="1200" dirty="0">
                <a:effectLst/>
                <a:latin typeface="Times New Roman" panose="02020603050405020304" pitchFamily="18" charset="0"/>
                <a:ea typeface="游明朝" panose="02020400000000000000" pitchFamily="18" charset="-128"/>
                <a:cs typeface="Times New Roman (Body CS)"/>
              </a:rPr>
              <a:t> status. SLFN11 positive subgroups show better PFS and OS compared to the SLFN11 negative subgroups regardless of BRCA status. </a:t>
            </a:r>
            <a:r>
              <a:rPr lang="en-US" altLang="ja-JP" sz="1200" b="0" dirty="0">
                <a:solidFill>
                  <a:schemeClr val="bg1"/>
                </a:solidFill>
                <a:effectLst/>
                <a:ea typeface="游明朝" panose="02020400000000000000" pitchFamily="18" charset="-128"/>
                <a:cs typeface="Times New Roman (Body CS)"/>
              </a:rPr>
              <a:t>SLFN11 positivity is a </a:t>
            </a:r>
            <a:r>
              <a:rPr lang="en-US" altLang="ja-JP" sz="1200" b="0" i="1" dirty="0">
                <a:solidFill>
                  <a:schemeClr val="bg1"/>
                </a:solidFill>
                <a:effectLst/>
                <a:ea typeface="游明朝" panose="02020400000000000000" pitchFamily="18" charset="-128"/>
                <a:cs typeface="Times New Roman (Body CS)"/>
              </a:rPr>
              <a:t>BRCA</a:t>
            </a:r>
            <a:r>
              <a:rPr lang="en-US" altLang="ja-JP" sz="1200" b="0" dirty="0">
                <a:solidFill>
                  <a:schemeClr val="bg1"/>
                </a:solidFill>
                <a:effectLst/>
                <a:ea typeface="游明朝" panose="02020400000000000000" pitchFamily="18" charset="-128"/>
                <a:cs typeface="Times New Roman (Body CS)"/>
              </a:rPr>
              <a:t>-independent favorable prognosis factor</a:t>
            </a:r>
            <a:r>
              <a:rPr lang="ja-JP" altLang="en-US" sz="1200" b="0">
                <a:solidFill>
                  <a:schemeClr val="bg1"/>
                </a:solidFill>
                <a:ea typeface="游明朝" panose="02020400000000000000" pitchFamily="18" charset="-128"/>
                <a:cs typeface="Times New Roman (Body CS)"/>
              </a:rPr>
              <a:t> </a:t>
            </a:r>
            <a:r>
              <a:rPr lang="en-US" altLang="ja-JP" sz="1200" b="0" dirty="0">
                <a:solidFill>
                  <a:schemeClr val="bg1"/>
                </a:solidFill>
                <a:effectLst/>
                <a:ea typeface="游明朝" panose="02020400000000000000" pitchFamily="18" charset="-128"/>
                <a:cs typeface="Times New Roman (Body CS)"/>
              </a:rPr>
              <a:t>in HGSC.</a:t>
            </a:r>
            <a:endParaRPr kumimoji="1" lang="en-US" altLang="ja-JP" sz="1200" b="0" dirty="0">
              <a:solidFill>
                <a:schemeClr val="bg1"/>
              </a:solidFill>
              <a:latin typeface="+mn-ea"/>
            </a:endParaRPr>
          </a:p>
          <a:p>
            <a:r>
              <a:rPr lang="en-US" altLang="ja-JP" sz="1200" dirty="0">
                <a:effectLst/>
                <a:latin typeface="Times New Roman" panose="02020603050405020304" pitchFamily="18" charset="0"/>
                <a:ea typeface="游明朝" panose="02020400000000000000" pitchFamily="18" charset="-128"/>
                <a:cs typeface="Times New Roman (Body CS)"/>
              </a:rPr>
              <a:t>.  </a:t>
            </a:r>
            <a:endParaRPr kumimoji="1" lang="ja-JP" altLang="en-US"/>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32</a:t>
            </a:fld>
            <a:endParaRPr kumimoji="1" lang="ja-JP" altLang="en-US"/>
          </a:p>
        </p:txBody>
      </p:sp>
    </p:spTree>
    <p:extLst>
      <p:ext uri="{BB962C8B-B14F-4D97-AF65-F5344CB8AC3E}">
        <p14:creationId xmlns:p14="http://schemas.microsoft.com/office/powerpoint/2010/main" val="30891779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Next, </a:t>
            </a:r>
            <a:r>
              <a:rPr lang="en-US" altLang="ja-JP" sz="1200" dirty="0">
                <a:effectLst/>
                <a:latin typeface="Times New Roman" panose="02020603050405020304" pitchFamily="18" charset="0"/>
                <a:ea typeface="游明朝" panose="02020400000000000000" pitchFamily="18" charset="-128"/>
                <a:cs typeface="Times New Roman (Body CS)"/>
              </a:rPr>
              <a:t>we retrospectively analyzed</a:t>
            </a:r>
            <a:r>
              <a:rPr lang="ja-JP" altLang="en-US" sz="1200">
                <a:effectLst/>
                <a:latin typeface="Times New Roman" panose="02020603050405020304" pitchFamily="18" charset="0"/>
                <a:ea typeface="游明朝" panose="02020400000000000000" pitchFamily="18" charset="-128"/>
                <a:cs typeface="Times New Roman (Body CS)"/>
              </a:rPr>
              <a:t> </a:t>
            </a:r>
            <a:r>
              <a:rPr lang="en-US" altLang="ja-JP" sz="1200" dirty="0">
                <a:effectLst/>
                <a:latin typeface="Times New Roman" panose="02020603050405020304" pitchFamily="18" charset="0"/>
                <a:ea typeface="游明朝" panose="02020400000000000000" pitchFamily="18" charset="-128"/>
                <a:cs typeface="Times New Roman (Body CS)"/>
              </a:rPr>
              <a:t>tumor </a:t>
            </a:r>
            <a:r>
              <a:rPr lang="en-US" altLang="ja-JP" sz="1200" dirty="0">
                <a:solidFill>
                  <a:srgbClr val="000000"/>
                </a:solidFill>
                <a:effectLst/>
                <a:latin typeface="Times New Roman" panose="02020603050405020304" pitchFamily="18" charset="0"/>
                <a:ea typeface="游明朝" panose="02020400000000000000" pitchFamily="18" charset="-128"/>
                <a:cs typeface="Times New Roman (Body CS)"/>
              </a:rPr>
              <a:t>shrinkage rates</a:t>
            </a:r>
            <a:r>
              <a:rPr lang="en-US" altLang="ja-JP" sz="1000" dirty="0">
                <a:solidFill>
                  <a:srgbClr val="000000"/>
                </a:solidFill>
                <a:effectLst/>
                <a:latin typeface="+mj-ea"/>
                <a:cs typeface="Times New Roman (Body CS)"/>
              </a:rPr>
              <a:t> in stage III/IV HGSC treated with platinum-based NAC. Orange is SLFN11 positive, and blue is SLFN11 negative. You can see that </a:t>
            </a:r>
            <a:r>
              <a:rPr lang="en-US" altLang="ja-JP" sz="800" dirty="0">
                <a:solidFill>
                  <a:schemeClr val="tx1"/>
                </a:solidFill>
                <a:effectLst/>
                <a:latin typeface="+mj-ea"/>
                <a:cs typeface="Times New Roman (Body CS)"/>
              </a:rPr>
              <a:t>p</a:t>
            </a:r>
            <a:r>
              <a:rPr lang="en-US" altLang="ja-JP" sz="1200" dirty="0">
                <a:solidFill>
                  <a:schemeClr val="tx1"/>
                </a:solidFill>
                <a:effectLst/>
                <a:cs typeface="Times New Roman (Body CS)"/>
              </a:rPr>
              <a:t>latinum-based chemotherapy is more effective in the SLFN11-positive HGSC group</a:t>
            </a:r>
            <a:r>
              <a:rPr lang="en-US" altLang="ja-JP" sz="1200" dirty="0">
                <a:solidFill>
                  <a:schemeClr val="tx1"/>
                </a:solidFill>
                <a:cs typeface="Times New Roman (Body CS)"/>
              </a:rPr>
              <a:t>.</a:t>
            </a: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33</a:t>
            </a:fld>
            <a:endParaRPr kumimoji="1" lang="ja-JP" altLang="en-US"/>
          </a:p>
        </p:txBody>
      </p:sp>
    </p:spTree>
    <p:extLst>
      <p:ext uri="{BB962C8B-B14F-4D97-AF65-F5344CB8AC3E}">
        <p14:creationId xmlns:p14="http://schemas.microsoft.com/office/powerpoint/2010/main" val="20221024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This is a short summary. SLFN11 has a potential to predict platinum sensitivity in HGSC.</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34</a:t>
            </a:fld>
            <a:endParaRPr kumimoji="1" lang="ja-JP" altLang="en-US"/>
          </a:p>
        </p:txBody>
      </p:sp>
    </p:spTree>
    <p:extLst>
      <p:ext uri="{BB962C8B-B14F-4D97-AF65-F5344CB8AC3E}">
        <p14:creationId xmlns:p14="http://schemas.microsoft.com/office/powerpoint/2010/main" val="257806425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Next, we present SLFN11 in stage III/IV CCC. Clinicopathological characteristics in CCC are shown in this table. Interestingly, the proportion of SLFN11 negative cases in CCC is higher than that in HGSC. Almost all clinical factors are similar between the two groups. Only the proportion of Bev use was different between the two groups.</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35</a:t>
            </a:fld>
            <a:endParaRPr kumimoji="1" lang="ja-JP" altLang="en-US"/>
          </a:p>
        </p:txBody>
      </p:sp>
    </p:spTree>
    <p:extLst>
      <p:ext uri="{BB962C8B-B14F-4D97-AF65-F5344CB8AC3E}">
        <p14:creationId xmlns:p14="http://schemas.microsoft.com/office/powerpoint/2010/main" val="42106911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solidFill>
                  <a:schemeClr val="tx1"/>
                </a:solidFill>
                <a:latin typeface="+mn-ea"/>
              </a:rPr>
              <a:t>When we assessed the association between SLFN11 expression and prognosis in CCC, SLFN11 positive group had significantly longer in PFS and OS compared to the SLFN11 negative group.</a:t>
            </a: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36</a:t>
            </a:fld>
            <a:endParaRPr kumimoji="1" lang="ja-JP" altLang="en-US"/>
          </a:p>
        </p:txBody>
      </p:sp>
    </p:spTree>
    <p:extLst>
      <p:ext uri="{BB962C8B-B14F-4D97-AF65-F5344CB8AC3E}">
        <p14:creationId xmlns:p14="http://schemas.microsoft.com/office/powerpoint/2010/main" val="16910254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sz="1200" dirty="0">
                <a:solidFill>
                  <a:schemeClr val="tx1"/>
                </a:solidFill>
                <a:latin typeface="+mn-ea"/>
              </a:rPr>
              <a:t>Multivariate analysis also demonstrated that SLFN11 expression was an independent prognostic factor in CCC. HR was 0.33, 95%CI was 0.15 to 0.73.</a:t>
            </a: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37</a:t>
            </a:fld>
            <a:endParaRPr kumimoji="1" lang="ja-JP" altLang="en-US"/>
          </a:p>
        </p:txBody>
      </p:sp>
    </p:spTree>
    <p:extLst>
      <p:ext uri="{BB962C8B-B14F-4D97-AF65-F5344CB8AC3E}">
        <p14:creationId xmlns:p14="http://schemas.microsoft.com/office/powerpoint/2010/main" val="35683056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dirty="0">
                <a:effectLst/>
                <a:latin typeface="Times New Roman" panose="02020603050405020304" pitchFamily="18" charset="0"/>
                <a:ea typeface="游明朝" panose="02020400000000000000" pitchFamily="18" charset="-128"/>
                <a:cs typeface="Times New Roman (Body CS)"/>
              </a:rPr>
              <a:t>W</a:t>
            </a:r>
            <a:r>
              <a:rPr lang="en-US" altLang="ja-JP" sz="1200" dirty="0">
                <a:effectLst/>
                <a:latin typeface="Times New Roman" panose="02020603050405020304" pitchFamily="18" charset="0"/>
                <a:ea typeface="游明朝" panose="02020400000000000000" pitchFamily="18" charset="-128"/>
                <a:cs typeface="Times New Roman (Body CS)"/>
              </a:rPr>
              <a:t>e also retrospectively analyzed</a:t>
            </a:r>
            <a:r>
              <a:rPr lang="ja-JP" altLang="en-US" sz="1200">
                <a:effectLst/>
                <a:latin typeface="Times New Roman" panose="02020603050405020304" pitchFamily="18" charset="0"/>
                <a:ea typeface="游明朝" panose="02020400000000000000" pitchFamily="18" charset="-128"/>
                <a:cs typeface="Times New Roman (Body CS)"/>
              </a:rPr>
              <a:t> </a:t>
            </a:r>
            <a:r>
              <a:rPr lang="en-US" altLang="ja-JP" sz="1200" dirty="0">
                <a:effectLst/>
                <a:latin typeface="Times New Roman" panose="02020603050405020304" pitchFamily="18" charset="0"/>
                <a:ea typeface="游明朝" panose="02020400000000000000" pitchFamily="18" charset="-128"/>
                <a:cs typeface="Times New Roman (Body CS)"/>
              </a:rPr>
              <a:t>tumor </a:t>
            </a:r>
            <a:r>
              <a:rPr lang="en-US" altLang="ja-JP" sz="1200" dirty="0">
                <a:solidFill>
                  <a:srgbClr val="000000"/>
                </a:solidFill>
                <a:effectLst/>
                <a:latin typeface="Times New Roman" panose="02020603050405020304" pitchFamily="18" charset="0"/>
                <a:ea typeface="游明朝" panose="02020400000000000000" pitchFamily="18" charset="-128"/>
                <a:cs typeface="Times New Roman (Body CS)"/>
              </a:rPr>
              <a:t>shrinkage rates</a:t>
            </a:r>
            <a:r>
              <a:rPr lang="en-US" altLang="ja-JP" sz="1000" dirty="0">
                <a:solidFill>
                  <a:srgbClr val="000000"/>
                </a:solidFill>
                <a:effectLst/>
                <a:latin typeface="+mj-ea"/>
                <a:cs typeface="Times New Roman (Body CS)"/>
              </a:rPr>
              <a:t> in stage III/IV CCC treated with platinum-based NAC. Please look at SLFN11 negative group colored by blue. </a:t>
            </a:r>
            <a:r>
              <a:rPr lang="en-US" altLang="ja-JP" sz="800" dirty="0">
                <a:solidFill>
                  <a:schemeClr val="tx1"/>
                </a:solidFill>
                <a:effectLst/>
                <a:latin typeface="+mj-ea"/>
                <a:cs typeface="Times New Roman (Body CS)"/>
              </a:rPr>
              <a:t>P</a:t>
            </a:r>
            <a:r>
              <a:rPr lang="en-US" altLang="ja-JP" sz="1200" dirty="0">
                <a:solidFill>
                  <a:schemeClr val="tx1"/>
                </a:solidFill>
                <a:effectLst/>
                <a:cs typeface="Times New Roman (Body CS)"/>
              </a:rPr>
              <a:t>latinum-based chemotherapy is not effective in the SLFN11-negative CCC group</a:t>
            </a:r>
            <a:r>
              <a:rPr lang="en-US" altLang="ja-JP" sz="1200" dirty="0">
                <a:solidFill>
                  <a:schemeClr val="tx1"/>
                </a:solidFill>
                <a:cs typeface="Times New Roman (Body CS)"/>
              </a:rPr>
              <a:t>.</a:t>
            </a:r>
          </a:p>
          <a:p>
            <a:endParaRPr kumimoji="1" lang="en-US" altLang="ja-JP" sz="1200" dirty="0">
              <a:solidFill>
                <a:schemeClr val="tx1"/>
              </a:solidFill>
              <a:latin typeface="+mn-ea"/>
            </a:endParaRP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38</a:t>
            </a:fld>
            <a:endParaRPr kumimoji="1" lang="ja-JP" altLang="en-US"/>
          </a:p>
        </p:txBody>
      </p:sp>
    </p:spTree>
    <p:extLst>
      <p:ext uri="{BB962C8B-B14F-4D97-AF65-F5344CB8AC3E}">
        <p14:creationId xmlns:p14="http://schemas.microsoft.com/office/powerpoint/2010/main" val="12907643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200" dirty="0">
                <a:effectLst/>
                <a:latin typeface="Times New Roman" panose="02020603050405020304" pitchFamily="18" charset="0"/>
                <a:ea typeface="游明朝" panose="02020400000000000000" pitchFamily="18" charset="-128"/>
              </a:rPr>
              <a:t>To validate the association between SLFN11 expression and platinum sensitivity in CCC, we conducted </a:t>
            </a:r>
            <a:r>
              <a:rPr kumimoji="1" lang="en-US" altLang="ja-JP" dirty="0"/>
              <a:t>invitro experiments using clear cell carcinoma cell lines.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Western </a:t>
            </a:r>
            <a:r>
              <a:rPr lang="en-US" altLang="ja-JP" sz="1200" dirty="0">
                <a:effectLst/>
                <a:latin typeface="Times New Roman" panose="02020603050405020304" pitchFamily="18" charset="0"/>
                <a:ea typeface="游明朝" panose="02020400000000000000" pitchFamily="18" charset="-128"/>
              </a:rPr>
              <a:t>blot analysis demonstrated SLFN11 expression in cell lines used in this study.  Cell viability assays revealed that the SLFN11-negative RMG1 cell lines were relatively resistant to cisplatin compared to the three SLFN11-positive cell lines.</a:t>
            </a:r>
            <a:endParaRPr kumimoji="1" lang="ja-JP" altLang="en-US"/>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39</a:t>
            </a:fld>
            <a:endParaRPr kumimoji="1" lang="ja-JP" altLang="en-US"/>
          </a:p>
        </p:txBody>
      </p:sp>
    </p:spTree>
    <p:extLst>
      <p:ext uri="{BB962C8B-B14F-4D97-AF65-F5344CB8AC3E}">
        <p14:creationId xmlns:p14="http://schemas.microsoft.com/office/powerpoint/2010/main" val="16512760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sz="1200" dirty="0">
                <a:effectLst/>
                <a:latin typeface="Times New Roman" panose="02020603050405020304" pitchFamily="18" charset="0"/>
                <a:ea typeface="游明朝" panose="02020400000000000000" pitchFamily="18" charset="-128"/>
              </a:rPr>
              <a:t>Next, we generated </a:t>
            </a:r>
            <a:r>
              <a:rPr lang="en-US" altLang="ja-JP" sz="1200" i="1" dirty="0">
                <a:effectLst/>
                <a:latin typeface="Times New Roman" panose="02020603050405020304" pitchFamily="18" charset="0"/>
                <a:ea typeface="游明朝" panose="02020400000000000000" pitchFamily="18" charset="-128"/>
              </a:rPr>
              <a:t>SLFN11</a:t>
            </a:r>
            <a:r>
              <a:rPr lang="en-US" altLang="ja-JP" sz="1200" dirty="0">
                <a:effectLst/>
                <a:latin typeface="Times New Roman" panose="02020603050405020304" pitchFamily="18" charset="0"/>
                <a:ea typeface="游明朝" panose="02020400000000000000" pitchFamily="18" charset="-128"/>
              </a:rPr>
              <a:t> knockout cells using CRISPR/Cas9 methods and confirmed </a:t>
            </a:r>
            <a:r>
              <a:rPr lang="en-US" altLang="ja-JP" sz="1200" i="1" dirty="0">
                <a:effectLst/>
                <a:latin typeface="Times New Roman" panose="02020603050405020304" pitchFamily="18" charset="0"/>
                <a:ea typeface="游明朝" panose="02020400000000000000" pitchFamily="18" charset="-128"/>
              </a:rPr>
              <a:t>SLFN11</a:t>
            </a:r>
            <a:r>
              <a:rPr lang="en-US" altLang="ja-JP" sz="1200" dirty="0">
                <a:effectLst/>
                <a:latin typeface="Times New Roman" panose="02020603050405020304" pitchFamily="18" charset="0"/>
                <a:ea typeface="游明朝" panose="02020400000000000000" pitchFamily="18" charset="-128"/>
              </a:rPr>
              <a:t> knockout status by Western blotting. Cell viability assays uncovered that SLFN11 knockout cells acquired resistance to cisplatin.</a:t>
            </a:r>
            <a:endParaRPr kumimoji="1" lang="ja-JP" altLang="en-US"/>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40</a:t>
            </a:fld>
            <a:endParaRPr kumimoji="1" lang="ja-JP" altLang="en-US"/>
          </a:p>
        </p:txBody>
      </p:sp>
    </p:spTree>
    <p:extLst>
      <p:ext uri="{BB962C8B-B14F-4D97-AF65-F5344CB8AC3E}">
        <p14:creationId xmlns:p14="http://schemas.microsoft.com/office/powerpoint/2010/main" val="424591164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lang="en-US" altLang="ja-JP" sz="1200" dirty="0">
                <a:effectLst/>
                <a:latin typeface="Times New Roman" panose="02020603050405020304" pitchFamily="18" charset="0"/>
                <a:ea typeface="游明朝" panose="02020400000000000000" pitchFamily="18" charset="-128"/>
              </a:rPr>
              <a:t>We used </a:t>
            </a:r>
            <a:r>
              <a:rPr lang="en-US" altLang="ja-JP" sz="1200" dirty="0" err="1">
                <a:effectLst/>
                <a:latin typeface="Times New Roman" panose="02020603050405020304" pitchFamily="18" charset="0"/>
                <a:ea typeface="游明朝" panose="02020400000000000000" pitchFamily="18" charset="-128"/>
              </a:rPr>
              <a:t>tetON</a:t>
            </a:r>
            <a:r>
              <a:rPr lang="en-US" altLang="ja-JP" sz="1200" dirty="0">
                <a:effectLst/>
                <a:latin typeface="Times New Roman" panose="02020603050405020304" pitchFamily="18" charset="0"/>
                <a:ea typeface="游明朝" panose="02020400000000000000" pitchFamily="18" charset="-128"/>
              </a:rPr>
              <a:t> system to overexpress SLFN11 in RMG1 cells. We successfully generated doxycycline-inducible SLFN11-over expression cells in RMG1 cells. Cell </a:t>
            </a:r>
            <a:r>
              <a:rPr lang="en-US" altLang="ja-JP" sz="1000" dirty="0">
                <a:effectLst/>
                <a:latin typeface="Times New Roman" panose="02020603050405020304" pitchFamily="18" charset="0"/>
                <a:ea typeface="游明朝" panose="02020400000000000000" pitchFamily="18" charset="-128"/>
              </a:rPr>
              <a:t>viability assays revealed that </a:t>
            </a:r>
            <a:r>
              <a:rPr lang="en-US" altLang="ja-JP" sz="1000" dirty="0">
                <a:solidFill>
                  <a:schemeClr val="tx1"/>
                </a:solidFill>
                <a:effectLst/>
                <a:ea typeface="游明朝" panose="02020400000000000000" pitchFamily="18" charset="-128"/>
              </a:rPr>
              <a:t>SLFN11 </a:t>
            </a:r>
            <a:r>
              <a:rPr lang="en-US" altLang="ja-JP" sz="1000" dirty="0">
                <a:solidFill>
                  <a:schemeClr val="tx1"/>
                </a:solidFill>
                <a:ea typeface="游明朝" panose="02020400000000000000" pitchFamily="18" charset="-128"/>
              </a:rPr>
              <a:t>overexpression</a:t>
            </a:r>
            <a:r>
              <a:rPr lang="en-US" altLang="ja-JP" sz="1000" dirty="0">
                <a:solidFill>
                  <a:schemeClr val="tx1"/>
                </a:solidFill>
                <a:effectLst/>
                <a:ea typeface="游明朝" panose="02020400000000000000" pitchFamily="18" charset="-128"/>
              </a:rPr>
              <a:t> </a:t>
            </a:r>
            <a:r>
              <a:rPr lang="en-US" altLang="ja-JP" sz="1000" dirty="0">
                <a:solidFill>
                  <a:schemeClr val="tx1"/>
                </a:solidFill>
                <a:effectLst/>
                <a:latin typeface="+mn-ea"/>
              </a:rPr>
              <a:t>cells acquired </a:t>
            </a:r>
            <a:r>
              <a:rPr lang="en-US" altLang="ja-JP" sz="1000" dirty="0">
                <a:solidFill>
                  <a:schemeClr val="tx1"/>
                </a:solidFill>
                <a:latin typeface="+mn-ea"/>
              </a:rPr>
              <a:t>sensitivity</a:t>
            </a:r>
            <a:r>
              <a:rPr lang="en-US" altLang="ja-JP" sz="1000" dirty="0">
                <a:solidFill>
                  <a:schemeClr val="tx1"/>
                </a:solidFill>
                <a:effectLst/>
                <a:latin typeface="+mn-ea"/>
              </a:rPr>
              <a:t> to cisplatin. </a:t>
            </a:r>
            <a:endParaRPr lang="en-US" altLang="ja-JP" sz="1000" dirty="0">
              <a:solidFill>
                <a:schemeClr val="tx1"/>
              </a:solidFill>
              <a:latin typeface="+mn-ea"/>
              <a:cs typeface="Times New Roman (Body CS)"/>
            </a:endParaRP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41</a:t>
            </a:fld>
            <a:endParaRPr kumimoji="1" lang="ja-JP" altLang="en-US"/>
          </a:p>
        </p:txBody>
      </p:sp>
    </p:spTree>
    <p:extLst>
      <p:ext uri="{BB962C8B-B14F-4D97-AF65-F5344CB8AC3E}">
        <p14:creationId xmlns:p14="http://schemas.microsoft.com/office/powerpoint/2010/main" val="376034787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85800" y="1143000"/>
            <a:ext cx="5486400" cy="3086100"/>
          </a:xfrm>
        </p:spPr>
      </p:sp>
      <p:sp>
        <p:nvSpPr>
          <p:cNvPr id="3" name="ノート プレースホルダー 2"/>
          <p:cNvSpPr>
            <a:spLocks noGrp="1"/>
          </p:cNvSpPr>
          <p:nvPr>
            <p:ph type="body" idx="1"/>
          </p:nvPr>
        </p:nvSpPr>
        <p:spPr/>
        <p:txBody>
          <a:bodyPr/>
          <a:lstStyle/>
          <a:p>
            <a:r>
              <a:rPr kumimoji="1" lang="en-US" altLang="ja-JP" dirty="0"/>
              <a:t>By confirming SLFN11 expression, we can confidently platinum-based chemotherapy for ovarian cancer. However, how do we deal with SLFN11 negative cases? We focused on ATR, which is also an important factor in the replication process.</a:t>
            </a:r>
            <a:endParaRPr kumimoji="1" lang="ja-JP" altLang="en-US" dirty="0"/>
          </a:p>
        </p:txBody>
      </p:sp>
      <p:sp>
        <p:nvSpPr>
          <p:cNvPr id="4" name="スライド番号プレースホルダー 3"/>
          <p:cNvSpPr>
            <a:spLocks noGrp="1"/>
          </p:cNvSpPr>
          <p:nvPr>
            <p:ph type="sldNum" sz="quarter" idx="10"/>
          </p:nvPr>
        </p:nvSpPr>
        <p:spPr/>
        <p:txBody>
          <a:bodyPr/>
          <a:lstStyle/>
          <a:p>
            <a:fld id="{ABBABD3D-B636-439E-B87C-E9F959CB47E8}" type="slidenum">
              <a:rPr kumimoji="1" lang="ja-JP" altLang="en-US" smtClean="0"/>
              <a:t>42</a:t>
            </a:fld>
            <a:endParaRPr kumimoji="1" lang="ja-JP" altLang="en-US"/>
          </a:p>
        </p:txBody>
      </p:sp>
    </p:spTree>
    <p:extLst>
      <p:ext uri="{BB962C8B-B14F-4D97-AF65-F5344CB8AC3E}">
        <p14:creationId xmlns:p14="http://schemas.microsoft.com/office/powerpoint/2010/main" val="129923230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ja-JP" sz="1200" dirty="0">
                <a:effectLst/>
                <a:latin typeface="Times New Roman" panose="02020603050405020304" pitchFamily="18" charset="0"/>
                <a:ea typeface="游明朝" panose="02020400000000000000" pitchFamily="18" charset="-128"/>
              </a:rPr>
              <a:t>We combined an ATR inhibitor with cisplatin to overcome platinum resistance in SLFN11-negative CCC cells. Cell viability assay confirmed that the ATR inhibitor combination made two cell lines more sensitive to cisplatin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1200" dirty="0">
              <a:effectLst/>
              <a:latin typeface="Times New Roman" panose="02020603050405020304" pitchFamily="18" charset="0"/>
              <a:ea typeface="游明朝" panose="02020400000000000000" pitchFamily="18" charset="-128"/>
            </a:endParaRP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43</a:t>
            </a:fld>
            <a:endParaRPr kumimoji="1" lang="ja-JP" altLang="en-US"/>
          </a:p>
        </p:txBody>
      </p:sp>
    </p:spTree>
    <p:extLst>
      <p:ext uri="{BB962C8B-B14F-4D97-AF65-F5344CB8AC3E}">
        <p14:creationId xmlns:p14="http://schemas.microsoft.com/office/powerpoint/2010/main" val="5154774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The summary of the results for CCC is shown here. </a:t>
            </a:r>
            <a:r>
              <a:rPr lang="en-US" altLang="ja-JP" sz="1200" dirty="0">
                <a:effectLst/>
                <a:latin typeface="+mn-ea"/>
              </a:rPr>
              <a:t>SLFN11 is a key determinant of sensitivity to cisplatin in CCC cell lines. </a:t>
            </a:r>
            <a:r>
              <a:rPr lang="en-US" altLang="ja-JP" sz="1200" dirty="0">
                <a:latin typeface="+mn-ea"/>
              </a:rPr>
              <a:t>ATR inhibitor combination therapy with cisplatin could be a novel therapeutic strategy for platinum-resistant cells.</a:t>
            </a:r>
          </a:p>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44</a:t>
            </a:fld>
            <a:endParaRPr kumimoji="1" lang="ja-JP" altLang="en-US"/>
          </a:p>
        </p:txBody>
      </p:sp>
    </p:spTree>
    <p:extLst>
      <p:ext uri="{BB962C8B-B14F-4D97-AF65-F5344CB8AC3E}">
        <p14:creationId xmlns:p14="http://schemas.microsoft.com/office/powerpoint/2010/main" val="1267451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45</a:t>
            </a:fld>
            <a:endParaRPr kumimoji="1" lang="ja-JP" altLang="en-US"/>
          </a:p>
        </p:txBody>
      </p:sp>
    </p:spTree>
    <p:extLst>
      <p:ext uri="{BB962C8B-B14F-4D97-AF65-F5344CB8AC3E}">
        <p14:creationId xmlns:p14="http://schemas.microsoft.com/office/powerpoint/2010/main" val="285875281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ja-JP" altLang="ja-JP" sz="1200" dirty="0">
              <a:effectLst/>
              <a:latin typeface="+mn-ea"/>
              <a:cs typeface="Times New Roman (Body CS)"/>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46</a:t>
            </a:fld>
            <a:endParaRPr kumimoji="1" lang="ja-JP" altLang="en-US"/>
          </a:p>
        </p:txBody>
      </p:sp>
    </p:spTree>
    <p:extLst>
      <p:ext uri="{BB962C8B-B14F-4D97-AF65-F5344CB8AC3E}">
        <p14:creationId xmlns:p14="http://schemas.microsoft.com/office/powerpoint/2010/main" val="40741698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sz="1200" dirty="0">
              <a:solidFill>
                <a:schemeClr val="tx1"/>
              </a:solidFill>
              <a:latin typeface="+mn-ea"/>
            </a:endParaRPr>
          </a:p>
        </p:txBody>
      </p:sp>
      <p:sp>
        <p:nvSpPr>
          <p:cNvPr id="4" name="スライド番号プレースホルダー 3"/>
          <p:cNvSpPr>
            <a:spLocks noGrp="1"/>
          </p:cNvSpPr>
          <p:nvPr>
            <p:ph type="sldNum" sz="quarter" idx="5"/>
          </p:nvPr>
        </p:nvSpPr>
        <p:spPr/>
        <p:txBody>
          <a:bodyPr/>
          <a:lstStyle/>
          <a:p>
            <a:fld id="{66D5A085-4533-4054-B5CF-6E76CC85BC63}" type="slidenum">
              <a:rPr kumimoji="1" lang="ja-JP" altLang="en-US" smtClean="0"/>
              <a:t>47</a:t>
            </a:fld>
            <a:endParaRPr kumimoji="1" lang="ja-JP" altLang="en-US"/>
          </a:p>
        </p:txBody>
      </p:sp>
    </p:spTree>
    <p:extLst>
      <p:ext uri="{BB962C8B-B14F-4D97-AF65-F5344CB8AC3E}">
        <p14:creationId xmlns:p14="http://schemas.microsoft.com/office/powerpoint/2010/main" val="1709201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4BB19-3A3C-8843-BC5F-5829107E20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JP"/>
          </a:p>
        </p:txBody>
      </p:sp>
      <p:sp>
        <p:nvSpPr>
          <p:cNvPr id="3" name="Subtitle 2">
            <a:extLst>
              <a:ext uri="{FF2B5EF4-FFF2-40B4-BE49-F238E27FC236}">
                <a16:creationId xmlns:a16="http://schemas.microsoft.com/office/drawing/2014/main" id="{949EB17B-F631-F841-865C-B6C3AFF722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JP"/>
          </a:p>
        </p:txBody>
      </p:sp>
      <p:sp>
        <p:nvSpPr>
          <p:cNvPr id="4" name="Date Placeholder 3">
            <a:extLst>
              <a:ext uri="{FF2B5EF4-FFF2-40B4-BE49-F238E27FC236}">
                <a16:creationId xmlns:a16="http://schemas.microsoft.com/office/drawing/2014/main" id="{CCB76075-37D8-8D4E-B36F-8EB81C622388}"/>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D768E384-76FC-7D40-AB08-DEBCE851FE42}"/>
              </a:ext>
            </a:extLst>
          </p:cNvPr>
          <p:cNvSpPr>
            <a:spLocks noGrp="1"/>
          </p:cNvSpPr>
          <p:nvPr>
            <p:ph type="ftr" sz="quarter" idx="11"/>
          </p:nvPr>
        </p:nvSpPr>
        <p:spPr/>
        <p:txBody>
          <a:bodyPr/>
          <a:lstStyle/>
          <a:p>
            <a:endParaRPr lang="en-JP"/>
          </a:p>
        </p:txBody>
      </p:sp>
      <p:sp>
        <p:nvSpPr>
          <p:cNvPr id="6" name="Slide Number Placeholder 5">
            <a:extLst>
              <a:ext uri="{FF2B5EF4-FFF2-40B4-BE49-F238E27FC236}">
                <a16:creationId xmlns:a16="http://schemas.microsoft.com/office/drawing/2014/main" id="{698C03ED-AF87-0149-8D9F-BDB463A5827E}"/>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3762891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799124-2380-7E4A-9D7D-3EE6E5283EDF}"/>
              </a:ext>
            </a:extLst>
          </p:cNvPr>
          <p:cNvSpPr>
            <a:spLocks noGrp="1"/>
          </p:cNvSpPr>
          <p:nvPr>
            <p:ph type="title"/>
          </p:nvPr>
        </p:nvSpPr>
        <p:spPr/>
        <p:txBody>
          <a:bodyPr/>
          <a:lstStyle/>
          <a:p>
            <a:r>
              <a:rPr lang="en-US"/>
              <a:t>Click to edit Master title style</a:t>
            </a:r>
            <a:endParaRPr lang="en-JP"/>
          </a:p>
        </p:txBody>
      </p:sp>
      <p:sp>
        <p:nvSpPr>
          <p:cNvPr id="3" name="Content Placeholder 2">
            <a:extLst>
              <a:ext uri="{FF2B5EF4-FFF2-40B4-BE49-F238E27FC236}">
                <a16:creationId xmlns:a16="http://schemas.microsoft.com/office/drawing/2014/main" id="{DC8207F8-0E02-2F48-8EA1-0B3E7006BCD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Date Placeholder 3">
            <a:extLst>
              <a:ext uri="{FF2B5EF4-FFF2-40B4-BE49-F238E27FC236}">
                <a16:creationId xmlns:a16="http://schemas.microsoft.com/office/drawing/2014/main" id="{4E50159A-6B94-0A49-B436-CAF07F4D506E}"/>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9538FE78-AAAF-914C-90D7-DEE1CB7C6D70}"/>
              </a:ext>
            </a:extLst>
          </p:cNvPr>
          <p:cNvSpPr>
            <a:spLocks noGrp="1"/>
          </p:cNvSpPr>
          <p:nvPr>
            <p:ph type="ftr" sz="quarter" idx="11"/>
          </p:nvPr>
        </p:nvSpPr>
        <p:spPr/>
        <p:txBody>
          <a:bodyPr/>
          <a:lstStyle/>
          <a:p>
            <a:endParaRPr lang="en-JP"/>
          </a:p>
        </p:txBody>
      </p:sp>
      <p:sp>
        <p:nvSpPr>
          <p:cNvPr id="6" name="Slide Number Placeholder 5">
            <a:extLst>
              <a:ext uri="{FF2B5EF4-FFF2-40B4-BE49-F238E27FC236}">
                <a16:creationId xmlns:a16="http://schemas.microsoft.com/office/drawing/2014/main" id="{65D89DC2-7E07-2741-8814-1797EDA4ABFC}"/>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373940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1AE0E-FEAF-9549-BE44-0798F2BAF76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JP"/>
          </a:p>
        </p:txBody>
      </p:sp>
      <p:sp>
        <p:nvSpPr>
          <p:cNvPr id="3" name="Text Placeholder 2">
            <a:extLst>
              <a:ext uri="{FF2B5EF4-FFF2-40B4-BE49-F238E27FC236}">
                <a16:creationId xmlns:a16="http://schemas.microsoft.com/office/drawing/2014/main" id="{83D79D31-2263-0644-A360-BFC9EC1009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B6A5D22-28E3-6E40-A427-A79EAF9F9B0B}"/>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593B9492-0739-584F-95EE-568C21CBC51C}"/>
              </a:ext>
            </a:extLst>
          </p:cNvPr>
          <p:cNvSpPr>
            <a:spLocks noGrp="1"/>
          </p:cNvSpPr>
          <p:nvPr>
            <p:ph type="ftr" sz="quarter" idx="11"/>
          </p:nvPr>
        </p:nvSpPr>
        <p:spPr/>
        <p:txBody>
          <a:bodyPr/>
          <a:lstStyle/>
          <a:p>
            <a:endParaRPr lang="en-JP"/>
          </a:p>
        </p:txBody>
      </p:sp>
      <p:sp>
        <p:nvSpPr>
          <p:cNvPr id="6" name="Slide Number Placeholder 5">
            <a:extLst>
              <a:ext uri="{FF2B5EF4-FFF2-40B4-BE49-F238E27FC236}">
                <a16:creationId xmlns:a16="http://schemas.microsoft.com/office/drawing/2014/main" id="{201CF88B-4912-1A41-B7AC-5D78EFB26150}"/>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899022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0B35F-5C87-0743-981A-33DA19F2AC29}"/>
              </a:ext>
            </a:extLst>
          </p:cNvPr>
          <p:cNvSpPr>
            <a:spLocks noGrp="1"/>
          </p:cNvSpPr>
          <p:nvPr>
            <p:ph type="title"/>
          </p:nvPr>
        </p:nvSpPr>
        <p:spPr/>
        <p:txBody>
          <a:bodyPr/>
          <a:lstStyle/>
          <a:p>
            <a:r>
              <a:rPr lang="en-US"/>
              <a:t>Click to edit Master title style</a:t>
            </a:r>
            <a:endParaRPr lang="en-JP"/>
          </a:p>
        </p:txBody>
      </p:sp>
      <p:sp>
        <p:nvSpPr>
          <p:cNvPr id="3" name="Content Placeholder 2">
            <a:extLst>
              <a:ext uri="{FF2B5EF4-FFF2-40B4-BE49-F238E27FC236}">
                <a16:creationId xmlns:a16="http://schemas.microsoft.com/office/drawing/2014/main" id="{386F2FD4-33B4-FA40-A9F2-3709500A06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Content Placeholder 3">
            <a:extLst>
              <a:ext uri="{FF2B5EF4-FFF2-40B4-BE49-F238E27FC236}">
                <a16:creationId xmlns:a16="http://schemas.microsoft.com/office/drawing/2014/main" id="{3B363263-05BA-9C48-A25B-8A92693A16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5" name="Date Placeholder 4">
            <a:extLst>
              <a:ext uri="{FF2B5EF4-FFF2-40B4-BE49-F238E27FC236}">
                <a16:creationId xmlns:a16="http://schemas.microsoft.com/office/drawing/2014/main" id="{716C4881-BB47-8243-80EB-BD13D896D0D6}"/>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6" name="Footer Placeholder 5">
            <a:extLst>
              <a:ext uri="{FF2B5EF4-FFF2-40B4-BE49-F238E27FC236}">
                <a16:creationId xmlns:a16="http://schemas.microsoft.com/office/drawing/2014/main" id="{CA3926E4-1CF3-A641-80A1-E052591B89AE}"/>
              </a:ext>
            </a:extLst>
          </p:cNvPr>
          <p:cNvSpPr>
            <a:spLocks noGrp="1"/>
          </p:cNvSpPr>
          <p:nvPr>
            <p:ph type="ftr" sz="quarter" idx="11"/>
          </p:nvPr>
        </p:nvSpPr>
        <p:spPr/>
        <p:txBody>
          <a:bodyPr/>
          <a:lstStyle/>
          <a:p>
            <a:endParaRPr lang="en-JP"/>
          </a:p>
        </p:txBody>
      </p:sp>
      <p:sp>
        <p:nvSpPr>
          <p:cNvPr id="7" name="Slide Number Placeholder 6">
            <a:extLst>
              <a:ext uri="{FF2B5EF4-FFF2-40B4-BE49-F238E27FC236}">
                <a16:creationId xmlns:a16="http://schemas.microsoft.com/office/drawing/2014/main" id="{AB6B4CEB-EF11-2546-B0D4-23BC90D7501A}"/>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3641207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637A3-B54B-7A42-A362-6354976C5AC8}"/>
              </a:ext>
            </a:extLst>
          </p:cNvPr>
          <p:cNvSpPr>
            <a:spLocks noGrp="1"/>
          </p:cNvSpPr>
          <p:nvPr>
            <p:ph type="title"/>
          </p:nvPr>
        </p:nvSpPr>
        <p:spPr>
          <a:xfrm>
            <a:off x="839788" y="365125"/>
            <a:ext cx="10515600" cy="1325563"/>
          </a:xfrm>
        </p:spPr>
        <p:txBody>
          <a:bodyPr/>
          <a:lstStyle/>
          <a:p>
            <a:r>
              <a:rPr lang="en-US"/>
              <a:t>Click to edit Master title style</a:t>
            </a:r>
            <a:endParaRPr lang="en-JP"/>
          </a:p>
        </p:txBody>
      </p:sp>
      <p:sp>
        <p:nvSpPr>
          <p:cNvPr id="3" name="Text Placeholder 2">
            <a:extLst>
              <a:ext uri="{FF2B5EF4-FFF2-40B4-BE49-F238E27FC236}">
                <a16:creationId xmlns:a16="http://schemas.microsoft.com/office/drawing/2014/main" id="{F7BD8F54-67F5-A841-8B02-92525B0C4A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43A705-53E2-7B46-B792-D9737BCD2D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5" name="Text Placeholder 4">
            <a:extLst>
              <a:ext uri="{FF2B5EF4-FFF2-40B4-BE49-F238E27FC236}">
                <a16:creationId xmlns:a16="http://schemas.microsoft.com/office/drawing/2014/main" id="{C2465E5E-0F7D-0A47-83C6-3DED1C7F5E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F085A-5C02-7F4D-AFDF-DCD680BD205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7" name="Date Placeholder 6">
            <a:extLst>
              <a:ext uri="{FF2B5EF4-FFF2-40B4-BE49-F238E27FC236}">
                <a16:creationId xmlns:a16="http://schemas.microsoft.com/office/drawing/2014/main" id="{44DBF03E-1664-654A-B958-498438CC7E5F}"/>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8" name="Footer Placeholder 7">
            <a:extLst>
              <a:ext uri="{FF2B5EF4-FFF2-40B4-BE49-F238E27FC236}">
                <a16:creationId xmlns:a16="http://schemas.microsoft.com/office/drawing/2014/main" id="{2E689178-9347-CD4C-A07B-4E5662DE34B9}"/>
              </a:ext>
            </a:extLst>
          </p:cNvPr>
          <p:cNvSpPr>
            <a:spLocks noGrp="1"/>
          </p:cNvSpPr>
          <p:nvPr>
            <p:ph type="ftr" sz="quarter" idx="11"/>
          </p:nvPr>
        </p:nvSpPr>
        <p:spPr/>
        <p:txBody>
          <a:bodyPr/>
          <a:lstStyle/>
          <a:p>
            <a:endParaRPr lang="en-JP"/>
          </a:p>
        </p:txBody>
      </p:sp>
      <p:sp>
        <p:nvSpPr>
          <p:cNvPr id="9" name="Slide Number Placeholder 8">
            <a:extLst>
              <a:ext uri="{FF2B5EF4-FFF2-40B4-BE49-F238E27FC236}">
                <a16:creationId xmlns:a16="http://schemas.microsoft.com/office/drawing/2014/main" id="{0E24F963-9861-FC4D-BB97-B8C434C5CB55}"/>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966600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8C713-4256-2742-BB45-10665D42C3C1}"/>
              </a:ext>
            </a:extLst>
          </p:cNvPr>
          <p:cNvSpPr>
            <a:spLocks noGrp="1"/>
          </p:cNvSpPr>
          <p:nvPr>
            <p:ph type="title"/>
          </p:nvPr>
        </p:nvSpPr>
        <p:spPr/>
        <p:txBody>
          <a:bodyPr/>
          <a:lstStyle/>
          <a:p>
            <a:r>
              <a:rPr lang="en-US"/>
              <a:t>Click to edit Master title style</a:t>
            </a:r>
            <a:endParaRPr lang="en-JP"/>
          </a:p>
        </p:txBody>
      </p:sp>
      <p:sp>
        <p:nvSpPr>
          <p:cNvPr id="3" name="Date Placeholder 2">
            <a:extLst>
              <a:ext uri="{FF2B5EF4-FFF2-40B4-BE49-F238E27FC236}">
                <a16:creationId xmlns:a16="http://schemas.microsoft.com/office/drawing/2014/main" id="{6CCA9F62-57C2-5B4D-8714-71621F616D3A}"/>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4" name="Footer Placeholder 3">
            <a:extLst>
              <a:ext uri="{FF2B5EF4-FFF2-40B4-BE49-F238E27FC236}">
                <a16:creationId xmlns:a16="http://schemas.microsoft.com/office/drawing/2014/main" id="{495D12BC-FAE8-274A-80DA-4E9B1C57E192}"/>
              </a:ext>
            </a:extLst>
          </p:cNvPr>
          <p:cNvSpPr>
            <a:spLocks noGrp="1"/>
          </p:cNvSpPr>
          <p:nvPr>
            <p:ph type="ftr" sz="quarter" idx="11"/>
          </p:nvPr>
        </p:nvSpPr>
        <p:spPr/>
        <p:txBody>
          <a:bodyPr/>
          <a:lstStyle/>
          <a:p>
            <a:endParaRPr lang="en-JP"/>
          </a:p>
        </p:txBody>
      </p:sp>
      <p:sp>
        <p:nvSpPr>
          <p:cNvPr id="5" name="Slide Number Placeholder 4">
            <a:extLst>
              <a:ext uri="{FF2B5EF4-FFF2-40B4-BE49-F238E27FC236}">
                <a16:creationId xmlns:a16="http://schemas.microsoft.com/office/drawing/2014/main" id="{BF5C347B-9C21-7D40-A17C-C36F4ECA0F1E}"/>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3943276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2A7067-30D1-A142-9313-0E7CCE297673}"/>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3" name="Footer Placeholder 2">
            <a:extLst>
              <a:ext uri="{FF2B5EF4-FFF2-40B4-BE49-F238E27FC236}">
                <a16:creationId xmlns:a16="http://schemas.microsoft.com/office/drawing/2014/main" id="{67E37635-3BB9-E649-B104-7446498BF696}"/>
              </a:ext>
            </a:extLst>
          </p:cNvPr>
          <p:cNvSpPr>
            <a:spLocks noGrp="1"/>
          </p:cNvSpPr>
          <p:nvPr>
            <p:ph type="ftr" sz="quarter" idx="11"/>
          </p:nvPr>
        </p:nvSpPr>
        <p:spPr/>
        <p:txBody>
          <a:bodyPr/>
          <a:lstStyle/>
          <a:p>
            <a:endParaRPr lang="en-JP"/>
          </a:p>
        </p:txBody>
      </p:sp>
      <p:sp>
        <p:nvSpPr>
          <p:cNvPr id="4" name="Slide Number Placeholder 3">
            <a:extLst>
              <a:ext uri="{FF2B5EF4-FFF2-40B4-BE49-F238E27FC236}">
                <a16:creationId xmlns:a16="http://schemas.microsoft.com/office/drawing/2014/main" id="{11E0C613-C557-584C-BD67-D4B8E93589FD}"/>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473077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EDFB0-F3D7-F744-83C9-91E85C05DE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JP"/>
          </a:p>
        </p:txBody>
      </p:sp>
      <p:sp>
        <p:nvSpPr>
          <p:cNvPr id="3" name="Content Placeholder 2">
            <a:extLst>
              <a:ext uri="{FF2B5EF4-FFF2-40B4-BE49-F238E27FC236}">
                <a16:creationId xmlns:a16="http://schemas.microsoft.com/office/drawing/2014/main" id="{EC3C5500-E9B8-7F4D-A7CE-951A3A20A2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Text Placeholder 3">
            <a:extLst>
              <a:ext uri="{FF2B5EF4-FFF2-40B4-BE49-F238E27FC236}">
                <a16:creationId xmlns:a16="http://schemas.microsoft.com/office/drawing/2014/main" id="{14C71AD4-4FAE-0447-89B2-00762CFCA8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9ADD6F-78EA-6C4C-9280-8B6582037902}"/>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6" name="Footer Placeholder 5">
            <a:extLst>
              <a:ext uri="{FF2B5EF4-FFF2-40B4-BE49-F238E27FC236}">
                <a16:creationId xmlns:a16="http://schemas.microsoft.com/office/drawing/2014/main" id="{FB1803F6-A5CF-8A4C-87BB-0F98784C6A8C}"/>
              </a:ext>
            </a:extLst>
          </p:cNvPr>
          <p:cNvSpPr>
            <a:spLocks noGrp="1"/>
          </p:cNvSpPr>
          <p:nvPr>
            <p:ph type="ftr" sz="quarter" idx="11"/>
          </p:nvPr>
        </p:nvSpPr>
        <p:spPr/>
        <p:txBody>
          <a:bodyPr/>
          <a:lstStyle/>
          <a:p>
            <a:endParaRPr lang="en-JP"/>
          </a:p>
        </p:txBody>
      </p:sp>
      <p:sp>
        <p:nvSpPr>
          <p:cNvPr id="7" name="Slide Number Placeholder 6">
            <a:extLst>
              <a:ext uri="{FF2B5EF4-FFF2-40B4-BE49-F238E27FC236}">
                <a16:creationId xmlns:a16="http://schemas.microsoft.com/office/drawing/2014/main" id="{FE7B9662-5F46-7F43-898E-578582058508}"/>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4125117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7502C-AD5C-2C4E-8363-23830698EA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JP"/>
          </a:p>
        </p:txBody>
      </p:sp>
      <p:sp>
        <p:nvSpPr>
          <p:cNvPr id="3" name="Picture Placeholder 2">
            <a:extLst>
              <a:ext uri="{FF2B5EF4-FFF2-40B4-BE49-F238E27FC236}">
                <a16:creationId xmlns:a16="http://schemas.microsoft.com/office/drawing/2014/main" id="{EE239D12-E01E-4C49-98EE-B9B65AF38A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JP"/>
          </a:p>
        </p:txBody>
      </p:sp>
      <p:sp>
        <p:nvSpPr>
          <p:cNvPr id="4" name="Text Placeholder 3">
            <a:extLst>
              <a:ext uri="{FF2B5EF4-FFF2-40B4-BE49-F238E27FC236}">
                <a16:creationId xmlns:a16="http://schemas.microsoft.com/office/drawing/2014/main" id="{3F6A4473-7038-984B-A2F1-9AE5D6AD1B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60F57C-ECCA-5446-9A18-7A9715F0858F}"/>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6" name="Footer Placeholder 5">
            <a:extLst>
              <a:ext uri="{FF2B5EF4-FFF2-40B4-BE49-F238E27FC236}">
                <a16:creationId xmlns:a16="http://schemas.microsoft.com/office/drawing/2014/main" id="{1E784CC2-3CB0-2145-AA58-6650259FD72F}"/>
              </a:ext>
            </a:extLst>
          </p:cNvPr>
          <p:cNvSpPr>
            <a:spLocks noGrp="1"/>
          </p:cNvSpPr>
          <p:nvPr>
            <p:ph type="ftr" sz="quarter" idx="11"/>
          </p:nvPr>
        </p:nvSpPr>
        <p:spPr/>
        <p:txBody>
          <a:bodyPr/>
          <a:lstStyle/>
          <a:p>
            <a:endParaRPr lang="en-JP"/>
          </a:p>
        </p:txBody>
      </p:sp>
      <p:sp>
        <p:nvSpPr>
          <p:cNvPr id="7" name="Slide Number Placeholder 6">
            <a:extLst>
              <a:ext uri="{FF2B5EF4-FFF2-40B4-BE49-F238E27FC236}">
                <a16:creationId xmlns:a16="http://schemas.microsoft.com/office/drawing/2014/main" id="{8CB5D62B-83C6-5B48-82F0-53DE70055D45}"/>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3447136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1BB33-6979-7848-97A5-02F4809D534D}"/>
              </a:ext>
            </a:extLst>
          </p:cNvPr>
          <p:cNvSpPr>
            <a:spLocks noGrp="1"/>
          </p:cNvSpPr>
          <p:nvPr>
            <p:ph type="title"/>
          </p:nvPr>
        </p:nvSpPr>
        <p:spPr/>
        <p:txBody>
          <a:bodyPr/>
          <a:lstStyle/>
          <a:p>
            <a:r>
              <a:rPr lang="en-US"/>
              <a:t>Click to edit Master title style</a:t>
            </a:r>
            <a:endParaRPr lang="en-JP"/>
          </a:p>
        </p:txBody>
      </p:sp>
      <p:sp>
        <p:nvSpPr>
          <p:cNvPr id="3" name="Vertical Text Placeholder 2">
            <a:extLst>
              <a:ext uri="{FF2B5EF4-FFF2-40B4-BE49-F238E27FC236}">
                <a16:creationId xmlns:a16="http://schemas.microsoft.com/office/drawing/2014/main" id="{E275FD6A-DDDF-A547-B1C0-E40444880B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Date Placeholder 3">
            <a:extLst>
              <a:ext uri="{FF2B5EF4-FFF2-40B4-BE49-F238E27FC236}">
                <a16:creationId xmlns:a16="http://schemas.microsoft.com/office/drawing/2014/main" id="{1A121AF8-93D0-3F4E-860B-0211D7EBDD16}"/>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2113290B-3B6D-EF49-AAA9-7D1DC9D429B2}"/>
              </a:ext>
            </a:extLst>
          </p:cNvPr>
          <p:cNvSpPr>
            <a:spLocks noGrp="1"/>
          </p:cNvSpPr>
          <p:nvPr>
            <p:ph type="ftr" sz="quarter" idx="11"/>
          </p:nvPr>
        </p:nvSpPr>
        <p:spPr/>
        <p:txBody>
          <a:bodyPr/>
          <a:lstStyle/>
          <a:p>
            <a:endParaRPr lang="en-JP"/>
          </a:p>
        </p:txBody>
      </p:sp>
      <p:sp>
        <p:nvSpPr>
          <p:cNvPr id="6" name="Slide Number Placeholder 5">
            <a:extLst>
              <a:ext uri="{FF2B5EF4-FFF2-40B4-BE49-F238E27FC236}">
                <a16:creationId xmlns:a16="http://schemas.microsoft.com/office/drawing/2014/main" id="{69416F87-F875-3444-A3DA-6731BAFEB8DA}"/>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2233911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C7EC3E-6885-0B40-899F-A539730A701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JP"/>
          </a:p>
        </p:txBody>
      </p:sp>
      <p:sp>
        <p:nvSpPr>
          <p:cNvPr id="3" name="Vertical Text Placeholder 2">
            <a:extLst>
              <a:ext uri="{FF2B5EF4-FFF2-40B4-BE49-F238E27FC236}">
                <a16:creationId xmlns:a16="http://schemas.microsoft.com/office/drawing/2014/main" id="{056D07F6-4EB0-234D-8035-1A56738EE90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Date Placeholder 3">
            <a:extLst>
              <a:ext uri="{FF2B5EF4-FFF2-40B4-BE49-F238E27FC236}">
                <a16:creationId xmlns:a16="http://schemas.microsoft.com/office/drawing/2014/main" id="{F94FB83D-4C64-B44B-B81D-EFB1E922AA91}"/>
              </a:ext>
            </a:extLst>
          </p:cNvPr>
          <p:cNvSpPr>
            <a:spLocks noGrp="1"/>
          </p:cNvSpPr>
          <p:nvPr>
            <p:ph type="dt" sz="half" idx="10"/>
          </p:nvPr>
        </p:nvSpPr>
        <p:spPr/>
        <p:txBody>
          <a:body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60E53844-9036-D949-B7D9-1458126D094F}"/>
              </a:ext>
            </a:extLst>
          </p:cNvPr>
          <p:cNvSpPr>
            <a:spLocks noGrp="1"/>
          </p:cNvSpPr>
          <p:nvPr>
            <p:ph type="ftr" sz="quarter" idx="11"/>
          </p:nvPr>
        </p:nvSpPr>
        <p:spPr/>
        <p:txBody>
          <a:bodyPr/>
          <a:lstStyle/>
          <a:p>
            <a:endParaRPr lang="en-JP"/>
          </a:p>
        </p:txBody>
      </p:sp>
      <p:sp>
        <p:nvSpPr>
          <p:cNvPr id="6" name="Slide Number Placeholder 5">
            <a:extLst>
              <a:ext uri="{FF2B5EF4-FFF2-40B4-BE49-F238E27FC236}">
                <a16:creationId xmlns:a16="http://schemas.microsoft.com/office/drawing/2014/main" id="{FDDA2384-610D-EE43-A0C5-A6E5A11903BB}"/>
              </a:ext>
            </a:extLst>
          </p:cNvPr>
          <p:cNvSpPr>
            <a:spLocks noGrp="1"/>
          </p:cNvSpPr>
          <p:nvPr>
            <p:ph type="sldNum" sz="quarter" idx="12"/>
          </p:nvPr>
        </p:nvSpPr>
        <p:spPr/>
        <p:txBody>
          <a:bodyPr/>
          <a:lstStyle/>
          <a:p>
            <a:fld id="{933AB93E-545C-EF4A-AC17-244D7C3C54D5}" type="slidenum">
              <a:rPr lang="en-JP" smtClean="0"/>
              <a:t>‹#›</a:t>
            </a:fld>
            <a:endParaRPr lang="en-JP"/>
          </a:p>
        </p:txBody>
      </p:sp>
    </p:spTree>
    <p:extLst>
      <p:ext uri="{BB962C8B-B14F-4D97-AF65-F5344CB8AC3E}">
        <p14:creationId xmlns:p14="http://schemas.microsoft.com/office/powerpoint/2010/main" val="662505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225CAA-F12F-2742-8E44-8EAD14146F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JP"/>
          </a:p>
        </p:txBody>
      </p:sp>
      <p:sp>
        <p:nvSpPr>
          <p:cNvPr id="3" name="Text Placeholder 2">
            <a:extLst>
              <a:ext uri="{FF2B5EF4-FFF2-40B4-BE49-F238E27FC236}">
                <a16:creationId xmlns:a16="http://schemas.microsoft.com/office/drawing/2014/main" id="{2BDC3BB6-E619-0E4B-878D-3EBC8368FD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JP"/>
          </a:p>
        </p:txBody>
      </p:sp>
      <p:sp>
        <p:nvSpPr>
          <p:cNvPr id="4" name="Date Placeholder 3">
            <a:extLst>
              <a:ext uri="{FF2B5EF4-FFF2-40B4-BE49-F238E27FC236}">
                <a16:creationId xmlns:a16="http://schemas.microsoft.com/office/drawing/2014/main" id="{547977B8-DE5A-5C4A-9A80-2B969A5F26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78D923-45D9-9A41-9F86-171C37226F62}" type="datetimeFigureOut">
              <a:rPr lang="en-JP" smtClean="0"/>
              <a:t>09/02/2023</a:t>
            </a:fld>
            <a:endParaRPr lang="en-JP"/>
          </a:p>
        </p:txBody>
      </p:sp>
      <p:sp>
        <p:nvSpPr>
          <p:cNvPr id="5" name="Footer Placeholder 4">
            <a:extLst>
              <a:ext uri="{FF2B5EF4-FFF2-40B4-BE49-F238E27FC236}">
                <a16:creationId xmlns:a16="http://schemas.microsoft.com/office/drawing/2014/main" id="{B3D3BD63-C455-544D-97DE-DF0DB70681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JP"/>
          </a:p>
        </p:txBody>
      </p:sp>
      <p:sp>
        <p:nvSpPr>
          <p:cNvPr id="6" name="Slide Number Placeholder 5">
            <a:extLst>
              <a:ext uri="{FF2B5EF4-FFF2-40B4-BE49-F238E27FC236}">
                <a16:creationId xmlns:a16="http://schemas.microsoft.com/office/drawing/2014/main" id="{5C62A5F1-28C9-F540-A054-A15A019B30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3AB93E-545C-EF4A-AC17-244D7C3C54D5}" type="slidenum">
              <a:rPr lang="en-JP" smtClean="0"/>
              <a:t>‹#›</a:t>
            </a:fld>
            <a:endParaRPr lang="en-JP"/>
          </a:p>
        </p:txBody>
      </p:sp>
    </p:spTree>
    <p:extLst>
      <p:ext uri="{BB962C8B-B14F-4D97-AF65-F5344CB8AC3E}">
        <p14:creationId xmlns:p14="http://schemas.microsoft.com/office/powerpoint/2010/main" val="3981670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JP"/>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6.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16.png"/></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3351-6CE7-9F48-8FDF-7E5D6656B084}"/>
              </a:ext>
            </a:extLst>
          </p:cNvPr>
          <p:cNvSpPr>
            <a:spLocks noGrp="1"/>
          </p:cNvSpPr>
          <p:nvPr>
            <p:ph type="ctrTitle"/>
          </p:nvPr>
        </p:nvSpPr>
        <p:spPr>
          <a:xfrm>
            <a:off x="410817" y="1797086"/>
            <a:ext cx="11370366" cy="1932954"/>
          </a:xfrm>
          <a:solidFill>
            <a:schemeClr val="accent2"/>
          </a:solidFill>
        </p:spPr>
        <p:txBody>
          <a:bodyPr anchor="ctr">
            <a:noAutofit/>
          </a:bodyPr>
          <a:lstStyle/>
          <a:p>
            <a:pPr>
              <a:lnSpc>
                <a:spcPct val="100000"/>
              </a:lnSpc>
            </a:pPr>
            <a:r>
              <a:rPr lang="en-US" altLang="ja-JP" sz="4400" b="1" dirty="0">
                <a:solidFill>
                  <a:schemeClr val="bg1"/>
                </a:solidFill>
                <a:latin typeface="+mn-lt"/>
                <a:ea typeface="+mn-ea"/>
              </a:rPr>
              <a:t>Future directions of ovarian cancer treatment </a:t>
            </a:r>
            <a:br>
              <a:rPr lang="en-US" altLang="ja-JP" sz="4400" b="1" dirty="0">
                <a:solidFill>
                  <a:schemeClr val="bg1"/>
                </a:solidFill>
                <a:latin typeface="+mn-lt"/>
                <a:ea typeface="+mn-ea"/>
              </a:rPr>
            </a:br>
            <a:r>
              <a:rPr lang="en-US" altLang="ja-JP" sz="4400" b="1" dirty="0">
                <a:solidFill>
                  <a:schemeClr val="bg1"/>
                </a:solidFill>
                <a:latin typeface="+mn-lt"/>
                <a:ea typeface="+mn-ea"/>
              </a:rPr>
              <a:t>after the era of PARP inhibitors</a:t>
            </a:r>
            <a:endParaRPr lang="en-JP" sz="4400" b="1" dirty="0">
              <a:solidFill>
                <a:schemeClr val="bg1"/>
              </a:solidFill>
              <a:latin typeface="+mn-lt"/>
              <a:ea typeface="+mn-ea"/>
            </a:endParaRPr>
          </a:p>
        </p:txBody>
      </p:sp>
      <p:sp>
        <p:nvSpPr>
          <p:cNvPr id="3" name="Subtitle 2">
            <a:extLst>
              <a:ext uri="{FF2B5EF4-FFF2-40B4-BE49-F238E27FC236}">
                <a16:creationId xmlns:a16="http://schemas.microsoft.com/office/drawing/2014/main" id="{A9752FE4-D5D3-C748-BBB7-82D2C91779D0}"/>
              </a:ext>
            </a:extLst>
          </p:cNvPr>
          <p:cNvSpPr>
            <a:spLocks noGrp="1"/>
          </p:cNvSpPr>
          <p:nvPr>
            <p:ph type="subTitle" idx="1"/>
          </p:nvPr>
        </p:nvSpPr>
        <p:spPr>
          <a:xfrm>
            <a:off x="967408" y="4839701"/>
            <a:ext cx="10257184" cy="1786182"/>
          </a:xfrm>
        </p:spPr>
        <p:txBody>
          <a:bodyPr>
            <a:normAutofit fontScale="92500" lnSpcReduction="10000"/>
          </a:bodyPr>
          <a:lstStyle/>
          <a:p>
            <a:r>
              <a:rPr lang="en-US" sz="2800" b="1" dirty="0"/>
              <a:t>Kosuke Yoshihara</a:t>
            </a:r>
          </a:p>
          <a:p>
            <a:r>
              <a:rPr lang="en-US" sz="2800" b="1" dirty="0"/>
              <a:t>Niigata University Graduate School of Medical and Dental Sciences</a:t>
            </a:r>
          </a:p>
          <a:p>
            <a:r>
              <a:rPr lang="en-US" sz="2800" b="1" dirty="0"/>
              <a:t>Vice-chair of TR committee (JGOG)</a:t>
            </a:r>
          </a:p>
          <a:p>
            <a:r>
              <a:rPr lang="en-US" sz="2800" b="1" dirty="0"/>
              <a:t>Member of Endometrial cancer committee (JGOG)</a:t>
            </a:r>
            <a:endParaRPr lang="en-JP" sz="2800" b="1" dirty="0"/>
          </a:p>
        </p:txBody>
      </p:sp>
      <p:pic>
        <p:nvPicPr>
          <p:cNvPr id="10" name="図 9">
            <a:extLst>
              <a:ext uri="{FF2B5EF4-FFF2-40B4-BE49-F238E27FC236}">
                <a16:creationId xmlns:a16="http://schemas.microsoft.com/office/drawing/2014/main" id="{2159AECB-CCDC-2DA1-2ACE-30F943CD1082}"/>
              </a:ext>
            </a:extLst>
          </p:cNvPr>
          <p:cNvPicPr>
            <a:picLocks noChangeAspect="1"/>
          </p:cNvPicPr>
          <p:nvPr/>
        </p:nvPicPr>
        <p:blipFill>
          <a:blip r:embed="rId3"/>
          <a:stretch>
            <a:fillRect/>
          </a:stretch>
        </p:blipFill>
        <p:spPr>
          <a:xfrm>
            <a:off x="5211" y="9481"/>
            <a:ext cx="3460619" cy="1122363"/>
          </a:xfrm>
          <a:prstGeom prst="rect">
            <a:avLst/>
          </a:prstGeom>
        </p:spPr>
      </p:pic>
      <p:pic>
        <p:nvPicPr>
          <p:cNvPr id="11" name="図 3">
            <a:extLst>
              <a:ext uri="{FF2B5EF4-FFF2-40B4-BE49-F238E27FC236}">
                <a16:creationId xmlns:a16="http://schemas.microsoft.com/office/drawing/2014/main" id="{824E1D1A-57ED-F8D9-521E-EDD7BA203D1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456102" y="9481"/>
            <a:ext cx="2642913" cy="720000"/>
          </a:xfrm>
          <a:prstGeom prst="rect">
            <a:avLst/>
          </a:prstGeom>
          <a:noFill/>
          <a:ln>
            <a:noFill/>
          </a:ln>
        </p:spPr>
      </p:pic>
      <p:sp>
        <p:nvSpPr>
          <p:cNvPr id="4" name="テキスト ボックス 3">
            <a:extLst>
              <a:ext uri="{FF2B5EF4-FFF2-40B4-BE49-F238E27FC236}">
                <a16:creationId xmlns:a16="http://schemas.microsoft.com/office/drawing/2014/main" id="{5FC23810-5DA2-DB65-D908-7845FC39B12D}"/>
              </a:ext>
            </a:extLst>
          </p:cNvPr>
          <p:cNvSpPr txBox="1"/>
          <p:nvPr/>
        </p:nvSpPr>
        <p:spPr>
          <a:xfrm>
            <a:off x="247135" y="1132676"/>
            <a:ext cx="7066165" cy="369332"/>
          </a:xfrm>
          <a:prstGeom prst="rect">
            <a:avLst/>
          </a:prstGeom>
          <a:noFill/>
        </p:spPr>
        <p:txBody>
          <a:bodyPr wrap="none" rtlCol="0">
            <a:spAutoFit/>
          </a:bodyPr>
          <a:lstStyle/>
          <a:p>
            <a:r>
              <a:rPr kumimoji="1" lang="en-US" altLang="ja-JP" b="1" dirty="0"/>
              <a:t>Industrial Symposium 2: Vision for Optimal Treatment in Ovarian Cancer</a:t>
            </a:r>
            <a:endParaRPr kumimoji="1" lang="ja-JP" altLang="en-US" b="1"/>
          </a:p>
        </p:txBody>
      </p:sp>
    </p:spTree>
    <p:extLst>
      <p:ext uri="{BB962C8B-B14F-4D97-AF65-F5344CB8AC3E}">
        <p14:creationId xmlns:p14="http://schemas.microsoft.com/office/powerpoint/2010/main" val="4853320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a:extLst>
              <a:ext uri="{FF2B5EF4-FFF2-40B4-BE49-F238E27FC236}">
                <a16:creationId xmlns:a16="http://schemas.microsoft.com/office/drawing/2014/main" id="{FBE77B91-99DD-B7EC-AF6B-AA180DA7E388}"/>
              </a:ext>
            </a:extLst>
          </p:cNvPr>
          <p:cNvSpPr txBox="1">
            <a:spLocks noChangeArrowheads="1"/>
          </p:cNvSpPr>
          <p:nvPr/>
        </p:nvSpPr>
        <p:spPr>
          <a:xfrm>
            <a:off x="1524000" y="1025419"/>
            <a:ext cx="9144000" cy="762000"/>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kern="1200">
                <a:solidFill>
                  <a:schemeClr val="tx1"/>
                </a:solidFill>
                <a:latin typeface="+mn-lt"/>
                <a:ea typeface="+mj-ea"/>
                <a:cs typeface="+mj-cs"/>
              </a:defRPr>
            </a:lvl1pPr>
          </a:lstStyle>
          <a:p>
            <a:pPr>
              <a:defRPr/>
            </a:pPr>
            <a:r>
              <a:rPr lang="en-US" sz="2800" b="1" dirty="0">
                <a:solidFill>
                  <a:schemeClr val="tx1">
                    <a:lumMod val="95000"/>
                    <a:lumOff val="5000"/>
                  </a:schemeClr>
                </a:solidFill>
                <a:cs typeface="Arial" charset="0"/>
              </a:rPr>
              <a:t>Faculty Disclosure</a:t>
            </a:r>
            <a:endParaRPr lang="en-US" sz="1000" b="1" i="1" dirty="0">
              <a:solidFill>
                <a:schemeClr val="tx1">
                  <a:lumMod val="95000"/>
                  <a:lumOff val="5000"/>
                </a:schemeClr>
              </a:solidFill>
              <a:cs typeface="Arial" charset="0"/>
            </a:endParaRPr>
          </a:p>
        </p:txBody>
      </p:sp>
      <p:graphicFrame>
        <p:nvGraphicFramePr>
          <p:cNvPr id="8" name="Content Placeholder 10">
            <a:extLst>
              <a:ext uri="{FF2B5EF4-FFF2-40B4-BE49-F238E27FC236}">
                <a16:creationId xmlns:a16="http://schemas.microsoft.com/office/drawing/2014/main" id="{F45594AE-6946-3528-79C2-5EFB8F3943DD}"/>
              </a:ext>
            </a:extLst>
          </p:cNvPr>
          <p:cNvGraphicFramePr>
            <a:graphicFrameLocks/>
          </p:cNvGraphicFramePr>
          <p:nvPr>
            <p:extLst>
              <p:ext uri="{D42A27DB-BD31-4B8C-83A1-F6EECF244321}">
                <p14:modId xmlns:p14="http://schemas.microsoft.com/office/powerpoint/2010/main" val="1012773930"/>
              </p:ext>
            </p:extLst>
          </p:nvPr>
        </p:nvGraphicFramePr>
        <p:xfrm>
          <a:off x="1523999" y="2633239"/>
          <a:ext cx="9143999" cy="1836420"/>
        </p:xfrm>
        <a:graphic>
          <a:graphicData uri="http://schemas.openxmlformats.org/drawingml/2006/table">
            <a:tbl>
              <a:tblPr/>
              <a:tblGrid>
                <a:gridCol w="2225842">
                  <a:extLst>
                    <a:ext uri="{9D8B030D-6E8A-4147-A177-3AD203B41FA5}">
                      <a16:colId xmlns:a16="http://schemas.microsoft.com/office/drawing/2014/main" val="20000"/>
                    </a:ext>
                  </a:extLst>
                </a:gridCol>
                <a:gridCol w="795421">
                  <a:extLst>
                    <a:ext uri="{9D8B030D-6E8A-4147-A177-3AD203B41FA5}">
                      <a16:colId xmlns:a16="http://schemas.microsoft.com/office/drawing/2014/main" val="20001"/>
                    </a:ext>
                  </a:extLst>
                </a:gridCol>
                <a:gridCol w="954171">
                  <a:extLst>
                    <a:ext uri="{9D8B030D-6E8A-4147-A177-3AD203B41FA5}">
                      <a16:colId xmlns:a16="http://schemas.microsoft.com/office/drawing/2014/main" val="20002"/>
                    </a:ext>
                  </a:extLst>
                </a:gridCol>
                <a:gridCol w="716881">
                  <a:extLst>
                    <a:ext uri="{9D8B030D-6E8A-4147-A177-3AD203B41FA5}">
                      <a16:colId xmlns:a16="http://schemas.microsoft.com/office/drawing/2014/main" val="20003"/>
                    </a:ext>
                  </a:extLst>
                </a:gridCol>
                <a:gridCol w="715210">
                  <a:extLst>
                    <a:ext uri="{9D8B030D-6E8A-4147-A177-3AD203B41FA5}">
                      <a16:colId xmlns:a16="http://schemas.microsoft.com/office/drawing/2014/main" val="20004"/>
                    </a:ext>
                  </a:extLst>
                </a:gridCol>
                <a:gridCol w="768684">
                  <a:extLst>
                    <a:ext uri="{9D8B030D-6E8A-4147-A177-3AD203B41FA5}">
                      <a16:colId xmlns:a16="http://schemas.microsoft.com/office/drawing/2014/main" val="20005"/>
                    </a:ext>
                  </a:extLst>
                </a:gridCol>
                <a:gridCol w="721894">
                  <a:extLst>
                    <a:ext uri="{9D8B030D-6E8A-4147-A177-3AD203B41FA5}">
                      <a16:colId xmlns:a16="http://schemas.microsoft.com/office/drawing/2014/main" val="20006"/>
                    </a:ext>
                  </a:extLst>
                </a:gridCol>
                <a:gridCol w="802106">
                  <a:extLst>
                    <a:ext uri="{9D8B030D-6E8A-4147-A177-3AD203B41FA5}">
                      <a16:colId xmlns:a16="http://schemas.microsoft.com/office/drawing/2014/main" val="20007"/>
                    </a:ext>
                  </a:extLst>
                </a:gridCol>
                <a:gridCol w="1443790">
                  <a:extLst>
                    <a:ext uri="{9D8B030D-6E8A-4147-A177-3AD203B41FA5}">
                      <a16:colId xmlns:a16="http://schemas.microsoft.com/office/drawing/2014/main" val="20008"/>
                    </a:ext>
                  </a:extLst>
                </a:gridCol>
              </a:tblGrid>
              <a:tr h="411163">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Company Name</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Honoraria/</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Expenses </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Consulting/ Advisory Board</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Funded Research </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Royalties/ Patent</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Stock Options</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Ownership/ Equity Position</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a:ln>
                            <a:noFill/>
                          </a:ln>
                          <a:solidFill>
                            <a:schemeClr val="tx1"/>
                          </a:solidFill>
                          <a:effectLst/>
                          <a:latin typeface="+mn-lt"/>
                          <a:ea typeface="Calibri" charset="0"/>
                          <a:cs typeface="Arial" charset="0"/>
                        </a:rPr>
                        <a:t>Employee</a:t>
                      </a:r>
                      <a:endParaRPr kumimoji="0" lang="en-US" altLang="x-none" sz="1100" b="1" i="1"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dirty="0">
                          <a:ln>
                            <a:noFill/>
                          </a:ln>
                          <a:solidFill>
                            <a:schemeClr val="tx1"/>
                          </a:solidFill>
                          <a:effectLst/>
                          <a:latin typeface="+mn-lt"/>
                          <a:ea typeface="Calibri" charset="0"/>
                          <a:cs typeface="Arial" charset="0"/>
                        </a:rPr>
                        <a:t>Other </a:t>
                      </a:r>
                      <a:endParaRPr kumimoji="0" lang="en-US" altLang="x-none" sz="1100" b="1" i="1" u="none" strike="noStrike" cap="none" normalizeH="0" baseline="0" dirty="0">
                        <a:ln>
                          <a:noFill/>
                        </a:ln>
                        <a:solidFill>
                          <a:schemeClr val="tx1"/>
                        </a:solidFill>
                        <a:effectLst/>
                        <a:latin typeface="+mn-lt"/>
                        <a:ea typeface="Calibri" charset="0"/>
                        <a:cs typeface="Times New Roman"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100" b="1" i="1" u="none" strike="noStrike" cap="none" normalizeH="0" baseline="0" dirty="0">
                          <a:ln>
                            <a:noFill/>
                          </a:ln>
                          <a:solidFill>
                            <a:schemeClr val="tx1"/>
                          </a:solidFill>
                          <a:effectLst/>
                          <a:latin typeface="+mn-lt"/>
                          <a:ea typeface="Calibri" charset="0"/>
                          <a:cs typeface="Arial" charset="0"/>
                        </a:rPr>
                        <a:t>(please specify)</a:t>
                      </a:r>
                      <a:endParaRPr kumimoji="0" lang="en-US" altLang="x-none" sz="1100" b="1" i="1"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66700">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chemeClr val="tx1"/>
                          </a:solidFill>
                          <a:effectLst/>
                          <a:latin typeface="+mn-lt"/>
                          <a:ea typeface="Calibri" charset="0"/>
                          <a:cs typeface="Times New Roman" charset="0"/>
                        </a:rPr>
                        <a:t>AstraZeneca</a:t>
                      </a: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cap="none" normalizeH="0" baseline="0" dirty="0">
                          <a:ln>
                            <a:noFill/>
                          </a:ln>
                          <a:solidFill>
                            <a:schemeClr val="tx1"/>
                          </a:solidFill>
                          <a:effectLst/>
                          <a:latin typeface="+mn-lt"/>
                          <a:ea typeface="Arial" charset="0"/>
                          <a:cs typeface="Arial" charset="0"/>
                        </a:rPr>
                        <a:t>x</a:t>
                      </a:r>
                      <a:endParaRPr kumimoji="0" lang="x-none" altLang="x-none" sz="1400" b="0" i="0" u="none" strike="noStrike" cap="none" normalizeH="0" baseline="0">
                        <a:ln>
                          <a:noFill/>
                        </a:ln>
                        <a:solidFill>
                          <a:schemeClr val="tx1"/>
                        </a:solidFill>
                        <a:effectLst/>
                        <a:latin typeface="+mn-lt"/>
                        <a:ea typeface="Arial"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dirty="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dirty="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400" b="0" i="0" u="none" strike="noStrike" cap="none" normalizeH="0" baseline="0" dirty="0">
                          <a:ln>
                            <a:noFill/>
                          </a:ln>
                          <a:solidFill>
                            <a:schemeClr val="tx1"/>
                          </a:solidFill>
                          <a:effectLst/>
                          <a:latin typeface="+mn-lt"/>
                          <a:ea typeface="Calibri" charset="0"/>
                          <a:cs typeface="Arial" charset="0"/>
                        </a:rPr>
                        <a:t>     </a:t>
                      </a:r>
                      <a:endParaRPr kumimoji="0" lang="en-US" altLang="x-none" sz="1400" b="0" i="0"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266700">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chemeClr val="tx1"/>
                          </a:solidFill>
                          <a:effectLst/>
                          <a:latin typeface="+mn-lt"/>
                          <a:ea typeface="Calibri" charset="0"/>
                          <a:cs typeface="Times New Roman" charset="0"/>
                        </a:rPr>
                        <a:t>Chugai Pharmaceutical Co Ltd</a:t>
                      </a:r>
                      <a:endParaRPr kumimoji="0" lang="x-none" altLang="x-none" sz="1400" b="0" i="0"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cap="none" normalizeH="0" baseline="0" dirty="0">
                          <a:ln>
                            <a:noFill/>
                          </a:ln>
                          <a:solidFill>
                            <a:schemeClr val="tx1"/>
                          </a:solidFill>
                          <a:effectLst/>
                          <a:latin typeface="+mn-lt"/>
                          <a:ea typeface="Arial" charset="0"/>
                          <a:cs typeface="Arial" charset="0"/>
                        </a:rPr>
                        <a:t>x</a:t>
                      </a:r>
                      <a:endParaRPr kumimoji="0" lang="x-none" altLang="x-none" sz="1400" b="0" i="0" u="none" strike="noStrike" cap="none" normalizeH="0" baseline="0">
                        <a:ln>
                          <a:noFill/>
                        </a:ln>
                        <a:solidFill>
                          <a:schemeClr val="tx1"/>
                        </a:solidFill>
                        <a:effectLst/>
                        <a:latin typeface="+mn-lt"/>
                        <a:ea typeface="Arial"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400" b="0" i="0" u="none" strike="noStrike" cap="none" normalizeH="0" baseline="0" dirty="0">
                          <a:ln>
                            <a:noFill/>
                          </a:ln>
                          <a:solidFill>
                            <a:schemeClr val="tx1"/>
                          </a:solidFill>
                          <a:effectLst/>
                          <a:latin typeface="+mn-lt"/>
                          <a:ea typeface="Calibri" charset="0"/>
                          <a:cs typeface="Arial" charset="0"/>
                        </a:rPr>
                        <a:t>     </a:t>
                      </a:r>
                      <a:endParaRPr kumimoji="0" lang="en-US" altLang="x-none" sz="1400" b="0" i="0"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266700">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chemeClr val="tx1"/>
                          </a:solidFill>
                          <a:effectLst/>
                          <a:latin typeface="+mn-lt"/>
                          <a:ea typeface="Calibri" charset="0"/>
                          <a:cs typeface="Times New Roman" charset="0"/>
                        </a:rPr>
                        <a:t>MSD</a:t>
                      </a:r>
                      <a:endParaRPr kumimoji="0" lang="x-none" altLang="x-none" sz="1400" b="0" i="0"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kern="1200" cap="none" normalizeH="0" baseline="0" dirty="0">
                          <a:ln>
                            <a:noFill/>
                          </a:ln>
                          <a:solidFill>
                            <a:schemeClr val="tx1"/>
                          </a:solidFill>
                          <a:effectLst/>
                          <a:latin typeface="+mn-lt"/>
                          <a:ea typeface="Arial" charset="0"/>
                          <a:cs typeface="Arial" charset="0"/>
                        </a:rPr>
                        <a:t>x</a:t>
                      </a:r>
                      <a:endParaRPr kumimoji="0" lang="x-none" altLang="x-none" sz="1400" b="0" i="0" u="none" strike="noStrike" kern="1200" cap="none" normalizeH="0" baseline="0">
                        <a:ln>
                          <a:noFill/>
                        </a:ln>
                        <a:solidFill>
                          <a:schemeClr val="tx1"/>
                        </a:solidFill>
                        <a:effectLst/>
                        <a:latin typeface="+mn-lt"/>
                        <a:ea typeface="Arial"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400" b="0" i="0" u="none" strike="noStrike" cap="none" normalizeH="0" baseline="0" dirty="0">
                          <a:ln>
                            <a:noFill/>
                          </a:ln>
                          <a:solidFill>
                            <a:schemeClr val="tx1"/>
                          </a:solidFill>
                          <a:effectLst/>
                          <a:latin typeface="+mn-lt"/>
                          <a:ea typeface="Calibri" charset="0"/>
                          <a:cs typeface="Arial" charset="0"/>
                        </a:rPr>
                        <a:t>     </a:t>
                      </a:r>
                      <a:endParaRPr kumimoji="0" lang="en-US" altLang="x-none" sz="1400" b="0" i="0"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266700">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x-none" altLang="x-none" sz="1400" b="0" i="0"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400" b="0" i="0" u="none" strike="noStrike" cap="none" normalizeH="0" baseline="0" dirty="0">
                          <a:ln>
                            <a:noFill/>
                          </a:ln>
                          <a:solidFill>
                            <a:schemeClr val="tx1"/>
                          </a:solidFill>
                          <a:effectLst/>
                          <a:latin typeface="+mn-lt"/>
                          <a:ea typeface="Calibri" charset="0"/>
                          <a:cs typeface="Arial" charset="0"/>
                        </a:rPr>
                        <a:t>     </a:t>
                      </a:r>
                      <a:endParaRPr kumimoji="0" lang="en-US" altLang="x-none" sz="1400" b="0" i="0"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266700">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x-none" altLang="x-none" sz="1400" b="0" i="0" u="none" strike="noStrike" cap="none" normalizeH="0" baseline="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GB" altLang="x-none" sz="1400" b="0" i="0" u="none" strike="noStrike" cap="none" normalizeH="0" baseline="0">
                        <a:ln>
                          <a:noFill/>
                        </a:ln>
                        <a:solidFill>
                          <a:schemeClr val="tx1"/>
                        </a:solidFill>
                        <a:effectLst/>
                        <a:latin typeface="+mn-lt"/>
                        <a:ea typeface="Calibri" charset="0"/>
                        <a:cs typeface="Arial"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x-none" sz="1400" b="0" i="0" u="none" strike="noStrike" cap="none" normalizeH="0" baseline="0" dirty="0">
                          <a:ln>
                            <a:noFill/>
                          </a:ln>
                          <a:solidFill>
                            <a:schemeClr val="tx1"/>
                          </a:solidFill>
                          <a:effectLst/>
                          <a:latin typeface="+mn-lt"/>
                          <a:ea typeface="Calibri" charset="0"/>
                          <a:cs typeface="Arial" charset="0"/>
                        </a:rPr>
                        <a:t>     </a:t>
                      </a:r>
                      <a:endParaRPr kumimoji="0" lang="en-US" altLang="x-none" sz="1400" b="0" i="0" u="none" strike="noStrike" cap="none" normalizeH="0" baseline="0" dirty="0">
                        <a:ln>
                          <a:noFill/>
                        </a:ln>
                        <a:solidFill>
                          <a:schemeClr val="tx1"/>
                        </a:solidFill>
                        <a:effectLst/>
                        <a:latin typeface="+mn-lt"/>
                        <a:ea typeface="Calibri" charset="0"/>
                        <a:cs typeface="Times New Roman" charset="0"/>
                      </a:endParaRPr>
                    </a:p>
                  </a:txBody>
                  <a:tcPr marL="40052" marR="40052" marT="0" marB="0" anchor="ctr" horzOverflow="overflow">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graphicFrame>
        <p:nvGraphicFramePr>
          <p:cNvPr id="9" name="Table 6">
            <a:extLst>
              <a:ext uri="{FF2B5EF4-FFF2-40B4-BE49-F238E27FC236}">
                <a16:creationId xmlns:a16="http://schemas.microsoft.com/office/drawing/2014/main" id="{FCFE8052-F6DF-7D93-84CD-19C5F914DAC8}"/>
              </a:ext>
            </a:extLst>
          </p:cNvPr>
          <p:cNvGraphicFramePr>
            <a:graphicFrameLocks noGrp="1"/>
          </p:cNvGraphicFramePr>
          <p:nvPr>
            <p:extLst>
              <p:ext uri="{D42A27DB-BD31-4B8C-83A1-F6EECF244321}">
                <p14:modId xmlns:p14="http://schemas.microsoft.com/office/powerpoint/2010/main" val="1399963111"/>
              </p:ext>
            </p:extLst>
          </p:nvPr>
        </p:nvGraphicFramePr>
        <p:xfrm>
          <a:off x="1752600" y="1947439"/>
          <a:ext cx="4300538" cy="581026"/>
        </p:xfrm>
        <a:graphic>
          <a:graphicData uri="http://schemas.openxmlformats.org/drawingml/2006/table">
            <a:tbl>
              <a:tblPr/>
              <a:tblGrid>
                <a:gridCol w="427038">
                  <a:extLst>
                    <a:ext uri="{9D8B030D-6E8A-4147-A177-3AD203B41FA5}">
                      <a16:colId xmlns:a16="http://schemas.microsoft.com/office/drawing/2014/main" val="20000"/>
                    </a:ext>
                  </a:extLst>
                </a:gridCol>
                <a:gridCol w="3873500">
                  <a:extLst>
                    <a:ext uri="{9D8B030D-6E8A-4147-A177-3AD203B41FA5}">
                      <a16:colId xmlns:a16="http://schemas.microsoft.com/office/drawing/2014/main" val="20001"/>
                    </a:ext>
                  </a:extLst>
                </a:gridCol>
              </a:tblGrid>
              <a:tr h="290513">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x-none" altLang="x-none" sz="1600" b="0" i="0" u="none" strike="noStrike" cap="none" normalizeH="0" baseline="0" dirty="0">
                        <a:ln>
                          <a:noFill/>
                        </a:ln>
                        <a:solidFill>
                          <a:schemeClr val="tx1"/>
                        </a:solidFill>
                        <a:effectLst/>
                        <a:latin typeface="Arial" charset="0"/>
                        <a:ea typeface="Arial" charset="0"/>
                        <a:cs typeface="Arial" charset="0"/>
                      </a:endParaRPr>
                    </a:p>
                  </a:txBody>
                  <a:tcPr marL="68585" marR="68585" marT="9467"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x-none" sz="1600" b="0" i="0" u="none" strike="noStrike" cap="none" normalizeH="0" baseline="0">
                          <a:ln>
                            <a:noFill/>
                          </a:ln>
                          <a:solidFill>
                            <a:schemeClr val="tx1"/>
                          </a:solidFill>
                          <a:effectLst/>
                          <a:latin typeface="Arial" charset="0"/>
                          <a:ea typeface="Times New Roman" charset="0"/>
                          <a:cs typeface="Arial" charset="0"/>
                        </a:rPr>
                        <a:t>No, nothing to disclose </a:t>
                      </a:r>
                    </a:p>
                  </a:txBody>
                  <a:tcPr marL="68585" marR="68585" marT="9467"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90513">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defRPr/>
                      </a:pPr>
                      <a:r>
                        <a:rPr kumimoji="0" lang="en-US" altLang="x-none" sz="1600" b="0" i="0" u="none" strike="noStrike" cap="none" normalizeH="0" baseline="0" dirty="0">
                          <a:ln>
                            <a:noFill/>
                          </a:ln>
                          <a:solidFill>
                            <a:schemeClr val="tx1"/>
                          </a:solidFill>
                          <a:effectLst/>
                          <a:latin typeface="Arial" charset="0"/>
                          <a:ea typeface="Arial" charset="0"/>
                          <a:cs typeface="Arial" charset="0"/>
                        </a:rPr>
                        <a:t>x</a:t>
                      </a:r>
                      <a:endParaRPr kumimoji="0" lang="x-none" altLang="x-none" sz="1600" b="0" i="0" u="none" strike="noStrike" cap="none" normalizeH="0" baseline="0">
                        <a:ln>
                          <a:noFill/>
                        </a:ln>
                        <a:solidFill>
                          <a:schemeClr val="tx1"/>
                        </a:solidFill>
                        <a:effectLst/>
                        <a:latin typeface="Arial" charset="0"/>
                        <a:ea typeface="Arial" charset="0"/>
                        <a:cs typeface="Arial" charset="0"/>
                      </a:endParaRPr>
                    </a:p>
                  </a:txBody>
                  <a:tcPr marL="68585" marR="68585" marT="9467"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x-none" sz="1600" b="0" i="0" u="none" strike="noStrike" cap="none" normalizeH="0" baseline="0" dirty="0">
                          <a:ln>
                            <a:noFill/>
                          </a:ln>
                          <a:solidFill>
                            <a:schemeClr val="tx1"/>
                          </a:solidFill>
                          <a:effectLst/>
                          <a:latin typeface="Arial" charset="0"/>
                          <a:ea typeface="Times New Roman" charset="0"/>
                          <a:cs typeface="Arial" charset="0"/>
                        </a:rPr>
                        <a:t>Yes, please specify: </a:t>
                      </a:r>
                    </a:p>
                  </a:txBody>
                  <a:tcPr marL="68585" marR="68585" marT="9467"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0" name="Rectangle 6">
            <a:extLst>
              <a:ext uri="{FF2B5EF4-FFF2-40B4-BE49-F238E27FC236}">
                <a16:creationId xmlns:a16="http://schemas.microsoft.com/office/drawing/2014/main" id="{FA227D47-E078-37E2-0A95-C118FD013B52}"/>
              </a:ext>
            </a:extLst>
          </p:cNvPr>
          <p:cNvSpPr txBox="1">
            <a:spLocks noChangeArrowheads="1"/>
          </p:cNvSpPr>
          <p:nvPr/>
        </p:nvSpPr>
        <p:spPr bwMode="auto">
          <a:xfrm>
            <a:off x="1752600" y="4858279"/>
            <a:ext cx="8686800" cy="457200"/>
          </a:xfrm>
          <a:prstGeom prst="rect">
            <a:avLst/>
          </a:prstGeom>
          <a:noFill/>
          <a:ln w="9525">
            <a:noFill/>
            <a:miter lim="800000"/>
            <a:headEnd/>
            <a:tailEnd/>
          </a:ln>
        </p:spPr>
        <p:txBody>
          <a:bodyPr anchor="ctr"/>
          <a:lstStyle/>
          <a:p>
            <a:pPr algn="ctr" eaLnBrk="1" hangingPunct="1">
              <a:defRPr/>
            </a:pPr>
            <a:r>
              <a:rPr lang="en-US" sz="2800" b="1" kern="0" dirty="0">
                <a:solidFill>
                  <a:schemeClr val="tx1">
                    <a:lumMod val="95000"/>
                    <a:lumOff val="5000"/>
                  </a:schemeClr>
                </a:solidFill>
                <a:ea typeface="+mj-ea"/>
                <a:cs typeface="Arial" panose="020B0604020202020204" pitchFamily="34" charset="0"/>
              </a:rPr>
              <a:t>Off-Label Product Use</a:t>
            </a:r>
            <a:endParaRPr lang="en-US" sz="1000" b="1" i="1" kern="0" dirty="0">
              <a:solidFill>
                <a:schemeClr val="tx1">
                  <a:lumMod val="95000"/>
                  <a:lumOff val="5000"/>
                </a:schemeClr>
              </a:solidFill>
              <a:ea typeface="+mj-ea"/>
              <a:cs typeface="Arial" panose="020B0604020202020204" pitchFamily="34" charset="0"/>
            </a:endParaRPr>
          </a:p>
        </p:txBody>
      </p:sp>
      <p:graphicFrame>
        <p:nvGraphicFramePr>
          <p:cNvPr id="11" name="Table 9">
            <a:extLst>
              <a:ext uri="{FF2B5EF4-FFF2-40B4-BE49-F238E27FC236}">
                <a16:creationId xmlns:a16="http://schemas.microsoft.com/office/drawing/2014/main" id="{6D64B302-A3EF-4011-CFC4-D02FB7F3B3A4}"/>
              </a:ext>
            </a:extLst>
          </p:cNvPr>
          <p:cNvGraphicFramePr>
            <a:graphicFrameLocks noGrp="1"/>
          </p:cNvGraphicFramePr>
          <p:nvPr>
            <p:extLst>
              <p:ext uri="{D42A27DB-BD31-4B8C-83A1-F6EECF244321}">
                <p14:modId xmlns:p14="http://schemas.microsoft.com/office/powerpoint/2010/main" val="2272469403"/>
              </p:ext>
            </p:extLst>
          </p:nvPr>
        </p:nvGraphicFramePr>
        <p:xfrm>
          <a:off x="1523999" y="5418880"/>
          <a:ext cx="9143999" cy="866775"/>
        </p:xfrm>
        <a:graphic>
          <a:graphicData uri="http://schemas.openxmlformats.org/drawingml/2006/table">
            <a:tbl>
              <a:tblPr/>
              <a:tblGrid>
                <a:gridCol w="441158">
                  <a:extLst>
                    <a:ext uri="{9D8B030D-6E8A-4147-A177-3AD203B41FA5}">
                      <a16:colId xmlns:a16="http://schemas.microsoft.com/office/drawing/2014/main" val="20000"/>
                    </a:ext>
                  </a:extLst>
                </a:gridCol>
                <a:gridCol w="2125579">
                  <a:extLst>
                    <a:ext uri="{9D8B030D-6E8A-4147-A177-3AD203B41FA5}">
                      <a16:colId xmlns:a16="http://schemas.microsoft.com/office/drawing/2014/main" val="20001"/>
                    </a:ext>
                  </a:extLst>
                </a:gridCol>
                <a:gridCol w="6577262">
                  <a:extLst>
                    <a:ext uri="{9D8B030D-6E8A-4147-A177-3AD203B41FA5}">
                      <a16:colId xmlns:a16="http://schemas.microsoft.com/office/drawing/2014/main" val="20002"/>
                    </a:ext>
                  </a:extLst>
                </a:gridCol>
              </a:tblGrid>
              <a:tr h="288925">
                <a:tc gridSpan="3">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GB" altLang="x-none" sz="1600" b="0" i="0" u="none" strike="noStrike" cap="none" normalizeH="0" baseline="0" dirty="0">
                          <a:ln>
                            <a:noFill/>
                          </a:ln>
                          <a:solidFill>
                            <a:schemeClr val="tx1"/>
                          </a:solidFill>
                          <a:effectLst/>
                          <a:latin typeface="+mn-lt"/>
                          <a:ea typeface="Times New Roman" charset="0"/>
                          <a:cs typeface="Arial" charset="0"/>
                        </a:rPr>
                        <a:t>Will you be presenting or referencing off-label or investigational use of a therapeutic product? </a:t>
                      </a:r>
                      <a:endParaRPr kumimoji="0" lang="en-US" altLang="x-none" sz="1600" b="0" i="0" u="none" strike="noStrike" cap="none" normalizeH="0" baseline="0" dirty="0">
                        <a:ln>
                          <a:noFill/>
                        </a:ln>
                        <a:solidFill>
                          <a:schemeClr val="tx1"/>
                        </a:solidFill>
                        <a:effectLst/>
                        <a:latin typeface="+mn-lt"/>
                        <a:ea typeface="Times New Roman" charset="0"/>
                        <a:cs typeface="Arial" charset="0"/>
                      </a:endParaRPr>
                    </a:p>
                  </a:txBody>
                  <a:tcPr marL="48126" marR="48126" marT="8468"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88925">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altLang="x-none" sz="1600" b="0" i="0" u="none" strike="noStrike" cap="none" normalizeH="0" baseline="0" dirty="0">
                          <a:ln>
                            <a:noFill/>
                          </a:ln>
                          <a:solidFill>
                            <a:schemeClr val="tx1"/>
                          </a:solidFill>
                          <a:effectLst/>
                          <a:latin typeface="+mn-lt"/>
                          <a:ea typeface="Arial" charset="0"/>
                          <a:cs typeface="Arial" charset="0"/>
                        </a:rPr>
                        <a:t>x</a:t>
                      </a:r>
                      <a:endParaRPr kumimoji="0" lang="x-none" altLang="x-none" sz="1600" b="0" i="0" u="none" strike="noStrike" cap="none" normalizeH="0" baseline="0" dirty="0">
                        <a:ln>
                          <a:noFill/>
                        </a:ln>
                        <a:solidFill>
                          <a:schemeClr val="tx1"/>
                        </a:solidFill>
                        <a:effectLst/>
                        <a:latin typeface="+mn-lt"/>
                        <a:ea typeface="Arial" charset="0"/>
                        <a:cs typeface="Arial" charset="0"/>
                      </a:endParaRPr>
                    </a:p>
                  </a:txBody>
                  <a:tcPr marL="48126" marR="48126" marT="8468"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gridSpan="2">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x-none" sz="1600" b="0" i="0" u="none" strike="noStrike" cap="none" normalizeH="0" baseline="0" dirty="0">
                          <a:ln>
                            <a:noFill/>
                          </a:ln>
                          <a:solidFill>
                            <a:schemeClr val="tx1"/>
                          </a:solidFill>
                          <a:effectLst/>
                          <a:latin typeface="+mn-lt"/>
                          <a:ea typeface="Times New Roman" charset="0"/>
                          <a:cs typeface="Arial" charset="0"/>
                        </a:rPr>
                        <a:t>No</a:t>
                      </a:r>
                    </a:p>
                  </a:txBody>
                  <a:tcPr marL="48126" marR="48126" marT="8468"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1"/>
                  </a:ext>
                </a:extLst>
              </a:tr>
              <a:tr h="288925">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x-none" altLang="x-none" sz="1600" b="0" i="0" u="none" strike="noStrike" cap="none" normalizeH="0" baseline="0">
                        <a:ln>
                          <a:noFill/>
                        </a:ln>
                        <a:solidFill>
                          <a:schemeClr val="tx1"/>
                        </a:solidFill>
                        <a:effectLst/>
                        <a:latin typeface="+mn-lt"/>
                        <a:ea typeface="Arial" charset="0"/>
                        <a:cs typeface="Arial" charset="0"/>
                      </a:endParaRPr>
                    </a:p>
                  </a:txBody>
                  <a:tcPr marL="48126" marR="48126" marT="8468"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altLang="x-none" sz="1600" b="0" i="0" u="none" strike="noStrike" cap="none" normalizeH="0" baseline="0">
                          <a:ln>
                            <a:noFill/>
                          </a:ln>
                          <a:solidFill>
                            <a:schemeClr val="tx1"/>
                          </a:solidFill>
                          <a:effectLst/>
                          <a:latin typeface="+mn-lt"/>
                          <a:ea typeface="Times New Roman" charset="0"/>
                          <a:cs typeface="Arial" charset="0"/>
                        </a:rPr>
                        <a:t>Yes, please specify:</a:t>
                      </a:r>
                    </a:p>
                  </a:txBody>
                  <a:tcPr marL="48126" marR="48126" marT="8468" marB="0" horzOverflow="overflow">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Times New Roman" charset="0"/>
                        </a:defRPr>
                      </a:lvl1pPr>
                      <a:lvl2pPr marL="742950" indent="-285750">
                        <a:spcBef>
                          <a:spcPct val="20000"/>
                        </a:spcBef>
                        <a:defRPr sz="2400">
                          <a:solidFill>
                            <a:schemeClr val="tx1"/>
                          </a:solidFill>
                          <a:latin typeface="Times New Roman" charset="0"/>
                        </a:defRPr>
                      </a:lvl2pPr>
                      <a:lvl3pPr marL="1143000" indent="-228600">
                        <a:spcBef>
                          <a:spcPct val="20000"/>
                        </a:spcBef>
                        <a:defRPr sz="2000">
                          <a:solidFill>
                            <a:schemeClr val="tx1"/>
                          </a:solidFill>
                          <a:latin typeface="Times New Roman" charset="0"/>
                        </a:defRPr>
                      </a:lvl3pPr>
                      <a:lvl4pPr marL="1600200" indent="-228600">
                        <a:spcBef>
                          <a:spcPct val="20000"/>
                        </a:spcBef>
                        <a:defRPr>
                          <a:solidFill>
                            <a:schemeClr val="tx1"/>
                          </a:solidFill>
                          <a:latin typeface="Times New Roman" charset="0"/>
                        </a:defRPr>
                      </a:lvl4pPr>
                      <a:lvl5pPr marL="2057400" indent="-228600">
                        <a:spcBef>
                          <a:spcPct val="20000"/>
                        </a:spcBef>
                        <a:defRPr>
                          <a:solidFill>
                            <a:schemeClr val="tx1"/>
                          </a:solidFill>
                          <a:latin typeface="Times New Roman" charset="0"/>
                        </a:defRPr>
                      </a:lvl5pPr>
                      <a:lvl6pPr marL="2514600" indent="-228600" eaLnBrk="0" fontAlgn="base" hangingPunct="0">
                        <a:spcBef>
                          <a:spcPct val="20000"/>
                        </a:spcBef>
                        <a:spcAft>
                          <a:spcPct val="0"/>
                        </a:spcAft>
                        <a:defRPr>
                          <a:solidFill>
                            <a:schemeClr val="tx1"/>
                          </a:solidFill>
                          <a:latin typeface="Times New Roman" charset="0"/>
                        </a:defRPr>
                      </a:lvl6pPr>
                      <a:lvl7pPr marL="2971800" indent="-228600" eaLnBrk="0" fontAlgn="base" hangingPunct="0">
                        <a:spcBef>
                          <a:spcPct val="20000"/>
                        </a:spcBef>
                        <a:spcAft>
                          <a:spcPct val="0"/>
                        </a:spcAft>
                        <a:defRPr>
                          <a:solidFill>
                            <a:schemeClr val="tx1"/>
                          </a:solidFill>
                          <a:latin typeface="Times New Roman" charset="0"/>
                        </a:defRPr>
                      </a:lvl7pPr>
                      <a:lvl8pPr marL="3429000" indent="-228600" eaLnBrk="0" fontAlgn="base" hangingPunct="0">
                        <a:spcBef>
                          <a:spcPct val="20000"/>
                        </a:spcBef>
                        <a:spcAft>
                          <a:spcPct val="0"/>
                        </a:spcAft>
                        <a:defRPr>
                          <a:solidFill>
                            <a:schemeClr val="tx1"/>
                          </a:solidFill>
                          <a:latin typeface="Times New Roman" charset="0"/>
                        </a:defRPr>
                      </a:lvl8pPr>
                      <a:lvl9pPr marL="3886200" indent="-228600" eaLnBrk="0" fontAlgn="base" hangingPunct="0">
                        <a:spcBef>
                          <a:spcPct val="20000"/>
                        </a:spcBef>
                        <a:spcAft>
                          <a:spcPct val="0"/>
                        </a:spcAft>
                        <a:defRPr>
                          <a:solidFill>
                            <a:schemeClr val="tx1"/>
                          </a:solidFill>
                          <a:latin typeface="Times New Roman" charset="0"/>
                        </a:defRPr>
                      </a:lvl9p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x-none" altLang="x-none" sz="1600" b="0" i="0" u="none" strike="noStrike" cap="none" normalizeH="0" baseline="0" dirty="0">
                        <a:ln>
                          <a:noFill/>
                        </a:ln>
                        <a:solidFill>
                          <a:schemeClr val="tx1"/>
                        </a:solidFill>
                        <a:effectLst/>
                        <a:latin typeface="+mn-lt"/>
                        <a:ea typeface="Arial" charset="0"/>
                        <a:cs typeface="Arial" charset="0"/>
                      </a:endParaRPr>
                    </a:p>
                  </a:txBody>
                  <a:tcPr marL="48126" marR="48126" marT="8468" marB="0"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bl>
          </a:graphicData>
        </a:graphic>
      </p:graphicFrame>
      <p:pic>
        <p:nvPicPr>
          <p:cNvPr id="14" name="図 13">
            <a:extLst>
              <a:ext uri="{FF2B5EF4-FFF2-40B4-BE49-F238E27FC236}">
                <a16:creationId xmlns:a16="http://schemas.microsoft.com/office/drawing/2014/main" id="{CEB9329C-4368-91F5-2DA7-BBDB88995DB6}"/>
              </a:ext>
            </a:extLst>
          </p:cNvPr>
          <p:cNvPicPr>
            <a:picLocks noChangeAspect="1"/>
          </p:cNvPicPr>
          <p:nvPr/>
        </p:nvPicPr>
        <p:blipFill>
          <a:blip r:embed="rId3"/>
          <a:stretch>
            <a:fillRect/>
          </a:stretch>
        </p:blipFill>
        <p:spPr>
          <a:xfrm>
            <a:off x="5211" y="9481"/>
            <a:ext cx="3460619" cy="1122363"/>
          </a:xfrm>
          <a:prstGeom prst="rect">
            <a:avLst/>
          </a:prstGeom>
        </p:spPr>
      </p:pic>
    </p:spTree>
    <p:extLst>
      <p:ext uri="{BB962C8B-B14F-4D97-AF65-F5344CB8AC3E}">
        <p14:creationId xmlns:p14="http://schemas.microsoft.com/office/powerpoint/2010/main" val="3084113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94175"/>
            <a:ext cx="10800000" cy="685357"/>
          </a:xfrm>
          <a:prstGeom prst="rect">
            <a:avLst/>
          </a:prstGeom>
        </p:spPr>
        <p:txBody>
          <a:bodyPr vert="horz" lIns="91440" tIns="45720" rIns="91440" bIns="45720" rtlCol="0" anchor="ct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Thank you so much for attending the EAGOT 1</a:t>
            </a:r>
            <a:r>
              <a:rPr lang="en-US" sz="3600" b="1" baseline="30000" dirty="0">
                <a:latin typeface="+mn-lt"/>
                <a:ea typeface="Yu Gothic" panose="020B0400000000000000" pitchFamily="34" charset="-128"/>
              </a:rPr>
              <a:t>st</a:t>
            </a:r>
            <a:r>
              <a:rPr lang="en-US" sz="3600" b="1" dirty="0">
                <a:latin typeface="+mn-lt"/>
                <a:ea typeface="Yu Gothic" panose="020B0400000000000000" pitchFamily="34" charset="-128"/>
              </a:rPr>
              <a:t> annual meeting on May 25-27</a:t>
            </a:r>
            <a:endParaRPr lang="en-JP" sz="3600" b="1" dirty="0">
              <a:latin typeface="+mn-lt"/>
              <a:ea typeface="Yu Gothic" panose="020B0400000000000000" pitchFamily="34" charset="-128"/>
            </a:endParaRPr>
          </a:p>
        </p:txBody>
      </p:sp>
      <p:pic>
        <p:nvPicPr>
          <p:cNvPr id="18" name="図 17">
            <a:extLst>
              <a:ext uri="{FF2B5EF4-FFF2-40B4-BE49-F238E27FC236}">
                <a16:creationId xmlns:a16="http://schemas.microsoft.com/office/drawing/2014/main" id="{2FAE9C84-5D93-7611-D0E3-079AAFEB5D5F}"/>
              </a:ext>
            </a:extLst>
          </p:cNvPr>
          <p:cNvPicPr>
            <a:picLocks noChangeAspect="1"/>
          </p:cNvPicPr>
          <p:nvPr/>
        </p:nvPicPr>
        <p:blipFill>
          <a:blip r:embed="rId3"/>
          <a:stretch>
            <a:fillRect/>
          </a:stretch>
        </p:blipFill>
        <p:spPr>
          <a:xfrm>
            <a:off x="811378" y="1935832"/>
            <a:ext cx="10569243" cy="4609071"/>
          </a:xfrm>
          <a:prstGeom prst="rect">
            <a:avLst/>
          </a:prstGeom>
        </p:spPr>
      </p:pic>
      <p:pic>
        <p:nvPicPr>
          <p:cNvPr id="20" name="図 19">
            <a:extLst>
              <a:ext uri="{FF2B5EF4-FFF2-40B4-BE49-F238E27FC236}">
                <a16:creationId xmlns:a16="http://schemas.microsoft.com/office/drawing/2014/main" id="{54FAB11B-EF78-83FF-8308-4D792CBE5AFB}"/>
              </a:ext>
            </a:extLst>
          </p:cNvPr>
          <p:cNvPicPr>
            <a:picLocks noChangeAspect="1"/>
          </p:cNvPicPr>
          <p:nvPr/>
        </p:nvPicPr>
        <p:blipFill>
          <a:blip r:embed="rId4"/>
          <a:stretch>
            <a:fillRect/>
          </a:stretch>
        </p:blipFill>
        <p:spPr>
          <a:xfrm>
            <a:off x="811378" y="1099565"/>
            <a:ext cx="4499919" cy="2182210"/>
          </a:xfrm>
          <a:prstGeom prst="rect">
            <a:avLst/>
          </a:prstGeom>
        </p:spPr>
      </p:pic>
    </p:spTree>
    <p:extLst>
      <p:ext uri="{BB962C8B-B14F-4D97-AF65-F5344CB8AC3E}">
        <p14:creationId xmlns:p14="http://schemas.microsoft.com/office/powerpoint/2010/main" val="206597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The era of PARP inhibitors</a:t>
            </a:r>
            <a:endParaRPr lang="en-JP" sz="3600" b="1" dirty="0">
              <a:latin typeface="+mn-lt"/>
              <a:ea typeface="Yu Gothic" panose="020B0400000000000000" pitchFamily="34" charset="-128"/>
            </a:endParaRPr>
          </a:p>
        </p:txBody>
      </p:sp>
      <p:pic>
        <p:nvPicPr>
          <p:cNvPr id="6" name="Picture 5">
            <a:extLst>
              <a:ext uri="{FF2B5EF4-FFF2-40B4-BE49-F238E27FC236}">
                <a16:creationId xmlns:a16="http://schemas.microsoft.com/office/drawing/2014/main" id="{0E8CA508-B428-F647-8998-CBA018FE71C8}"/>
              </a:ext>
            </a:extLst>
          </p:cNvPr>
          <p:cNvPicPr>
            <a:picLocks noChangeAspect="1"/>
          </p:cNvPicPr>
          <p:nvPr/>
        </p:nvPicPr>
        <p:blipFill>
          <a:blip r:embed="rId3"/>
          <a:stretch>
            <a:fillRect/>
          </a:stretch>
        </p:blipFill>
        <p:spPr>
          <a:xfrm>
            <a:off x="1928016" y="980924"/>
            <a:ext cx="8335967" cy="5890618"/>
          </a:xfrm>
          <a:prstGeom prst="rect">
            <a:avLst/>
          </a:prstGeom>
        </p:spPr>
      </p:pic>
      <p:sp>
        <p:nvSpPr>
          <p:cNvPr id="7" name="TextBox 6">
            <a:extLst>
              <a:ext uri="{FF2B5EF4-FFF2-40B4-BE49-F238E27FC236}">
                <a16:creationId xmlns:a16="http://schemas.microsoft.com/office/drawing/2014/main" id="{D060D818-6A72-4D4F-BD6D-DBF8A9C4560C}"/>
              </a:ext>
            </a:extLst>
          </p:cNvPr>
          <p:cNvSpPr txBox="1"/>
          <p:nvPr/>
        </p:nvSpPr>
        <p:spPr>
          <a:xfrm>
            <a:off x="4022258" y="1263780"/>
            <a:ext cx="1053495" cy="830997"/>
          </a:xfrm>
          <a:prstGeom prst="rect">
            <a:avLst/>
          </a:prstGeom>
          <a:solidFill>
            <a:schemeClr val="tx1"/>
          </a:solidFill>
        </p:spPr>
        <p:txBody>
          <a:bodyPr wrap="none" rtlCol="0">
            <a:spAutoFit/>
          </a:bodyPr>
          <a:lstStyle/>
          <a:p>
            <a:pPr algn="ctr"/>
            <a:r>
              <a:rPr lang="en-US" altLang="ja-JP" sz="2400" b="1" dirty="0">
                <a:solidFill>
                  <a:schemeClr val="bg1"/>
                </a:solidFill>
                <a:ea typeface="Hiragino Maru Gothic Pro W4" panose="020F0400000000000000" pitchFamily="34" charset="-128"/>
              </a:rPr>
              <a:t>OMICS</a:t>
            </a:r>
          </a:p>
          <a:p>
            <a:pPr algn="ctr"/>
            <a:r>
              <a:rPr lang="en-US" altLang="ja-JP" sz="2400" b="1" dirty="0">
                <a:solidFill>
                  <a:schemeClr val="bg1"/>
                </a:solidFill>
                <a:ea typeface="Hiragino Maru Gothic Pro W4" panose="020F0400000000000000" pitchFamily="34" charset="-128"/>
              </a:rPr>
              <a:t>data</a:t>
            </a:r>
            <a:endParaRPr lang="en-JP" sz="2400" b="1" dirty="0">
              <a:solidFill>
                <a:schemeClr val="bg1"/>
              </a:solidFill>
              <a:ea typeface="Yu Gothic" panose="020B0400000000000000" pitchFamily="34" charset="-128"/>
            </a:endParaRPr>
          </a:p>
        </p:txBody>
      </p:sp>
      <p:sp>
        <p:nvSpPr>
          <p:cNvPr id="8" name="Down Arrow 7">
            <a:extLst>
              <a:ext uri="{FF2B5EF4-FFF2-40B4-BE49-F238E27FC236}">
                <a16:creationId xmlns:a16="http://schemas.microsoft.com/office/drawing/2014/main" id="{EA18B7E3-C0D1-E343-A1A0-157C5EE988DC}"/>
              </a:ext>
            </a:extLst>
          </p:cNvPr>
          <p:cNvSpPr/>
          <p:nvPr/>
        </p:nvSpPr>
        <p:spPr>
          <a:xfrm>
            <a:off x="4316173" y="2197217"/>
            <a:ext cx="440267" cy="1015999"/>
          </a:xfrm>
          <a:prstGeom prst="downArrow">
            <a:avLst/>
          </a:prstGeom>
          <a:solidFill>
            <a:schemeClr val="bg1"/>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JP"/>
          </a:p>
        </p:txBody>
      </p:sp>
      <p:sp>
        <p:nvSpPr>
          <p:cNvPr id="11" name="TextBox 10">
            <a:extLst>
              <a:ext uri="{FF2B5EF4-FFF2-40B4-BE49-F238E27FC236}">
                <a16:creationId xmlns:a16="http://schemas.microsoft.com/office/drawing/2014/main" id="{6ADF7E58-D496-C946-83BD-F847C1F1F4A8}"/>
              </a:ext>
            </a:extLst>
          </p:cNvPr>
          <p:cNvSpPr txBox="1"/>
          <p:nvPr/>
        </p:nvSpPr>
        <p:spPr>
          <a:xfrm>
            <a:off x="10228378" y="5859258"/>
            <a:ext cx="1514197" cy="461665"/>
          </a:xfrm>
          <a:prstGeom prst="rect">
            <a:avLst/>
          </a:prstGeom>
          <a:noFill/>
          <a:ln>
            <a:solidFill>
              <a:schemeClr val="tx1"/>
            </a:solidFill>
          </a:ln>
        </p:spPr>
        <p:txBody>
          <a:bodyPr wrap="none" rtlCol="0">
            <a:spAutoFit/>
          </a:bodyPr>
          <a:lstStyle/>
          <a:p>
            <a:r>
              <a:rPr lang="en-US" altLang="ja-JP" sz="2400" b="1" dirty="0">
                <a:ea typeface="Yu Gothic" panose="020B0400000000000000" pitchFamily="34" charset="-128"/>
              </a:rPr>
              <a:t>Treatment</a:t>
            </a:r>
            <a:endParaRPr lang="en-JP" sz="2400" b="1" dirty="0">
              <a:ea typeface="Yu Gothic" panose="020B0400000000000000" pitchFamily="34" charset="-128"/>
            </a:endParaRPr>
          </a:p>
        </p:txBody>
      </p:sp>
      <p:sp>
        <p:nvSpPr>
          <p:cNvPr id="15" name="TextBox 14">
            <a:extLst>
              <a:ext uri="{FF2B5EF4-FFF2-40B4-BE49-F238E27FC236}">
                <a16:creationId xmlns:a16="http://schemas.microsoft.com/office/drawing/2014/main" id="{3C58E65D-63CD-AD4E-9A97-B5C22B9D13F5}"/>
              </a:ext>
            </a:extLst>
          </p:cNvPr>
          <p:cNvSpPr txBox="1"/>
          <p:nvPr/>
        </p:nvSpPr>
        <p:spPr>
          <a:xfrm>
            <a:off x="5157679" y="5674593"/>
            <a:ext cx="1479892" cy="830997"/>
          </a:xfrm>
          <a:prstGeom prst="rect">
            <a:avLst/>
          </a:prstGeom>
          <a:noFill/>
          <a:ln>
            <a:solidFill>
              <a:schemeClr val="tx1"/>
            </a:solidFill>
          </a:ln>
        </p:spPr>
        <p:txBody>
          <a:bodyPr wrap="none" rtlCol="0">
            <a:spAutoFit/>
          </a:bodyPr>
          <a:lstStyle/>
          <a:p>
            <a:pPr algn="ctr"/>
            <a:r>
              <a:rPr lang="en-US" altLang="ja-JP" sz="2400" b="1" dirty="0">
                <a:ea typeface="Yu Gothic" panose="020B0400000000000000" pitchFamily="34" charset="-128"/>
              </a:rPr>
              <a:t>Molecular</a:t>
            </a:r>
          </a:p>
          <a:p>
            <a:pPr algn="ctr"/>
            <a:r>
              <a:rPr lang="en-US" altLang="ja-JP" sz="2400" b="1" dirty="0">
                <a:ea typeface="Yu Gothic" panose="020B0400000000000000" pitchFamily="34" charset="-128"/>
              </a:rPr>
              <a:t>Diagnosis</a:t>
            </a:r>
            <a:endParaRPr lang="en-JP" sz="2400" b="1" dirty="0">
              <a:ea typeface="Yu Gothic" panose="020B0400000000000000" pitchFamily="34" charset="-128"/>
            </a:endParaRPr>
          </a:p>
        </p:txBody>
      </p:sp>
      <p:sp>
        <p:nvSpPr>
          <p:cNvPr id="16" name="TextBox 15">
            <a:extLst>
              <a:ext uri="{FF2B5EF4-FFF2-40B4-BE49-F238E27FC236}">
                <a16:creationId xmlns:a16="http://schemas.microsoft.com/office/drawing/2014/main" id="{80301FC0-27A1-F247-8C5A-651FD49FE10C}"/>
              </a:ext>
            </a:extLst>
          </p:cNvPr>
          <p:cNvSpPr txBox="1"/>
          <p:nvPr/>
        </p:nvSpPr>
        <p:spPr>
          <a:xfrm>
            <a:off x="10045267" y="2967335"/>
            <a:ext cx="2138278" cy="461665"/>
          </a:xfrm>
          <a:prstGeom prst="rect">
            <a:avLst/>
          </a:prstGeom>
          <a:noFill/>
        </p:spPr>
        <p:txBody>
          <a:bodyPr wrap="none" rtlCol="0">
            <a:spAutoFit/>
          </a:bodyPr>
          <a:lstStyle/>
          <a:p>
            <a:r>
              <a:rPr lang="en-US" altLang="ja-JP" sz="2400" b="1" dirty="0">
                <a:solidFill>
                  <a:srgbClr val="C00000"/>
                </a:solidFill>
                <a:latin typeface="Calibri" panose="020F0502020204030204" pitchFamily="34" charset="0"/>
                <a:ea typeface="Yu Gothic" panose="020B0400000000000000" pitchFamily="34" charset="-128"/>
                <a:cs typeface="Calibri" panose="020F0502020204030204" pitchFamily="34" charset="0"/>
              </a:rPr>
              <a:t>PARP inhibitors</a:t>
            </a:r>
            <a:endParaRPr lang="en-JP" sz="2400" b="1" dirty="0">
              <a:solidFill>
                <a:srgbClr val="C00000"/>
              </a:solidFill>
              <a:latin typeface="Calibri" panose="020F0502020204030204" pitchFamily="34" charset="0"/>
              <a:ea typeface="Yu Gothic" panose="020B0400000000000000" pitchFamily="34" charset="-128"/>
              <a:cs typeface="Calibri" panose="020F0502020204030204" pitchFamily="34" charset="0"/>
            </a:endParaRPr>
          </a:p>
        </p:txBody>
      </p:sp>
      <p:sp>
        <p:nvSpPr>
          <p:cNvPr id="17" name="TextBox 16">
            <a:extLst>
              <a:ext uri="{FF2B5EF4-FFF2-40B4-BE49-F238E27FC236}">
                <a16:creationId xmlns:a16="http://schemas.microsoft.com/office/drawing/2014/main" id="{5EDA46FA-A2FA-D143-B455-DA9B72DFEA5F}"/>
              </a:ext>
            </a:extLst>
          </p:cNvPr>
          <p:cNvSpPr txBox="1"/>
          <p:nvPr/>
        </p:nvSpPr>
        <p:spPr>
          <a:xfrm>
            <a:off x="8729479" y="2466864"/>
            <a:ext cx="1466427" cy="461665"/>
          </a:xfrm>
          <a:prstGeom prst="rect">
            <a:avLst/>
          </a:prstGeom>
          <a:noFill/>
        </p:spPr>
        <p:txBody>
          <a:bodyPr wrap="none" rtlCol="0">
            <a:spAutoFit/>
          </a:bodyPr>
          <a:lstStyle/>
          <a:p>
            <a:r>
              <a:rPr lang="en-US" altLang="ja-JP" sz="2400" b="1" i="1" dirty="0">
                <a:solidFill>
                  <a:srgbClr val="C00000"/>
                </a:solidFill>
                <a:latin typeface="Calibri" panose="020F0502020204030204" pitchFamily="34" charset="0"/>
                <a:ea typeface="Yu Gothic" panose="020B0400000000000000" pitchFamily="34" charset="-128"/>
                <a:cs typeface="Calibri" panose="020F0502020204030204" pitchFamily="34" charset="0"/>
              </a:rPr>
              <a:t>BRCA</a:t>
            </a:r>
            <a:r>
              <a:rPr lang="en-US" altLang="ja-JP" sz="2400" b="1" dirty="0">
                <a:solidFill>
                  <a:srgbClr val="C00000"/>
                </a:solidFill>
                <a:latin typeface="Calibri" panose="020F0502020204030204" pitchFamily="34" charset="0"/>
                <a:ea typeface="Yu Gothic" panose="020B0400000000000000" pitchFamily="34" charset="-128"/>
                <a:cs typeface="Calibri" panose="020F0502020204030204" pitchFamily="34" charset="0"/>
              </a:rPr>
              <a:t> mut</a:t>
            </a:r>
            <a:endParaRPr lang="en-JP" sz="2400" b="1" dirty="0">
              <a:solidFill>
                <a:srgbClr val="C00000"/>
              </a:solidFill>
              <a:latin typeface="Calibri" panose="020F0502020204030204" pitchFamily="34" charset="0"/>
              <a:ea typeface="Yu Gothic" panose="020B0400000000000000" pitchFamily="34" charset="-128"/>
              <a:cs typeface="Calibri" panose="020F0502020204030204" pitchFamily="34" charset="0"/>
            </a:endParaRPr>
          </a:p>
        </p:txBody>
      </p:sp>
      <p:sp>
        <p:nvSpPr>
          <p:cNvPr id="3" name="テキスト ボックス 2">
            <a:extLst>
              <a:ext uri="{FF2B5EF4-FFF2-40B4-BE49-F238E27FC236}">
                <a16:creationId xmlns:a16="http://schemas.microsoft.com/office/drawing/2014/main" id="{083C2678-58B9-8051-331C-CDE2A294DC4C}"/>
              </a:ext>
            </a:extLst>
          </p:cNvPr>
          <p:cNvSpPr txBox="1"/>
          <p:nvPr/>
        </p:nvSpPr>
        <p:spPr>
          <a:xfrm>
            <a:off x="1496680" y="1966384"/>
            <a:ext cx="2093971" cy="461665"/>
          </a:xfrm>
          <a:prstGeom prst="rect">
            <a:avLst/>
          </a:prstGeom>
          <a:noFill/>
        </p:spPr>
        <p:txBody>
          <a:bodyPr wrap="none" rtlCol="0">
            <a:spAutoFit/>
          </a:bodyPr>
          <a:lstStyle/>
          <a:p>
            <a:r>
              <a:rPr kumimoji="1" lang="en-US" altLang="ja-JP" sz="2400" b="1" dirty="0">
                <a:solidFill>
                  <a:schemeClr val="bg1">
                    <a:lumMod val="50000"/>
                  </a:schemeClr>
                </a:solidFill>
              </a:rPr>
              <a:t>Ovarian cancer</a:t>
            </a:r>
            <a:endParaRPr kumimoji="1" lang="ja-JP" altLang="en-US" sz="2400" b="1">
              <a:solidFill>
                <a:schemeClr val="bg1">
                  <a:lumMod val="50000"/>
                </a:schemeClr>
              </a:solidFill>
            </a:endParaRPr>
          </a:p>
        </p:txBody>
      </p:sp>
      <p:sp>
        <p:nvSpPr>
          <p:cNvPr id="2" name="テキスト ボックス 1">
            <a:extLst>
              <a:ext uri="{FF2B5EF4-FFF2-40B4-BE49-F238E27FC236}">
                <a16:creationId xmlns:a16="http://schemas.microsoft.com/office/drawing/2014/main" id="{087D2CF6-D76C-EE6D-24B5-66DF8B8FD65E}"/>
              </a:ext>
            </a:extLst>
          </p:cNvPr>
          <p:cNvSpPr txBox="1"/>
          <p:nvPr/>
        </p:nvSpPr>
        <p:spPr>
          <a:xfrm>
            <a:off x="693617" y="1091683"/>
            <a:ext cx="2963312" cy="523220"/>
          </a:xfrm>
          <a:prstGeom prst="rect">
            <a:avLst/>
          </a:prstGeom>
          <a:noFill/>
        </p:spPr>
        <p:txBody>
          <a:bodyPr wrap="none" rtlCol="0">
            <a:spAutoFit/>
          </a:bodyPr>
          <a:lstStyle/>
          <a:p>
            <a:r>
              <a:rPr kumimoji="1" lang="en-US" altLang="ja-JP" sz="2800" b="1" dirty="0"/>
              <a:t>Precision oncology</a:t>
            </a:r>
            <a:endParaRPr kumimoji="1" lang="ja-JP" altLang="en-US" sz="2800" b="1"/>
          </a:p>
        </p:txBody>
      </p:sp>
      <p:sp>
        <p:nvSpPr>
          <p:cNvPr id="9" name="TextBox 15">
            <a:extLst>
              <a:ext uri="{FF2B5EF4-FFF2-40B4-BE49-F238E27FC236}">
                <a16:creationId xmlns:a16="http://schemas.microsoft.com/office/drawing/2014/main" id="{92042607-56FD-48BC-C08F-CF43C88290ED}"/>
              </a:ext>
            </a:extLst>
          </p:cNvPr>
          <p:cNvSpPr txBox="1"/>
          <p:nvPr/>
        </p:nvSpPr>
        <p:spPr>
          <a:xfrm>
            <a:off x="10065050" y="1573471"/>
            <a:ext cx="397866" cy="646331"/>
          </a:xfrm>
          <a:prstGeom prst="rect">
            <a:avLst/>
          </a:prstGeom>
          <a:noFill/>
        </p:spPr>
        <p:txBody>
          <a:bodyPr wrap="none" rtlCol="0">
            <a:spAutoFit/>
          </a:bodyPr>
          <a:lstStyle/>
          <a:p>
            <a:r>
              <a:rPr lang="en-US" altLang="ja-JP" sz="3600" b="1" dirty="0">
                <a:solidFill>
                  <a:schemeClr val="accent2"/>
                </a:solidFill>
                <a:latin typeface="Calibri" panose="020F0502020204030204" pitchFamily="34" charset="0"/>
                <a:ea typeface="Yu Gothic" panose="020B0400000000000000" pitchFamily="34" charset="-128"/>
                <a:cs typeface="Calibri" panose="020F0502020204030204" pitchFamily="34" charset="0"/>
              </a:rPr>
              <a:t>?</a:t>
            </a:r>
            <a:endParaRPr lang="en-JP" sz="3600" b="1" dirty="0">
              <a:solidFill>
                <a:schemeClr val="accent2"/>
              </a:solidFill>
              <a:latin typeface="Calibri" panose="020F0502020204030204" pitchFamily="34" charset="0"/>
              <a:ea typeface="Yu Gothic" panose="020B0400000000000000" pitchFamily="34" charset="-128"/>
              <a:cs typeface="Calibri" panose="020F0502020204030204" pitchFamily="34" charset="0"/>
            </a:endParaRPr>
          </a:p>
        </p:txBody>
      </p:sp>
      <p:sp>
        <p:nvSpPr>
          <p:cNvPr id="10" name="TextBox 16">
            <a:extLst>
              <a:ext uri="{FF2B5EF4-FFF2-40B4-BE49-F238E27FC236}">
                <a16:creationId xmlns:a16="http://schemas.microsoft.com/office/drawing/2014/main" id="{9F673E0D-1E72-751F-D0E0-666AC7036E12}"/>
              </a:ext>
            </a:extLst>
          </p:cNvPr>
          <p:cNvSpPr txBox="1"/>
          <p:nvPr/>
        </p:nvSpPr>
        <p:spPr>
          <a:xfrm>
            <a:off x="8851052" y="1000367"/>
            <a:ext cx="397866" cy="646331"/>
          </a:xfrm>
          <a:prstGeom prst="rect">
            <a:avLst/>
          </a:prstGeom>
          <a:noFill/>
        </p:spPr>
        <p:txBody>
          <a:bodyPr wrap="none" rtlCol="0">
            <a:spAutoFit/>
          </a:bodyPr>
          <a:lstStyle/>
          <a:p>
            <a:r>
              <a:rPr lang="en-US" altLang="ja-JP" sz="3600" b="1" dirty="0">
                <a:solidFill>
                  <a:schemeClr val="accent2"/>
                </a:solidFill>
                <a:latin typeface="Calibri" panose="020F0502020204030204" pitchFamily="34" charset="0"/>
                <a:ea typeface="Yu Gothic" panose="020B0400000000000000" pitchFamily="34" charset="-128"/>
                <a:cs typeface="Calibri" panose="020F0502020204030204" pitchFamily="34" charset="0"/>
              </a:rPr>
              <a:t>?</a:t>
            </a:r>
          </a:p>
        </p:txBody>
      </p:sp>
      <p:sp>
        <p:nvSpPr>
          <p:cNvPr id="12" name="TextBox 15">
            <a:extLst>
              <a:ext uri="{FF2B5EF4-FFF2-40B4-BE49-F238E27FC236}">
                <a16:creationId xmlns:a16="http://schemas.microsoft.com/office/drawing/2014/main" id="{C4546E04-C976-90FF-7C6F-AB78E961853D}"/>
              </a:ext>
            </a:extLst>
          </p:cNvPr>
          <p:cNvSpPr txBox="1"/>
          <p:nvPr/>
        </p:nvSpPr>
        <p:spPr>
          <a:xfrm>
            <a:off x="10045267" y="4145470"/>
            <a:ext cx="397866" cy="646331"/>
          </a:xfrm>
          <a:prstGeom prst="rect">
            <a:avLst/>
          </a:prstGeom>
          <a:noFill/>
        </p:spPr>
        <p:txBody>
          <a:bodyPr wrap="none" rtlCol="0">
            <a:spAutoFit/>
          </a:bodyPr>
          <a:lstStyle/>
          <a:p>
            <a:r>
              <a:rPr lang="en-US" altLang="ja-JP" sz="3600" b="1" dirty="0">
                <a:solidFill>
                  <a:srgbClr val="00B050"/>
                </a:solidFill>
                <a:latin typeface="Calibri" panose="020F0502020204030204" pitchFamily="34" charset="0"/>
                <a:ea typeface="Yu Gothic" panose="020B0400000000000000" pitchFamily="34" charset="-128"/>
                <a:cs typeface="Calibri" panose="020F0502020204030204" pitchFamily="34" charset="0"/>
              </a:rPr>
              <a:t>?</a:t>
            </a:r>
            <a:endParaRPr lang="en-JP" sz="3600" b="1" dirty="0">
              <a:solidFill>
                <a:srgbClr val="00B050"/>
              </a:solidFill>
              <a:latin typeface="Calibri" panose="020F0502020204030204" pitchFamily="34" charset="0"/>
              <a:ea typeface="Yu Gothic" panose="020B0400000000000000" pitchFamily="34" charset="-128"/>
              <a:cs typeface="Calibri" panose="020F0502020204030204" pitchFamily="34" charset="0"/>
            </a:endParaRPr>
          </a:p>
        </p:txBody>
      </p:sp>
      <p:sp>
        <p:nvSpPr>
          <p:cNvPr id="13" name="TextBox 16">
            <a:extLst>
              <a:ext uri="{FF2B5EF4-FFF2-40B4-BE49-F238E27FC236}">
                <a16:creationId xmlns:a16="http://schemas.microsoft.com/office/drawing/2014/main" id="{08E0AC17-7F7C-9937-FF81-8517F0D67E56}"/>
              </a:ext>
            </a:extLst>
          </p:cNvPr>
          <p:cNvSpPr txBox="1"/>
          <p:nvPr/>
        </p:nvSpPr>
        <p:spPr>
          <a:xfrm>
            <a:off x="8831269" y="3572366"/>
            <a:ext cx="397866" cy="646331"/>
          </a:xfrm>
          <a:prstGeom prst="rect">
            <a:avLst/>
          </a:prstGeom>
          <a:noFill/>
        </p:spPr>
        <p:txBody>
          <a:bodyPr wrap="none" rtlCol="0">
            <a:spAutoFit/>
          </a:bodyPr>
          <a:lstStyle/>
          <a:p>
            <a:r>
              <a:rPr lang="en-US" altLang="ja-JP" sz="3600" b="1" dirty="0">
                <a:solidFill>
                  <a:srgbClr val="00B050"/>
                </a:solidFill>
                <a:latin typeface="Calibri" panose="020F0502020204030204" pitchFamily="34" charset="0"/>
                <a:ea typeface="Yu Gothic" panose="020B0400000000000000" pitchFamily="34" charset="-128"/>
                <a:cs typeface="Calibri" panose="020F0502020204030204" pitchFamily="34" charset="0"/>
              </a:rPr>
              <a:t>?</a:t>
            </a:r>
          </a:p>
        </p:txBody>
      </p:sp>
    </p:spTree>
    <p:extLst>
      <p:ext uri="{BB962C8B-B14F-4D97-AF65-F5344CB8AC3E}">
        <p14:creationId xmlns:p14="http://schemas.microsoft.com/office/powerpoint/2010/main" val="277778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linds(horizontal)">
                                      <p:cBhvr>
                                        <p:cTn id="10" dur="500"/>
                                        <p:tgtEl>
                                          <p:spTgt spid="10"/>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linds(horizontal)">
                                      <p:cBhvr>
                                        <p:cTn id="13" dur="500"/>
                                        <p:tgtEl>
                                          <p:spTgt spid="12"/>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blinds(horizontal)">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2"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Topics</a:t>
            </a:r>
            <a:endParaRPr lang="en-JP" sz="36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5DA6B3E9-6933-6A3A-22AE-7A0150439A70}"/>
              </a:ext>
            </a:extLst>
          </p:cNvPr>
          <p:cNvSpPr>
            <a:spLocks noGrp="1"/>
          </p:cNvSpPr>
          <p:nvPr>
            <p:ph idx="1"/>
          </p:nvPr>
        </p:nvSpPr>
        <p:spPr>
          <a:xfrm>
            <a:off x="767100" y="1889125"/>
            <a:ext cx="10657800" cy="4351338"/>
          </a:xfrm>
        </p:spPr>
        <p:txBody>
          <a:bodyPr/>
          <a:lstStyle/>
          <a:p>
            <a:r>
              <a:rPr kumimoji="1" lang="en-US" altLang="ja-JP" b="1" dirty="0"/>
              <a:t>Update on ovarian cancer treatment (ASCO 2023)</a:t>
            </a:r>
          </a:p>
          <a:p>
            <a:endParaRPr kumimoji="1" lang="en-US" altLang="ja-JP" b="1" dirty="0"/>
          </a:p>
          <a:p>
            <a:r>
              <a:rPr kumimoji="1" lang="en-US" altLang="ja-JP" b="1" dirty="0"/>
              <a:t>SLFN11 as a novel biomarker for prediction of platinum sensitivity</a:t>
            </a:r>
            <a:endParaRPr kumimoji="1" lang="ja-JP" altLang="en-US" b="1"/>
          </a:p>
        </p:txBody>
      </p:sp>
    </p:spTree>
    <p:extLst>
      <p:ext uri="{BB962C8B-B14F-4D97-AF65-F5344CB8AC3E}">
        <p14:creationId xmlns:p14="http://schemas.microsoft.com/office/powerpoint/2010/main" val="2167715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Topics</a:t>
            </a:r>
            <a:endParaRPr lang="en-JP" sz="36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5DA6B3E9-6933-6A3A-22AE-7A0150439A70}"/>
              </a:ext>
            </a:extLst>
          </p:cNvPr>
          <p:cNvSpPr>
            <a:spLocks noGrp="1"/>
          </p:cNvSpPr>
          <p:nvPr>
            <p:ph idx="1"/>
          </p:nvPr>
        </p:nvSpPr>
        <p:spPr>
          <a:xfrm>
            <a:off x="767100" y="1889125"/>
            <a:ext cx="10657800" cy="4351338"/>
          </a:xfrm>
        </p:spPr>
        <p:txBody>
          <a:bodyPr/>
          <a:lstStyle/>
          <a:p>
            <a:r>
              <a:rPr kumimoji="1" lang="en-US" altLang="ja-JP" b="1" dirty="0"/>
              <a:t>Update on ovarian cancer treatment (ASCO 2023)</a:t>
            </a:r>
          </a:p>
          <a:p>
            <a:endParaRPr kumimoji="1" lang="en-US" altLang="ja-JP" b="1" dirty="0"/>
          </a:p>
          <a:p>
            <a:r>
              <a:rPr kumimoji="1" lang="en-US" altLang="ja-JP" b="1" dirty="0">
                <a:solidFill>
                  <a:schemeClr val="bg1">
                    <a:lumMod val="75000"/>
                  </a:schemeClr>
                </a:solidFill>
              </a:rPr>
              <a:t>SLFN11 as a novel biomarker for prediction of platinum sensitivity</a:t>
            </a:r>
            <a:endParaRPr kumimoji="1" lang="ja-JP" altLang="en-US" b="1">
              <a:solidFill>
                <a:schemeClr val="bg1">
                  <a:lumMod val="75000"/>
                </a:schemeClr>
              </a:solidFill>
            </a:endParaRPr>
          </a:p>
        </p:txBody>
      </p:sp>
    </p:spTree>
    <p:extLst>
      <p:ext uri="{BB962C8B-B14F-4D97-AF65-F5344CB8AC3E}">
        <p14:creationId xmlns:p14="http://schemas.microsoft.com/office/powerpoint/2010/main" val="3656251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 2023 (Gynecologic Cancer)</a:t>
            </a:r>
            <a:endParaRPr lang="en-JP" sz="36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5DA6B3E9-6933-6A3A-22AE-7A0150439A70}"/>
              </a:ext>
            </a:extLst>
          </p:cNvPr>
          <p:cNvSpPr>
            <a:spLocks noGrp="1"/>
          </p:cNvSpPr>
          <p:nvPr>
            <p:ph idx="1"/>
          </p:nvPr>
        </p:nvSpPr>
        <p:spPr>
          <a:xfrm>
            <a:off x="767100" y="1272750"/>
            <a:ext cx="10657800" cy="5304575"/>
          </a:xfrm>
        </p:spPr>
        <p:txBody>
          <a:bodyPr>
            <a:normAutofit/>
          </a:bodyPr>
          <a:lstStyle/>
          <a:p>
            <a:pPr algn="just"/>
            <a:r>
              <a:rPr kumimoji="1" lang="en-US" altLang="ja-JP" sz="2400" b="1" dirty="0"/>
              <a:t>Randomized controlled phase III trial of weekly paclitaxel ± </a:t>
            </a:r>
            <a:r>
              <a:rPr kumimoji="1" lang="en-US" altLang="ja-JP" sz="2400" b="1" dirty="0" err="1">
                <a:solidFill>
                  <a:srgbClr val="0432FF"/>
                </a:solidFill>
              </a:rPr>
              <a:t>ofranergene</a:t>
            </a:r>
            <a:r>
              <a:rPr kumimoji="1" lang="en-US" altLang="ja-JP" sz="2400" b="1" dirty="0">
                <a:solidFill>
                  <a:srgbClr val="0432FF"/>
                </a:solidFill>
              </a:rPr>
              <a:t> </a:t>
            </a:r>
            <a:r>
              <a:rPr kumimoji="1" lang="en-US" altLang="ja-JP" sz="2400" b="1" dirty="0" err="1">
                <a:solidFill>
                  <a:srgbClr val="0432FF"/>
                </a:solidFill>
              </a:rPr>
              <a:t>obadenovec</a:t>
            </a:r>
            <a:r>
              <a:rPr kumimoji="1" lang="en-US" altLang="ja-JP" sz="2400" b="1" dirty="0">
                <a:solidFill>
                  <a:srgbClr val="0432FF"/>
                </a:solidFill>
              </a:rPr>
              <a:t> (VB-111)</a:t>
            </a:r>
            <a:r>
              <a:rPr kumimoji="1" lang="en-US" altLang="ja-JP" sz="2400" b="1" dirty="0"/>
              <a:t> for platinum-resistant ovarian cancer (</a:t>
            </a:r>
            <a:r>
              <a:rPr kumimoji="1" lang="en-US" altLang="ja-JP" sz="2400" b="1" dirty="0">
                <a:solidFill>
                  <a:srgbClr val="FF0000"/>
                </a:solidFill>
              </a:rPr>
              <a:t>OVAL Study</a:t>
            </a:r>
            <a:r>
              <a:rPr kumimoji="1" lang="en-US" altLang="ja-JP" sz="2400" b="1" dirty="0"/>
              <a:t>/GOG 3018) (</a:t>
            </a:r>
            <a:r>
              <a:rPr kumimoji="1" lang="en-US" altLang="ja-JP" sz="2400" b="1" dirty="0" err="1"/>
              <a:t>Arend</a:t>
            </a:r>
            <a:r>
              <a:rPr kumimoji="1" lang="en-US" altLang="ja-JP" sz="2400" b="1" dirty="0"/>
              <a:t> </a:t>
            </a:r>
            <a:r>
              <a:rPr kumimoji="1" lang="en-US" altLang="ja-JP" sz="2400" b="1" i="1" dirty="0"/>
              <a:t>et al</a:t>
            </a:r>
            <a:r>
              <a:rPr kumimoji="1" lang="en-US" altLang="ja-JP" sz="2400" b="1" dirty="0"/>
              <a:t>)</a:t>
            </a:r>
          </a:p>
          <a:p>
            <a:pPr algn="just"/>
            <a:endParaRPr kumimoji="1" lang="en-US" altLang="ja-JP" sz="2400" b="1" dirty="0"/>
          </a:p>
          <a:p>
            <a:pPr algn="just"/>
            <a:r>
              <a:rPr kumimoji="1" lang="en-US" altLang="ja-JP" sz="2400" b="1" dirty="0"/>
              <a:t>Durvalumab with paclitaxel/carboplatin (PC) and bevacizumab (</a:t>
            </a:r>
            <a:r>
              <a:rPr kumimoji="1" lang="en-US" altLang="ja-JP" sz="2400" b="1" dirty="0" err="1"/>
              <a:t>bev</a:t>
            </a:r>
            <a:r>
              <a:rPr kumimoji="1" lang="en-US" altLang="ja-JP" sz="2400" b="1" dirty="0"/>
              <a:t>), followed by maintenance </a:t>
            </a:r>
            <a:r>
              <a:rPr kumimoji="1" lang="en-US" altLang="ja-JP" sz="2400" b="1" dirty="0">
                <a:solidFill>
                  <a:srgbClr val="0432FF"/>
                </a:solidFill>
              </a:rPr>
              <a:t>durvalumab, </a:t>
            </a:r>
            <a:r>
              <a:rPr kumimoji="1" lang="en-US" altLang="ja-JP" sz="2400" b="1" dirty="0" err="1">
                <a:solidFill>
                  <a:srgbClr val="0432FF"/>
                </a:solidFill>
              </a:rPr>
              <a:t>bev</a:t>
            </a:r>
            <a:r>
              <a:rPr kumimoji="1" lang="en-US" altLang="ja-JP" sz="2400" b="1" dirty="0">
                <a:solidFill>
                  <a:srgbClr val="0432FF"/>
                </a:solidFill>
              </a:rPr>
              <a:t>, and </a:t>
            </a:r>
            <a:r>
              <a:rPr kumimoji="1" lang="en-US" altLang="ja-JP" sz="2400" b="1" dirty="0" err="1">
                <a:solidFill>
                  <a:srgbClr val="0432FF"/>
                </a:solidFill>
              </a:rPr>
              <a:t>olaparib</a:t>
            </a:r>
            <a:r>
              <a:rPr kumimoji="1" lang="en-US" altLang="ja-JP" sz="2400" b="1" dirty="0">
                <a:solidFill>
                  <a:srgbClr val="0432FF"/>
                </a:solidFill>
              </a:rPr>
              <a:t> </a:t>
            </a:r>
            <a:r>
              <a:rPr kumimoji="1" lang="en-US" altLang="ja-JP" sz="2400" b="1" dirty="0"/>
              <a:t>in patients (pts) with newly diagnosed advanced ovarian cancer (AOC) without a tumor BRCA1/2 mutation (non-</a:t>
            </a:r>
            <a:r>
              <a:rPr kumimoji="1" lang="en-US" altLang="ja-JP" sz="2400" b="1" dirty="0" err="1"/>
              <a:t>tBRCAm</a:t>
            </a:r>
            <a:r>
              <a:rPr kumimoji="1" lang="en-US" altLang="ja-JP" sz="2400" b="1" dirty="0"/>
              <a:t>): Results from the randomized, placebo (</a:t>
            </a:r>
            <a:r>
              <a:rPr kumimoji="1" lang="en-US" altLang="ja-JP" sz="2400" b="1" dirty="0" err="1"/>
              <a:t>pbo</a:t>
            </a:r>
            <a:r>
              <a:rPr kumimoji="1" lang="en-US" altLang="ja-JP" sz="2400" b="1" dirty="0"/>
              <a:t>)-controlled phase III </a:t>
            </a:r>
            <a:r>
              <a:rPr kumimoji="1" lang="en-US" altLang="ja-JP" sz="2400" b="1" dirty="0">
                <a:solidFill>
                  <a:srgbClr val="FF0000"/>
                </a:solidFill>
              </a:rPr>
              <a:t>DUO-O</a:t>
            </a:r>
            <a:r>
              <a:rPr kumimoji="1" lang="en-US" altLang="ja-JP" sz="2400" b="1" dirty="0"/>
              <a:t> trial. (Harter </a:t>
            </a:r>
            <a:r>
              <a:rPr kumimoji="1" lang="en-US" altLang="ja-JP" sz="2400" b="1" i="1" dirty="0"/>
              <a:t>et al</a:t>
            </a:r>
            <a:r>
              <a:rPr kumimoji="1" lang="en-US" altLang="ja-JP" sz="2400" b="1" dirty="0"/>
              <a:t>.)</a:t>
            </a:r>
          </a:p>
          <a:p>
            <a:pPr algn="just"/>
            <a:endParaRPr kumimoji="1" lang="en-US" altLang="ja-JP" sz="2400" b="1" dirty="0"/>
          </a:p>
          <a:p>
            <a:pPr algn="just"/>
            <a:r>
              <a:rPr kumimoji="1" lang="en-US" altLang="ja-JP" sz="2400" b="1" dirty="0" err="1">
                <a:solidFill>
                  <a:srgbClr val="0432FF"/>
                </a:solidFill>
              </a:rPr>
              <a:t>Luveltamab</a:t>
            </a:r>
            <a:r>
              <a:rPr kumimoji="1" lang="en-US" altLang="ja-JP" sz="2400" b="1" dirty="0">
                <a:solidFill>
                  <a:srgbClr val="0432FF"/>
                </a:solidFill>
              </a:rPr>
              <a:t> </a:t>
            </a:r>
            <a:r>
              <a:rPr kumimoji="1" lang="en-US" altLang="ja-JP" sz="2400" b="1" dirty="0" err="1">
                <a:solidFill>
                  <a:srgbClr val="0432FF"/>
                </a:solidFill>
              </a:rPr>
              <a:t>tazevibulin</a:t>
            </a:r>
            <a:r>
              <a:rPr kumimoji="1" lang="en-US" altLang="ja-JP" sz="2400" b="1" dirty="0">
                <a:solidFill>
                  <a:srgbClr val="0432FF"/>
                </a:solidFill>
              </a:rPr>
              <a:t> (STRO-002), an anti-folate receptor alpha (</a:t>
            </a:r>
            <a:r>
              <a:rPr kumimoji="1" lang="en-US" altLang="ja-JP" sz="2400" b="1" dirty="0" err="1">
                <a:solidFill>
                  <a:srgbClr val="0432FF"/>
                </a:solidFill>
              </a:rPr>
              <a:t>FolR</a:t>
            </a:r>
            <a:r>
              <a:rPr kumimoji="1" lang="el-GR" altLang="ja-JP" sz="2400" b="1" dirty="0">
                <a:solidFill>
                  <a:srgbClr val="0432FF"/>
                </a:solidFill>
              </a:rPr>
              <a:t>α) </a:t>
            </a:r>
            <a:r>
              <a:rPr kumimoji="1" lang="en-US" altLang="ja-JP" sz="2400" b="1" dirty="0">
                <a:solidFill>
                  <a:srgbClr val="0432FF"/>
                </a:solidFill>
              </a:rPr>
              <a:t>antibody drug conjugate (ADC)</a:t>
            </a:r>
            <a:r>
              <a:rPr kumimoji="1" lang="en-US" altLang="ja-JP" sz="2400" b="1" dirty="0"/>
              <a:t>, safety and efficacy in a broad distribution of </a:t>
            </a:r>
            <a:r>
              <a:rPr kumimoji="1" lang="en-US" altLang="ja-JP" sz="2400" b="1" dirty="0" err="1"/>
              <a:t>FolR</a:t>
            </a:r>
            <a:r>
              <a:rPr kumimoji="1" lang="el-GR" altLang="ja-JP" sz="2400" b="1" dirty="0"/>
              <a:t>α </a:t>
            </a:r>
            <a:r>
              <a:rPr kumimoji="1" lang="en-US" altLang="ja-JP" sz="2400" b="1" dirty="0"/>
              <a:t>expression in patients with recurrent epithelial ovarian cancer (OC): Update of </a:t>
            </a:r>
            <a:r>
              <a:rPr kumimoji="1" lang="en-US" altLang="ja-JP" sz="2400" b="1" dirty="0">
                <a:solidFill>
                  <a:srgbClr val="FF0000"/>
                </a:solidFill>
              </a:rPr>
              <a:t>STRO-002-GM1</a:t>
            </a:r>
            <a:r>
              <a:rPr kumimoji="1" lang="en-US" altLang="ja-JP" sz="2400" b="1" dirty="0"/>
              <a:t> phase 1 dose expansion cohort. (</a:t>
            </a:r>
            <a:r>
              <a:rPr kumimoji="1" lang="en-US" altLang="ja-JP" sz="2400" b="1" dirty="0" err="1"/>
              <a:t>Oaknin</a:t>
            </a:r>
            <a:r>
              <a:rPr kumimoji="1" lang="en-US" altLang="ja-JP" sz="2400" b="1" dirty="0"/>
              <a:t> </a:t>
            </a:r>
            <a:r>
              <a:rPr kumimoji="1" lang="en-US" altLang="ja-JP" sz="2400" b="1" i="1" dirty="0"/>
              <a:t>et al</a:t>
            </a:r>
            <a:r>
              <a:rPr kumimoji="1" lang="en-US" altLang="ja-JP" sz="2400" b="1" dirty="0"/>
              <a:t>.)</a:t>
            </a:r>
            <a:endParaRPr kumimoji="1" lang="ja-JP" altLang="en-US" sz="2400" b="1"/>
          </a:p>
        </p:txBody>
      </p:sp>
    </p:spTree>
    <p:extLst>
      <p:ext uri="{BB962C8B-B14F-4D97-AF65-F5344CB8AC3E}">
        <p14:creationId xmlns:p14="http://schemas.microsoft.com/office/powerpoint/2010/main" val="23027454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7060" y="2571751"/>
            <a:ext cx="7317878" cy="322957"/>
          </a:xfrm>
        </p:spPr>
        <p:txBody>
          <a:bodyPr/>
          <a:lstStyle/>
          <a:p>
            <a:r>
              <a:rPr lang="en-US" sz="656" b="1" dirty="0">
                <a:latin typeface="Arial" charset="0"/>
                <a:ea typeface="+mn-ea"/>
                <a:cs typeface="+mn-cs"/>
              </a:rPr>
              <a:t>Slide 3</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1"/>
          <a:stretch/>
        </p:blipFill>
        <p:spPr bwMode="auto">
          <a:xfrm>
            <a:off x="389862" y="1507524"/>
            <a:ext cx="11413764" cy="4912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 2023 (Gynecologic Cancer)</a:t>
            </a:r>
            <a:endParaRPr lang="en-JP" sz="3600" b="1" dirty="0">
              <a:latin typeface="+mn-lt"/>
              <a:ea typeface="Yu Gothic" panose="020B0400000000000000" pitchFamily="34" charset="-128"/>
            </a:endParaRPr>
          </a:p>
        </p:txBody>
      </p:sp>
      <p:sp>
        <p:nvSpPr>
          <p:cNvPr id="5" name="テキスト ボックス 4">
            <a:extLst>
              <a:ext uri="{FF2B5EF4-FFF2-40B4-BE49-F238E27FC236}">
                <a16:creationId xmlns:a16="http://schemas.microsoft.com/office/drawing/2014/main" id="{435437AD-38D1-B264-FC30-9829E47C4A8A}"/>
              </a:ext>
            </a:extLst>
          </p:cNvPr>
          <p:cNvSpPr txBox="1"/>
          <p:nvPr/>
        </p:nvSpPr>
        <p:spPr>
          <a:xfrm>
            <a:off x="1466058" y="1006192"/>
            <a:ext cx="2190921" cy="923330"/>
          </a:xfrm>
          <a:prstGeom prst="rect">
            <a:avLst/>
          </a:prstGeom>
          <a:noFill/>
        </p:spPr>
        <p:txBody>
          <a:bodyPr wrap="none" rtlCol="0">
            <a:spAutoFit/>
          </a:bodyPr>
          <a:lstStyle/>
          <a:p>
            <a:pPr algn="ctr"/>
            <a:r>
              <a:rPr kumimoji="1" lang="en-US" altLang="ja-JP" b="1" dirty="0"/>
              <a:t>Anti-angiogenesis + </a:t>
            </a:r>
          </a:p>
          <a:p>
            <a:pPr algn="ctr"/>
            <a:r>
              <a:rPr kumimoji="1" lang="en-US" altLang="ja-JP" b="1" dirty="0"/>
              <a:t>Immune response</a:t>
            </a:r>
          </a:p>
          <a:p>
            <a:pPr algn="ctr"/>
            <a:r>
              <a:rPr kumimoji="1" lang="en-US" altLang="ja-JP" b="1" dirty="0"/>
              <a:t>(Novel drug delivery)</a:t>
            </a:r>
            <a:endParaRPr kumimoji="1" lang="ja-JP" altLang="en-US" b="1"/>
          </a:p>
        </p:txBody>
      </p:sp>
      <p:sp>
        <p:nvSpPr>
          <p:cNvPr id="6" name="テキスト ボックス 5">
            <a:extLst>
              <a:ext uri="{FF2B5EF4-FFF2-40B4-BE49-F238E27FC236}">
                <a16:creationId xmlns:a16="http://schemas.microsoft.com/office/drawing/2014/main" id="{128699E9-E2B3-B5E5-4B20-41C6EBADDE76}"/>
              </a:ext>
            </a:extLst>
          </p:cNvPr>
          <p:cNvSpPr txBox="1"/>
          <p:nvPr/>
        </p:nvSpPr>
        <p:spPr>
          <a:xfrm>
            <a:off x="4610207" y="1220247"/>
            <a:ext cx="3022109" cy="369332"/>
          </a:xfrm>
          <a:prstGeom prst="rect">
            <a:avLst/>
          </a:prstGeom>
          <a:noFill/>
        </p:spPr>
        <p:txBody>
          <a:bodyPr wrap="none" rtlCol="0">
            <a:spAutoFit/>
          </a:bodyPr>
          <a:lstStyle/>
          <a:p>
            <a:r>
              <a:rPr kumimoji="1" lang="en-US" altLang="ja-JP" b="1" dirty="0"/>
              <a:t>Immunochemotherapy triplet</a:t>
            </a:r>
            <a:endParaRPr kumimoji="1" lang="ja-JP" altLang="en-US" b="1"/>
          </a:p>
        </p:txBody>
      </p:sp>
      <p:sp>
        <p:nvSpPr>
          <p:cNvPr id="8" name="テキスト ボックス 7">
            <a:extLst>
              <a:ext uri="{FF2B5EF4-FFF2-40B4-BE49-F238E27FC236}">
                <a16:creationId xmlns:a16="http://schemas.microsoft.com/office/drawing/2014/main" id="{8282476A-3A9D-AE62-6B41-93F9D83E6606}"/>
              </a:ext>
            </a:extLst>
          </p:cNvPr>
          <p:cNvSpPr txBox="1"/>
          <p:nvPr/>
        </p:nvSpPr>
        <p:spPr>
          <a:xfrm>
            <a:off x="9350272" y="1220247"/>
            <a:ext cx="591829" cy="369332"/>
          </a:xfrm>
          <a:prstGeom prst="rect">
            <a:avLst/>
          </a:prstGeom>
          <a:noFill/>
        </p:spPr>
        <p:txBody>
          <a:bodyPr wrap="none" rtlCol="0">
            <a:spAutoFit/>
          </a:bodyPr>
          <a:lstStyle/>
          <a:p>
            <a:r>
              <a:rPr kumimoji="1" lang="en-US" altLang="ja-JP" b="1" dirty="0"/>
              <a:t>ADC</a:t>
            </a:r>
            <a:endParaRPr kumimoji="1" lang="ja-JP" altLang="en-US" b="1"/>
          </a:p>
        </p:txBody>
      </p:sp>
      <p:sp>
        <p:nvSpPr>
          <p:cNvPr id="9" name="テキスト ボックス 8">
            <a:extLst>
              <a:ext uri="{FF2B5EF4-FFF2-40B4-BE49-F238E27FC236}">
                <a16:creationId xmlns:a16="http://schemas.microsoft.com/office/drawing/2014/main" id="{EEBFCC11-2147-3FAF-C2A1-025FCE7FD0E3}"/>
              </a:ext>
            </a:extLst>
          </p:cNvPr>
          <p:cNvSpPr txBox="1"/>
          <p:nvPr/>
        </p:nvSpPr>
        <p:spPr>
          <a:xfrm>
            <a:off x="1378469" y="5482476"/>
            <a:ext cx="2366097" cy="369332"/>
          </a:xfrm>
          <a:prstGeom prst="rect">
            <a:avLst/>
          </a:prstGeom>
          <a:noFill/>
        </p:spPr>
        <p:txBody>
          <a:bodyPr wrap="none" rtlCol="0">
            <a:spAutoFit/>
          </a:bodyPr>
          <a:lstStyle/>
          <a:p>
            <a:r>
              <a:rPr kumimoji="1" lang="en-US" altLang="ja-JP" sz="1800" b="1" dirty="0"/>
              <a:t>OVAL Study/GOG 3018</a:t>
            </a:r>
            <a:endParaRPr kumimoji="1" lang="ja-JP" altLang="en-US"/>
          </a:p>
        </p:txBody>
      </p:sp>
      <p:sp>
        <p:nvSpPr>
          <p:cNvPr id="10" name="テキスト ボックス 9">
            <a:extLst>
              <a:ext uri="{FF2B5EF4-FFF2-40B4-BE49-F238E27FC236}">
                <a16:creationId xmlns:a16="http://schemas.microsoft.com/office/drawing/2014/main" id="{A64C4024-3A3E-5A70-490E-CF7DE7F2B4BD}"/>
              </a:ext>
            </a:extLst>
          </p:cNvPr>
          <p:cNvSpPr txBox="1"/>
          <p:nvPr/>
        </p:nvSpPr>
        <p:spPr>
          <a:xfrm>
            <a:off x="5444218" y="5482476"/>
            <a:ext cx="1303562" cy="369332"/>
          </a:xfrm>
          <a:prstGeom prst="rect">
            <a:avLst/>
          </a:prstGeom>
          <a:noFill/>
        </p:spPr>
        <p:txBody>
          <a:bodyPr wrap="none" rtlCol="0">
            <a:spAutoFit/>
          </a:bodyPr>
          <a:lstStyle/>
          <a:p>
            <a:r>
              <a:rPr kumimoji="1" lang="en-US" altLang="ja-JP" sz="1800" b="1" dirty="0"/>
              <a:t>DUO-O trial</a:t>
            </a:r>
            <a:endParaRPr kumimoji="1" lang="ja-JP" altLang="en-US"/>
          </a:p>
        </p:txBody>
      </p:sp>
      <p:sp>
        <p:nvSpPr>
          <p:cNvPr id="11" name="テキスト ボックス 10">
            <a:extLst>
              <a:ext uri="{FF2B5EF4-FFF2-40B4-BE49-F238E27FC236}">
                <a16:creationId xmlns:a16="http://schemas.microsoft.com/office/drawing/2014/main" id="{8A8EEA68-E4A3-B8CF-F3FE-6BC45FE11EC9}"/>
              </a:ext>
            </a:extLst>
          </p:cNvPr>
          <p:cNvSpPr txBox="1"/>
          <p:nvPr/>
        </p:nvSpPr>
        <p:spPr>
          <a:xfrm>
            <a:off x="8822724" y="5540833"/>
            <a:ext cx="1646926" cy="369332"/>
          </a:xfrm>
          <a:prstGeom prst="rect">
            <a:avLst/>
          </a:prstGeom>
          <a:noFill/>
        </p:spPr>
        <p:txBody>
          <a:bodyPr wrap="none" rtlCol="0">
            <a:spAutoFit/>
          </a:bodyPr>
          <a:lstStyle/>
          <a:p>
            <a:r>
              <a:rPr kumimoji="1" lang="en-US" altLang="ja-JP" sz="1800" b="1" dirty="0"/>
              <a:t>STRO-002-GM1</a:t>
            </a:r>
            <a:endParaRPr kumimoji="1" lang="ja-JP" altLang="en-US"/>
          </a:p>
        </p:txBody>
      </p:sp>
      <p:sp>
        <p:nvSpPr>
          <p:cNvPr id="13" name="テキスト ボックス 12">
            <a:extLst>
              <a:ext uri="{FF2B5EF4-FFF2-40B4-BE49-F238E27FC236}">
                <a16:creationId xmlns:a16="http://schemas.microsoft.com/office/drawing/2014/main" id="{C16BE081-E2EB-EE7B-DF41-354507AEC234}"/>
              </a:ext>
            </a:extLst>
          </p:cNvPr>
          <p:cNvSpPr txBox="1"/>
          <p:nvPr/>
        </p:nvSpPr>
        <p:spPr>
          <a:xfrm>
            <a:off x="830153" y="2812653"/>
            <a:ext cx="3462727" cy="369332"/>
          </a:xfrm>
          <a:prstGeom prst="rect">
            <a:avLst/>
          </a:prstGeom>
          <a:solidFill>
            <a:schemeClr val="bg1"/>
          </a:solidFill>
          <a:ln>
            <a:solidFill>
              <a:schemeClr val="tx1"/>
            </a:solidFill>
          </a:ln>
        </p:spPr>
        <p:txBody>
          <a:bodyPr wrap="square">
            <a:spAutoFit/>
          </a:bodyPr>
          <a:lstStyle/>
          <a:p>
            <a:r>
              <a:rPr kumimoji="1" lang="en-US" altLang="ja-JP" sz="1800" b="1" dirty="0" err="1">
                <a:solidFill>
                  <a:srgbClr val="0432FF"/>
                </a:solidFill>
              </a:rPr>
              <a:t>ofranergene</a:t>
            </a:r>
            <a:r>
              <a:rPr kumimoji="1" lang="en-US" altLang="ja-JP" sz="1800" b="1" dirty="0">
                <a:solidFill>
                  <a:srgbClr val="0432FF"/>
                </a:solidFill>
              </a:rPr>
              <a:t> </a:t>
            </a:r>
            <a:r>
              <a:rPr kumimoji="1" lang="en-US" altLang="ja-JP" sz="1800" b="1" dirty="0" err="1">
                <a:solidFill>
                  <a:srgbClr val="0432FF"/>
                </a:solidFill>
              </a:rPr>
              <a:t>obadenovec</a:t>
            </a:r>
            <a:r>
              <a:rPr kumimoji="1" lang="en-US" altLang="ja-JP" sz="1800" b="1" dirty="0">
                <a:solidFill>
                  <a:srgbClr val="0432FF"/>
                </a:solidFill>
              </a:rPr>
              <a:t> (VB-111)</a:t>
            </a:r>
            <a:r>
              <a:rPr kumimoji="1" lang="en-US" altLang="ja-JP" sz="1800" b="1" dirty="0"/>
              <a:t> </a:t>
            </a:r>
            <a:endParaRPr lang="ja-JP" altLang="en-US"/>
          </a:p>
        </p:txBody>
      </p:sp>
      <p:sp>
        <p:nvSpPr>
          <p:cNvPr id="14" name="テキスト ボックス 13">
            <a:extLst>
              <a:ext uri="{FF2B5EF4-FFF2-40B4-BE49-F238E27FC236}">
                <a16:creationId xmlns:a16="http://schemas.microsoft.com/office/drawing/2014/main" id="{8224A2A9-88FE-1D45-B5AC-0AD8716D0C1E}"/>
              </a:ext>
            </a:extLst>
          </p:cNvPr>
          <p:cNvSpPr txBox="1"/>
          <p:nvPr/>
        </p:nvSpPr>
        <p:spPr>
          <a:xfrm>
            <a:off x="7854862" y="2812653"/>
            <a:ext cx="3581178" cy="369332"/>
          </a:xfrm>
          <a:prstGeom prst="rect">
            <a:avLst/>
          </a:prstGeom>
          <a:solidFill>
            <a:schemeClr val="bg1"/>
          </a:solidFill>
          <a:ln>
            <a:solidFill>
              <a:schemeClr val="tx1"/>
            </a:solidFill>
          </a:ln>
        </p:spPr>
        <p:txBody>
          <a:bodyPr wrap="square">
            <a:spAutoFit/>
          </a:bodyPr>
          <a:lstStyle/>
          <a:p>
            <a:r>
              <a:rPr kumimoji="1" lang="en-US" altLang="ja-JP" sz="1800" b="1" dirty="0" err="1">
                <a:solidFill>
                  <a:srgbClr val="0432FF"/>
                </a:solidFill>
              </a:rPr>
              <a:t>Luveltamab</a:t>
            </a:r>
            <a:r>
              <a:rPr kumimoji="1" lang="en-US" altLang="ja-JP" sz="1800" b="1" dirty="0">
                <a:solidFill>
                  <a:srgbClr val="0432FF"/>
                </a:solidFill>
              </a:rPr>
              <a:t> </a:t>
            </a:r>
            <a:r>
              <a:rPr kumimoji="1" lang="en-US" altLang="ja-JP" sz="1800" b="1" dirty="0" err="1">
                <a:solidFill>
                  <a:srgbClr val="0432FF"/>
                </a:solidFill>
              </a:rPr>
              <a:t>tazevibulin</a:t>
            </a:r>
            <a:r>
              <a:rPr kumimoji="1" lang="en-US" altLang="ja-JP" sz="1800" b="1" dirty="0">
                <a:solidFill>
                  <a:srgbClr val="0432FF"/>
                </a:solidFill>
              </a:rPr>
              <a:t> (STRO-002)</a:t>
            </a:r>
            <a:endParaRPr lang="ja-JP" altLang="en-US"/>
          </a:p>
        </p:txBody>
      </p:sp>
      <p:sp>
        <p:nvSpPr>
          <p:cNvPr id="7" name="テキスト ボックス 6">
            <a:extLst>
              <a:ext uri="{FF2B5EF4-FFF2-40B4-BE49-F238E27FC236}">
                <a16:creationId xmlns:a16="http://schemas.microsoft.com/office/drawing/2014/main" id="{9B0F25D3-C228-B08F-4FED-EE4E3A940CFF}"/>
              </a:ext>
            </a:extLst>
          </p:cNvPr>
          <p:cNvSpPr txBox="1"/>
          <p:nvPr/>
        </p:nvSpPr>
        <p:spPr>
          <a:xfrm>
            <a:off x="8106966" y="6506003"/>
            <a:ext cx="4152034" cy="338554"/>
          </a:xfrm>
          <a:prstGeom prst="rect">
            <a:avLst/>
          </a:prstGeom>
          <a:noFill/>
        </p:spPr>
        <p:txBody>
          <a:bodyPr wrap="none" rtlCol="0">
            <a:spAutoFit/>
          </a:bodyPr>
          <a:lstStyle/>
          <a:p>
            <a:r>
              <a:rPr kumimoji="1" lang="en-US" altLang="ja-JP" sz="1600" dirty="0"/>
              <a:t>Prof. </a:t>
            </a:r>
            <a:r>
              <a:rPr kumimoji="1" lang="en-US" altLang="ja-JP" sz="1600" dirty="0" err="1"/>
              <a:t>Fotopoulou’s</a:t>
            </a:r>
            <a:r>
              <a:rPr kumimoji="1" lang="en-US" altLang="ja-JP" sz="1600" dirty="0"/>
              <a:t> presentation slide (modified)</a:t>
            </a:r>
            <a:endParaRPr kumimoji="1" lang="ja-JP" altLang="en-US" sz="1600"/>
          </a:p>
        </p:txBody>
      </p:sp>
    </p:spTree>
    <p:extLst>
      <p:ext uri="{BB962C8B-B14F-4D97-AF65-F5344CB8AC3E}">
        <p14:creationId xmlns:p14="http://schemas.microsoft.com/office/powerpoint/2010/main" val="3295504419"/>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1" r="65804"/>
          <a:stretch/>
        </p:blipFill>
        <p:spPr bwMode="auto">
          <a:xfrm>
            <a:off x="389862" y="1507524"/>
            <a:ext cx="3903018" cy="4912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ASCO2023: OVAL study</a:t>
            </a:r>
            <a:endParaRPr lang="en-JP" sz="3600" b="1" dirty="0">
              <a:latin typeface="+mn-lt"/>
              <a:ea typeface="Yu Gothic" panose="020B0400000000000000" pitchFamily="34" charset="-128"/>
            </a:endParaRPr>
          </a:p>
        </p:txBody>
      </p:sp>
      <p:sp>
        <p:nvSpPr>
          <p:cNvPr id="9" name="テキスト ボックス 8">
            <a:extLst>
              <a:ext uri="{FF2B5EF4-FFF2-40B4-BE49-F238E27FC236}">
                <a16:creationId xmlns:a16="http://schemas.microsoft.com/office/drawing/2014/main" id="{EEBFCC11-2147-3FAF-C2A1-025FCE7FD0E3}"/>
              </a:ext>
            </a:extLst>
          </p:cNvPr>
          <p:cNvSpPr txBox="1"/>
          <p:nvPr/>
        </p:nvSpPr>
        <p:spPr>
          <a:xfrm>
            <a:off x="1378469" y="5482476"/>
            <a:ext cx="2366097" cy="369332"/>
          </a:xfrm>
          <a:prstGeom prst="rect">
            <a:avLst/>
          </a:prstGeom>
          <a:noFill/>
        </p:spPr>
        <p:txBody>
          <a:bodyPr wrap="none" rtlCol="0">
            <a:spAutoFit/>
          </a:bodyPr>
          <a:lstStyle/>
          <a:p>
            <a:r>
              <a:rPr kumimoji="1" lang="en-US" altLang="ja-JP" sz="1800" b="1" dirty="0"/>
              <a:t>OVAL Study/GOG 3018</a:t>
            </a:r>
            <a:endParaRPr kumimoji="1" lang="ja-JP" altLang="en-US"/>
          </a:p>
        </p:txBody>
      </p:sp>
      <p:sp>
        <p:nvSpPr>
          <p:cNvPr id="13" name="テキスト ボックス 12">
            <a:extLst>
              <a:ext uri="{FF2B5EF4-FFF2-40B4-BE49-F238E27FC236}">
                <a16:creationId xmlns:a16="http://schemas.microsoft.com/office/drawing/2014/main" id="{C16BE081-E2EB-EE7B-DF41-354507AEC234}"/>
              </a:ext>
            </a:extLst>
          </p:cNvPr>
          <p:cNvSpPr txBox="1"/>
          <p:nvPr/>
        </p:nvSpPr>
        <p:spPr>
          <a:xfrm>
            <a:off x="830153" y="2812653"/>
            <a:ext cx="3462727" cy="369332"/>
          </a:xfrm>
          <a:prstGeom prst="rect">
            <a:avLst/>
          </a:prstGeom>
          <a:solidFill>
            <a:schemeClr val="bg1"/>
          </a:solidFill>
          <a:ln>
            <a:solidFill>
              <a:schemeClr val="tx1"/>
            </a:solidFill>
          </a:ln>
        </p:spPr>
        <p:txBody>
          <a:bodyPr wrap="square">
            <a:spAutoFit/>
          </a:bodyPr>
          <a:lstStyle/>
          <a:p>
            <a:r>
              <a:rPr kumimoji="1" lang="en-US" altLang="ja-JP" sz="1800" b="1" dirty="0" err="1">
                <a:solidFill>
                  <a:srgbClr val="0432FF"/>
                </a:solidFill>
              </a:rPr>
              <a:t>ofranergene</a:t>
            </a:r>
            <a:r>
              <a:rPr kumimoji="1" lang="en-US" altLang="ja-JP" sz="1800" b="1" dirty="0">
                <a:solidFill>
                  <a:srgbClr val="0432FF"/>
                </a:solidFill>
              </a:rPr>
              <a:t> </a:t>
            </a:r>
            <a:r>
              <a:rPr kumimoji="1" lang="en-US" altLang="ja-JP" sz="1800" b="1" dirty="0" err="1">
                <a:solidFill>
                  <a:srgbClr val="0432FF"/>
                </a:solidFill>
              </a:rPr>
              <a:t>obadenovec</a:t>
            </a:r>
            <a:r>
              <a:rPr kumimoji="1" lang="en-US" altLang="ja-JP" sz="1800" b="1" dirty="0">
                <a:solidFill>
                  <a:srgbClr val="0432FF"/>
                </a:solidFill>
              </a:rPr>
              <a:t> (VB-111)</a:t>
            </a:r>
            <a:r>
              <a:rPr kumimoji="1" lang="en-US" altLang="ja-JP" sz="1800" b="1" dirty="0"/>
              <a:t> </a:t>
            </a:r>
            <a:endParaRPr lang="ja-JP" altLang="en-US"/>
          </a:p>
        </p:txBody>
      </p:sp>
      <p:pic>
        <p:nvPicPr>
          <p:cNvPr id="15" name="図 14">
            <a:extLst>
              <a:ext uri="{FF2B5EF4-FFF2-40B4-BE49-F238E27FC236}">
                <a16:creationId xmlns:a16="http://schemas.microsoft.com/office/drawing/2014/main" id="{9C32EC31-BD89-6CD1-C774-DA674ADD3D60}"/>
              </a:ext>
            </a:extLst>
          </p:cNvPr>
          <p:cNvPicPr>
            <a:picLocks noChangeAspect="1"/>
          </p:cNvPicPr>
          <p:nvPr/>
        </p:nvPicPr>
        <p:blipFill>
          <a:blip r:embed="rId4"/>
          <a:stretch>
            <a:fillRect/>
          </a:stretch>
        </p:blipFill>
        <p:spPr>
          <a:xfrm>
            <a:off x="4412412" y="1689217"/>
            <a:ext cx="7779588" cy="4162585"/>
          </a:xfrm>
          <a:prstGeom prst="rect">
            <a:avLst/>
          </a:prstGeom>
        </p:spPr>
      </p:pic>
      <p:sp>
        <p:nvSpPr>
          <p:cNvPr id="16" name="テキスト ボックス 15">
            <a:extLst>
              <a:ext uri="{FF2B5EF4-FFF2-40B4-BE49-F238E27FC236}">
                <a16:creationId xmlns:a16="http://schemas.microsoft.com/office/drawing/2014/main" id="{7BFFEE37-6FA4-44A1-B749-D707473198E0}"/>
              </a:ext>
            </a:extLst>
          </p:cNvPr>
          <p:cNvSpPr txBox="1"/>
          <p:nvPr/>
        </p:nvSpPr>
        <p:spPr>
          <a:xfrm>
            <a:off x="8993945" y="5885072"/>
            <a:ext cx="3198055" cy="369332"/>
          </a:xfrm>
          <a:prstGeom prst="rect">
            <a:avLst/>
          </a:prstGeom>
          <a:noFill/>
        </p:spPr>
        <p:txBody>
          <a:bodyPr wrap="none" rtlCol="0">
            <a:spAutoFit/>
          </a:bodyPr>
          <a:lstStyle/>
          <a:p>
            <a:r>
              <a:rPr kumimoji="1" lang="en-US" altLang="ja-JP" dirty="0" err="1"/>
              <a:t>Arend</a:t>
            </a:r>
            <a:r>
              <a:rPr kumimoji="1" lang="en-US" altLang="ja-JP" dirty="0"/>
              <a:t> </a:t>
            </a:r>
            <a:r>
              <a:rPr kumimoji="1" lang="en-US" altLang="ja-JP" i="1" dirty="0"/>
              <a:t>et al</a:t>
            </a:r>
            <a:r>
              <a:rPr kumimoji="1" lang="en-US" altLang="ja-JP" dirty="0"/>
              <a:t>. </a:t>
            </a:r>
            <a:r>
              <a:rPr kumimoji="1" lang="en-US" altLang="ja-JP" i="1" dirty="0" err="1"/>
              <a:t>Gynecol</a:t>
            </a:r>
            <a:r>
              <a:rPr kumimoji="1" lang="en-US" altLang="ja-JP" i="1" dirty="0"/>
              <a:t> Oncol </a:t>
            </a:r>
            <a:r>
              <a:rPr kumimoji="1" lang="en-US" altLang="ja-JP" dirty="0"/>
              <a:t>2020</a:t>
            </a:r>
            <a:endParaRPr kumimoji="1" lang="ja-JP" altLang="en-US"/>
          </a:p>
        </p:txBody>
      </p:sp>
      <p:sp>
        <p:nvSpPr>
          <p:cNvPr id="7" name="テキスト ボックス 6">
            <a:extLst>
              <a:ext uri="{FF2B5EF4-FFF2-40B4-BE49-F238E27FC236}">
                <a16:creationId xmlns:a16="http://schemas.microsoft.com/office/drawing/2014/main" id="{6B25103A-6A5A-A7B0-9137-DC6ED38B18F2}"/>
              </a:ext>
            </a:extLst>
          </p:cNvPr>
          <p:cNvSpPr txBox="1"/>
          <p:nvPr/>
        </p:nvSpPr>
        <p:spPr>
          <a:xfrm>
            <a:off x="1466058" y="1006192"/>
            <a:ext cx="2190921" cy="923330"/>
          </a:xfrm>
          <a:prstGeom prst="rect">
            <a:avLst/>
          </a:prstGeom>
          <a:noFill/>
        </p:spPr>
        <p:txBody>
          <a:bodyPr wrap="none" rtlCol="0">
            <a:spAutoFit/>
          </a:bodyPr>
          <a:lstStyle/>
          <a:p>
            <a:pPr algn="ctr"/>
            <a:r>
              <a:rPr kumimoji="1" lang="en-US" altLang="ja-JP" b="1" dirty="0"/>
              <a:t>Anti-angiogenesis + </a:t>
            </a:r>
          </a:p>
          <a:p>
            <a:pPr algn="ctr"/>
            <a:r>
              <a:rPr kumimoji="1" lang="en-US" altLang="ja-JP" b="1" dirty="0"/>
              <a:t>Immune response</a:t>
            </a:r>
          </a:p>
          <a:p>
            <a:pPr algn="ctr"/>
            <a:r>
              <a:rPr kumimoji="1" lang="en-US" altLang="ja-JP" b="1" dirty="0"/>
              <a:t>(Novel drug delivery)</a:t>
            </a:r>
            <a:endParaRPr kumimoji="1" lang="ja-JP" altLang="en-US" b="1"/>
          </a:p>
        </p:txBody>
      </p:sp>
      <p:sp>
        <p:nvSpPr>
          <p:cNvPr id="8" name="テキスト ボックス 7">
            <a:extLst>
              <a:ext uri="{FF2B5EF4-FFF2-40B4-BE49-F238E27FC236}">
                <a16:creationId xmlns:a16="http://schemas.microsoft.com/office/drawing/2014/main" id="{00692878-1723-F201-61BB-20F29F32AF3E}"/>
              </a:ext>
            </a:extLst>
          </p:cNvPr>
          <p:cNvSpPr txBox="1"/>
          <p:nvPr/>
        </p:nvSpPr>
        <p:spPr>
          <a:xfrm>
            <a:off x="8106966" y="6506003"/>
            <a:ext cx="4152034" cy="338554"/>
          </a:xfrm>
          <a:prstGeom prst="rect">
            <a:avLst/>
          </a:prstGeom>
          <a:noFill/>
        </p:spPr>
        <p:txBody>
          <a:bodyPr wrap="none" rtlCol="0">
            <a:spAutoFit/>
          </a:bodyPr>
          <a:lstStyle/>
          <a:p>
            <a:r>
              <a:rPr kumimoji="1" lang="en-US" altLang="ja-JP" sz="1600" dirty="0"/>
              <a:t>Prof. </a:t>
            </a:r>
            <a:r>
              <a:rPr kumimoji="1" lang="en-US" altLang="ja-JP" sz="1600" dirty="0" err="1"/>
              <a:t>Fotopoulou’s</a:t>
            </a:r>
            <a:r>
              <a:rPr kumimoji="1" lang="en-US" altLang="ja-JP" sz="1600" dirty="0"/>
              <a:t> presentation slide (modified)</a:t>
            </a:r>
            <a:endParaRPr kumimoji="1" lang="ja-JP" altLang="en-US" sz="1600"/>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1" r="65804"/>
          <a:stretch/>
        </p:blipFill>
        <p:spPr bwMode="auto">
          <a:xfrm>
            <a:off x="389862" y="1507524"/>
            <a:ext cx="3903018" cy="4912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OVAL study</a:t>
            </a:r>
            <a:endParaRPr lang="en-JP" sz="3600" b="1" dirty="0">
              <a:latin typeface="+mn-lt"/>
              <a:ea typeface="Yu Gothic" panose="020B0400000000000000" pitchFamily="34" charset="-128"/>
            </a:endParaRPr>
          </a:p>
        </p:txBody>
      </p:sp>
      <p:sp>
        <p:nvSpPr>
          <p:cNvPr id="9" name="テキスト ボックス 8">
            <a:extLst>
              <a:ext uri="{FF2B5EF4-FFF2-40B4-BE49-F238E27FC236}">
                <a16:creationId xmlns:a16="http://schemas.microsoft.com/office/drawing/2014/main" id="{EEBFCC11-2147-3FAF-C2A1-025FCE7FD0E3}"/>
              </a:ext>
            </a:extLst>
          </p:cNvPr>
          <p:cNvSpPr txBox="1"/>
          <p:nvPr/>
        </p:nvSpPr>
        <p:spPr>
          <a:xfrm>
            <a:off x="1378469" y="5482476"/>
            <a:ext cx="2366097" cy="369332"/>
          </a:xfrm>
          <a:prstGeom prst="rect">
            <a:avLst/>
          </a:prstGeom>
          <a:noFill/>
        </p:spPr>
        <p:txBody>
          <a:bodyPr wrap="none" rtlCol="0">
            <a:spAutoFit/>
          </a:bodyPr>
          <a:lstStyle/>
          <a:p>
            <a:r>
              <a:rPr kumimoji="1" lang="en-US" altLang="ja-JP" sz="1800" b="1" dirty="0"/>
              <a:t>OVAL Study/GOG 3018</a:t>
            </a:r>
            <a:endParaRPr kumimoji="1" lang="ja-JP" altLang="en-US"/>
          </a:p>
        </p:txBody>
      </p:sp>
      <p:sp>
        <p:nvSpPr>
          <p:cNvPr id="13" name="テキスト ボックス 12">
            <a:extLst>
              <a:ext uri="{FF2B5EF4-FFF2-40B4-BE49-F238E27FC236}">
                <a16:creationId xmlns:a16="http://schemas.microsoft.com/office/drawing/2014/main" id="{C16BE081-E2EB-EE7B-DF41-354507AEC234}"/>
              </a:ext>
            </a:extLst>
          </p:cNvPr>
          <p:cNvSpPr txBox="1"/>
          <p:nvPr/>
        </p:nvSpPr>
        <p:spPr>
          <a:xfrm>
            <a:off x="830153" y="2812653"/>
            <a:ext cx="3462727" cy="369332"/>
          </a:xfrm>
          <a:prstGeom prst="rect">
            <a:avLst/>
          </a:prstGeom>
          <a:solidFill>
            <a:schemeClr val="bg1"/>
          </a:solidFill>
          <a:ln>
            <a:solidFill>
              <a:schemeClr val="tx1"/>
            </a:solidFill>
          </a:ln>
        </p:spPr>
        <p:txBody>
          <a:bodyPr wrap="square">
            <a:spAutoFit/>
          </a:bodyPr>
          <a:lstStyle/>
          <a:p>
            <a:r>
              <a:rPr kumimoji="1" lang="en-US" altLang="ja-JP" sz="1800" b="1" dirty="0" err="1">
                <a:solidFill>
                  <a:srgbClr val="0432FF"/>
                </a:solidFill>
              </a:rPr>
              <a:t>ofranergene</a:t>
            </a:r>
            <a:r>
              <a:rPr kumimoji="1" lang="en-US" altLang="ja-JP" sz="1800" b="1" dirty="0">
                <a:solidFill>
                  <a:srgbClr val="0432FF"/>
                </a:solidFill>
              </a:rPr>
              <a:t> </a:t>
            </a:r>
            <a:r>
              <a:rPr kumimoji="1" lang="en-US" altLang="ja-JP" sz="1800" b="1" dirty="0" err="1">
                <a:solidFill>
                  <a:srgbClr val="0432FF"/>
                </a:solidFill>
              </a:rPr>
              <a:t>obadenovec</a:t>
            </a:r>
            <a:r>
              <a:rPr kumimoji="1" lang="en-US" altLang="ja-JP" sz="1800" b="1" dirty="0">
                <a:solidFill>
                  <a:srgbClr val="0432FF"/>
                </a:solidFill>
              </a:rPr>
              <a:t> (VB-111)</a:t>
            </a:r>
            <a:r>
              <a:rPr kumimoji="1" lang="en-US" altLang="ja-JP" sz="1800" b="1" dirty="0"/>
              <a:t> </a:t>
            </a:r>
            <a:endParaRPr lang="ja-JP" altLang="en-US"/>
          </a:p>
        </p:txBody>
      </p:sp>
      <p:pic>
        <p:nvPicPr>
          <p:cNvPr id="5" name="Picture 2">
            <a:extLst>
              <a:ext uri="{FF2B5EF4-FFF2-40B4-BE49-F238E27FC236}">
                <a16:creationId xmlns:a16="http://schemas.microsoft.com/office/drawing/2014/main" id="{A8545FFF-F29A-B509-8A1A-B9A8AF9110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661" t="21014" r="8674" b="11277"/>
          <a:stretch/>
        </p:blipFill>
        <p:spPr bwMode="auto">
          <a:xfrm>
            <a:off x="4385134" y="1885524"/>
            <a:ext cx="7806866" cy="3596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テキスト ボックス 5">
            <a:extLst>
              <a:ext uri="{FF2B5EF4-FFF2-40B4-BE49-F238E27FC236}">
                <a16:creationId xmlns:a16="http://schemas.microsoft.com/office/drawing/2014/main" id="{7CAC7360-8032-AB2E-DBB7-591F206EE0B1}"/>
              </a:ext>
            </a:extLst>
          </p:cNvPr>
          <p:cNvSpPr txBox="1"/>
          <p:nvPr/>
        </p:nvSpPr>
        <p:spPr>
          <a:xfrm>
            <a:off x="9754938" y="5441449"/>
            <a:ext cx="2355068" cy="369332"/>
          </a:xfrm>
          <a:prstGeom prst="rect">
            <a:avLst/>
          </a:prstGeom>
          <a:noFill/>
        </p:spPr>
        <p:txBody>
          <a:bodyPr wrap="none" rtlCol="0">
            <a:spAutoFit/>
          </a:bodyPr>
          <a:lstStyle/>
          <a:p>
            <a:r>
              <a:rPr kumimoji="1" lang="en-US" altLang="ja-JP" dirty="0" err="1"/>
              <a:t>Arend</a:t>
            </a:r>
            <a:r>
              <a:rPr kumimoji="1" lang="en-US" altLang="ja-JP" dirty="0"/>
              <a:t> </a:t>
            </a:r>
            <a:r>
              <a:rPr kumimoji="1" lang="en-US" altLang="ja-JP" i="1" dirty="0"/>
              <a:t>et al</a:t>
            </a:r>
            <a:r>
              <a:rPr kumimoji="1" lang="en-US" altLang="ja-JP" dirty="0"/>
              <a:t>. </a:t>
            </a:r>
            <a:r>
              <a:rPr kumimoji="1" lang="en-US" altLang="ja-JP" i="1" dirty="0"/>
              <a:t>ASCO 2023</a:t>
            </a:r>
            <a:endParaRPr kumimoji="1" lang="ja-JP" altLang="en-US"/>
          </a:p>
        </p:txBody>
      </p:sp>
      <p:sp>
        <p:nvSpPr>
          <p:cNvPr id="7" name="テキスト ボックス 6">
            <a:extLst>
              <a:ext uri="{FF2B5EF4-FFF2-40B4-BE49-F238E27FC236}">
                <a16:creationId xmlns:a16="http://schemas.microsoft.com/office/drawing/2014/main" id="{7F6A0A0B-B2FC-E997-EE95-1B493143D233}"/>
              </a:ext>
            </a:extLst>
          </p:cNvPr>
          <p:cNvSpPr txBox="1"/>
          <p:nvPr/>
        </p:nvSpPr>
        <p:spPr>
          <a:xfrm>
            <a:off x="8221362" y="1425662"/>
            <a:ext cx="705706" cy="523220"/>
          </a:xfrm>
          <a:prstGeom prst="rect">
            <a:avLst/>
          </a:prstGeom>
          <a:noFill/>
        </p:spPr>
        <p:txBody>
          <a:bodyPr wrap="none" rtlCol="0">
            <a:spAutoFit/>
          </a:bodyPr>
          <a:lstStyle/>
          <a:p>
            <a:pPr algn="ctr"/>
            <a:r>
              <a:rPr kumimoji="1" lang="en-US" altLang="ja-JP" sz="2800" b="1" dirty="0"/>
              <a:t>PFS</a:t>
            </a:r>
            <a:endParaRPr kumimoji="1" lang="ja-JP" altLang="en-US" sz="2800" b="1"/>
          </a:p>
        </p:txBody>
      </p:sp>
      <p:sp>
        <p:nvSpPr>
          <p:cNvPr id="11" name="テキスト ボックス 10">
            <a:extLst>
              <a:ext uri="{FF2B5EF4-FFF2-40B4-BE49-F238E27FC236}">
                <a16:creationId xmlns:a16="http://schemas.microsoft.com/office/drawing/2014/main" id="{CE5E2154-674C-10F8-8793-F6AB8B99AA02}"/>
              </a:ext>
            </a:extLst>
          </p:cNvPr>
          <p:cNvSpPr txBox="1"/>
          <p:nvPr/>
        </p:nvSpPr>
        <p:spPr>
          <a:xfrm>
            <a:off x="1466058" y="1006192"/>
            <a:ext cx="2190921" cy="923330"/>
          </a:xfrm>
          <a:prstGeom prst="rect">
            <a:avLst/>
          </a:prstGeom>
          <a:noFill/>
        </p:spPr>
        <p:txBody>
          <a:bodyPr wrap="none" rtlCol="0">
            <a:spAutoFit/>
          </a:bodyPr>
          <a:lstStyle/>
          <a:p>
            <a:pPr algn="ctr"/>
            <a:r>
              <a:rPr kumimoji="1" lang="en-US" altLang="ja-JP" b="1" dirty="0"/>
              <a:t>Anti-angiogenesis + </a:t>
            </a:r>
          </a:p>
          <a:p>
            <a:pPr algn="ctr"/>
            <a:r>
              <a:rPr kumimoji="1" lang="en-US" altLang="ja-JP" b="1" dirty="0"/>
              <a:t>Immune response</a:t>
            </a:r>
          </a:p>
          <a:p>
            <a:pPr algn="ctr"/>
            <a:r>
              <a:rPr kumimoji="1" lang="en-US" altLang="ja-JP" b="1" dirty="0"/>
              <a:t>(Novel drug delivery)</a:t>
            </a:r>
            <a:endParaRPr kumimoji="1" lang="ja-JP" altLang="en-US" b="1"/>
          </a:p>
        </p:txBody>
      </p:sp>
      <p:sp>
        <p:nvSpPr>
          <p:cNvPr id="12" name="テキスト ボックス 11">
            <a:extLst>
              <a:ext uri="{FF2B5EF4-FFF2-40B4-BE49-F238E27FC236}">
                <a16:creationId xmlns:a16="http://schemas.microsoft.com/office/drawing/2014/main" id="{95639544-4FE7-7A95-E11E-1F824A70F055}"/>
              </a:ext>
            </a:extLst>
          </p:cNvPr>
          <p:cNvSpPr txBox="1"/>
          <p:nvPr/>
        </p:nvSpPr>
        <p:spPr>
          <a:xfrm>
            <a:off x="8106966" y="6506003"/>
            <a:ext cx="4152034" cy="338554"/>
          </a:xfrm>
          <a:prstGeom prst="rect">
            <a:avLst/>
          </a:prstGeom>
          <a:noFill/>
        </p:spPr>
        <p:txBody>
          <a:bodyPr wrap="none" rtlCol="0">
            <a:spAutoFit/>
          </a:bodyPr>
          <a:lstStyle/>
          <a:p>
            <a:r>
              <a:rPr kumimoji="1" lang="en-US" altLang="ja-JP" sz="1600" dirty="0"/>
              <a:t>Prof. </a:t>
            </a:r>
            <a:r>
              <a:rPr kumimoji="1" lang="en-US" altLang="ja-JP" sz="1600" dirty="0" err="1"/>
              <a:t>Fotopoulou’s</a:t>
            </a:r>
            <a:r>
              <a:rPr kumimoji="1" lang="en-US" altLang="ja-JP" sz="1600" dirty="0"/>
              <a:t> presentation slide (modified)</a:t>
            </a:r>
            <a:endParaRPr kumimoji="1" lang="ja-JP" altLang="en-US" sz="1600"/>
          </a:p>
        </p:txBody>
      </p:sp>
    </p:spTree>
    <p:extLst>
      <p:ext uri="{BB962C8B-B14F-4D97-AF65-F5344CB8AC3E}">
        <p14:creationId xmlns:p14="http://schemas.microsoft.com/office/powerpoint/2010/main" val="824737035"/>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1" r="34203"/>
          <a:stretch/>
        </p:blipFill>
        <p:spPr bwMode="auto">
          <a:xfrm>
            <a:off x="389862" y="1507524"/>
            <a:ext cx="7509954" cy="4912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 2023: DUO-O</a:t>
            </a:r>
            <a:endParaRPr lang="en-JP" sz="3600" b="1" dirty="0">
              <a:latin typeface="+mn-lt"/>
              <a:ea typeface="Yu Gothic" panose="020B0400000000000000" pitchFamily="34" charset="-128"/>
            </a:endParaRPr>
          </a:p>
        </p:txBody>
      </p:sp>
      <p:sp>
        <p:nvSpPr>
          <p:cNvPr id="5" name="テキスト ボックス 4">
            <a:extLst>
              <a:ext uri="{FF2B5EF4-FFF2-40B4-BE49-F238E27FC236}">
                <a16:creationId xmlns:a16="http://schemas.microsoft.com/office/drawing/2014/main" id="{435437AD-38D1-B264-FC30-9829E47C4A8A}"/>
              </a:ext>
            </a:extLst>
          </p:cNvPr>
          <p:cNvSpPr txBox="1"/>
          <p:nvPr/>
        </p:nvSpPr>
        <p:spPr>
          <a:xfrm>
            <a:off x="1466058" y="1006192"/>
            <a:ext cx="2190921" cy="923330"/>
          </a:xfrm>
          <a:prstGeom prst="rect">
            <a:avLst/>
          </a:prstGeom>
          <a:noFill/>
        </p:spPr>
        <p:txBody>
          <a:bodyPr wrap="none" rtlCol="0">
            <a:spAutoFit/>
          </a:bodyPr>
          <a:lstStyle/>
          <a:p>
            <a:pPr algn="ctr"/>
            <a:r>
              <a:rPr kumimoji="1" lang="en-US" altLang="ja-JP" b="1" dirty="0">
                <a:solidFill>
                  <a:schemeClr val="bg1">
                    <a:lumMod val="65000"/>
                  </a:schemeClr>
                </a:solidFill>
              </a:rPr>
              <a:t>Anti-angiogenesis + </a:t>
            </a:r>
          </a:p>
          <a:p>
            <a:pPr algn="ctr"/>
            <a:r>
              <a:rPr kumimoji="1" lang="en-US" altLang="ja-JP" b="1" dirty="0">
                <a:solidFill>
                  <a:schemeClr val="bg1">
                    <a:lumMod val="65000"/>
                  </a:schemeClr>
                </a:solidFill>
              </a:rPr>
              <a:t>Immune response</a:t>
            </a:r>
          </a:p>
          <a:p>
            <a:pPr algn="ctr"/>
            <a:r>
              <a:rPr kumimoji="1" lang="en-US" altLang="ja-JP" b="1" dirty="0">
                <a:solidFill>
                  <a:schemeClr val="bg1">
                    <a:lumMod val="65000"/>
                  </a:schemeClr>
                </a:solidFill>
              </a:rPr>
              <a:t>(Novel drug delivery)</a:t>
            </a:r>
            <a:endParaRPr kumimoji="1" lang="ja-JP" altLang="en-US" b="1">
              <a:solidFill>
                <a:schemeClr val="bg1">
                  <a:lumMod val="65000"/>
                </a:schemeClr>
              </a:solidFill>
            </a:endParaRPr>
          </a:p>
        </p:txBody>
      </p:sp>
      <p:sp>
        <p:nvSpPr>
          <p:cNvPr id="6" name="テキスト ボックス 5">
            <a:extLst>
              <a:ext uri="{FF2B5EF4-FFF2-40B4-BE49-F238E27FC236}">
                <a16:creationId xmlns:a16="http://schemas.microsoft.com/office/drawing/2014/main" id="{128699E9-E2B3-B5E5-4B20-41C6EBADDE76}"/>
              </a:ext>
            </a:extLst>
          </p:cNvPr>
          <p:cNvSpPr txBox="1"/>
          <p:nvPr/>
        </p:nvSpPr>
        <p:spPr>
          <a:xfrm>
            <a:off x="4421854" y="1183405"/>
            <a:ext cx="3348289" cy="400110"/>
          </a:xfrm>
          <a:prstGeom prst="rect">
            <a:avLst/>
          </a:prstGeom>
          <a:noFill/>
        </p:spPr>
        <p:txBody>
          <a:bodyPr wrap="none" rtlCol="0">
            <a:spAutoFit/>
          </a:bodyPr>
          <a:lstStyle/>
          <a:p>
            <a:r>
              <a:rPr kumimoji="1" lang="en-US" altLang="ja-JP" sz="2000" b="1" dirty="0"/>
              <a:t>Immunochemotherapy triplet</a:t>
            </a:r>
            <a:endParaRPr kumimoji="1" lang="ja-JP" altLang="en-US" sz="2000" b="1"/>
          </a:p>
        </p:txBody>
      </p:sp>
      <p:sp>
        <p:nvSpPr>
          <p:cNvPr id="9" name="テキスト ボックス 8">
            <a:extLst>
              <a:ext uri="{FF2B5EF4-FFF2-40B4-BE49-F238E27FC236}">
                <a16:creationId xmlns:a16="http://schemas.microsoft.com/office/drawing/2014/main" id="{EEBFCC11-2147-3FAF-C2A1-025FCE7FD0E3}"/>
              </a:ext>
            </a:extLst>
          </p:cNvPr>
          <p:cNvSpPr txBox="1"/>
          <p:nvPr/>
        </p:nvSpPr>
        <p:spPr>
          <a:xfrm>
            <a:off x="1378469" y="5482476"/>
            <a:ext cx="2366097" cy="369332"/>
          </a:xfrm>
          <a:prstGeom prst="rect">
            <a:avLst/>
          </a:prstGeom>
          <a:noFill/>
        </p:spPr>
        <p:txBody>
          <a:bodyPr wrap="none" rtlCol="0">
            <a:spAutoFit/>
          </a:bodyPr>
          <a:lstStyle/>
          <a:p>
            <a:r>
              <a:rPr kumimoji="1" lang="en-US" altLang="ja-JP" sz="1800" b="1" dirty="0"/>
              <a:t>OVAL Study/GOG 3018</a:t>
            </a:r>
            <a:endParaRPr kumimoji="1" lang="ja-JP" altLang="en-US"/>
          </a:p>
        </p:txBody>
      </p:sp>
      <p:sp>
        <p:nvSpPr>
          <p:cNvPr id="10" name="テキスト ボックス 9">
            <a:extLst>
              <a:ext uri="{FF2B5EF4-FFF2-40B4-BE49-F238E27FC236}">
                <a16:creationId xmlns:a16="http://schemas.microsoft.com/office/drawing/2014/main" id="{A64C4024-3A3E-5A70-490E-CF7DE7F2B4BD}"/>
              </a:ext>
            </a:extLst>
          </p:cNvPr>
          <p:cNvSpPr txBox="1"/>
          <p:nvPr/>
        </p:nvSpPr>
        <p:spPr>
          <a:xfrm>
            <a:off x="5444218" y="5482476"/>
            <a:ext cx="1303562" cy="369332"/>
          </a:xfrm>
          <a:prstGeom prst="rect">
            <a:avLst/>
          </a:prstGeom>
          <a:noFill/>
        </p:spPr>
        <p:txBody>
          <a:bodyPr wrap="none" rtlCol="0">
            <a:spAutoFit/>
          </a:bodyPr>
          <a:lstStyle/>
          <a:p>
            <a:r>
              <a:rPr kumimoji="1" lang="en-US" altLang="ja-JP" sz="1800" b="1" dirty="0"/>
              <a:t>DUO-O trial</a:t>
            </a:r>
            <a:endParaRPr kumimoji="1" lang="ja-JP" altLang="en-US"/>
          </a:p>
        </p:txBody>
      </p:sp>
      <p:sp>
        <p:nvSpPr>
          <p:cNvPr id="13" name="テキスト ボックス 12">
            <a:extLst>
              <a:ext uri="{FF2B5EF4-FFF2-40B4-BE49-F238E27FC236}">
                <a16:creationId xmlns:a16="http://schemas.microsoft.com/office/drawing/2014/main" id="{C16BE081-E2EB-EE7B-DF41-354507AEC234}"/>
              </a:ext>
            </a:extLst>
          </p:cNvPr>
          <p:cNvSpPr txBox="1"/>
          <p:nvPr/>
        </p:nvSpPr>
        <p:spPr>
          <a:xfrm>
            <a:off x="830153" y="2812653"/>
            <a:ext cx="3462727" cy="369332"/>
          </a:xfrm>
          <a:prstGeom prst="rect">
            <a:avLst/>
          </a:prstGeom>
          <a:solidFill>
            <a:schemeClr val="bg1"/>
          </a:solidFill>
          <a:ln>
            <a:solidFill>
              <a:schemeClr val="tx1"/>
            </a:solidFill>
          </a:ln>
        </p:spPr>
        <p:txBody>
          <a:bodyPr wrap="square">
            <a:spAutoFit/>
          </a:bodyPr>
          <a:lstStyle/>
          <a:p>
            <a:r>
              <a:rPr kumimoji="1" lang="en-US" altLang="ja-JP" sz="1800" b="1" dirty="0" err="1">
                <a:solidFill>
                  <a:schemeClr val="bg1">
                    <a:lumMod val="65000"/>
                  </a:schemeClr>
                </a:solidFill>
              </a:rPr>
              <a:t>ofranergene</a:t>
            </a:r>
            <a:r>
              <a:rPr kumimoji="1" lang="en-US" altLang="ja-JP" sz="1800" b="1" dirty="0">
                <a:solidFill>
                  <a:schemeClr val="bg1">
                    <a:lumMod val="65000"/>
                  </a:schemeClr>
                </a:solidFill>
              </a:rPr>
              <a:t> </a:t>
            </a:r>
            <a:r>
              <a:rPr kumimoji="1" lang="en-US" altLang="ja-JP" sz="1800" b="1" dirty="0" err="1">
                <a:solidFill>
                  <a:schemeClr val="bg1">
                    <a:lumMod val="65000"/>
                  </a:schemeClr>
                </a:solidFill>
              </a:rPr>
              <a:t>obadenovec</a:t>
            </a:r>
            <a:r>
              <a:rPr kumimoji="1" lang="en-US" altLang="ja-JP" sz="1800" b="1" dirty="0">
                <a:solidFill>
                  <a:schemeClr val="bg1">
                    <a:lumMod val="65000"/>
                  </a:schemeClr>
                </a:solidFill>
              </a:rPr>
              <a:t> (VB-111) </a:t>
            </a:r>
            <a:endParaRPr lang="ja-JP" altLang="en-US">
              <a:solidFill>
                <a:schemeClr val="bg1">
                  <a:lumMod val="65000"/>
                </a:schemeClr>
              </a:solidFill>
            </a:endParaRPr>
          </a:p>
        </p:txBody>
      </p:sp>
      <p:sp>
        <p:nvSpPr>
          <p:cNvPr id="14" name="テキスト ボックス 13">
            <a:extLst>
              <a:ext uri="{FF2B5EF4-FFF2-40B4-BE49-F238E27FC236}">
                <a16:creationId xmlns:a16="http://schemas.microsoft.com/office/drawing/2014/main" id="{5C68624D-60FF-3143-CAE4-2680453F9BCF}"/>
              </a:ext>
            </a:extLst>
          </p:cNvPr>
          <p:cNvSpPr txBox="1"/>
          <p:nvPr/>
        </p:nvSpPr>
        <p:spPr>
          <a:xfrm>
            <a:off x="8106966" y="6506003"/>
            <a:ext cx="4152034" cy="338554"/>
          </a:xfrm>
          <a:prstGeom prst="rect">
            <a:avLst/>
          </a:prstGeom>
          <a:noFill/>
        </p:spPr>
        <p:txBody>
          <a:bodyPr wrap="none" rtlCol="0">
            <a:spAutoFit/>
          </a:bodyPr>
          <a:lstStyle/>
          <a:p>
            <a:r>
              <a:rPr kumimoji="1" lang="en-US" altLang="ja-JP" sz="1600" dirty="0"/>
              <a:t>Prof. </a:t>
            </a:r>
            <a:r>
              <a:rPr kumimoji="1" lang="en-US" altLang="ja-JP" sz="1600" dirty="0" err="1"/>
              <a:t>Fotopoulou’s</a:t>
            </a:r>
            <a:r>
              <a:rPr kumimoji="1" lang="en-US" altLang="ja-JP" sz="1600" dirty="0"/>
              <a:t> presentation slide (modified)</a:t>
            </a:r>
            <a:endParaRPr kumimoji="1" lang="ja-JP" altLang="en-US" sz="1600"/>
          </a:p>
        </p:txBody>
      </p:sp>
    </p:spTree>
    <p:extLst>
      <p:ext uri="{BB962C8B-B14F-4D97-AF65-F5344CB8AC3E}">
        <p14:creationId xmlns:p14="http://schemas.microsoft.com/office/powerpoint/2010/main" val="289633642"/>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 2023: DUO-O</a:t>
            </a:r>
            <a:endParaRPr lang="en-JP" sz="3600" b="1" dirty="0">
              <a:latin typeface="+mn-lt"/>
              <a:ea typeface="Yu Gothic" panose="020B0400000000000000" pitchFamily="34" charset="-128"/>
            </a:endParaRPr>
          </a:p>
        </p:txBody>
      </p:sp>
      <p:pic>
        <p:nvPicPr>
          <p:cNvPr id="12" name="Picture 2">
            <a:extLst>
              <a:ext uri="{FF2B5EF4-FFF2-40B4-BE49-F238E27FC236}">
                <a16:creationId xmlns:a16="http://schemas.microsoft.com/office/drawing/2014/main" id="{F300CE1F-8046-8238-B6D1-FD30BD02214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239"/>
          <a:stretch/>
        </p:blipFill>
        <p:spPr bwMode="auto">
          <a:xfrm>
            <a:off x="633017" y="1092545"/>
            <a:ext cx="10862983" cy="5423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テキスト ボックス 13">
            <a:extLst>
              <a:ext uri="{FF2B5EF4-FFF2-40B4-BE49-F238E27FC236}">
                <a16:creationId xmlns:a16="http://schemas.microsoft.com/office/drawing/2014/main" id="{A3B24D01-C1F1-D886-9F38-CA6BC418FA37}"/>
              </a:ext>
            </a:extLst>
          </p:cNvPr>
          <p:cNvSpPr txBox="1"/>
          <p:nvPr/>
        </p:nvSpPr>
        <p:spPr>
          <a:xfrm>
            <a:off x="9371548" y="6531619"/>
            <a:ext cx="2820452" cy="338554"/>
          </a:xfrm>
          <a:prstGeom prst="rect">
            <a:avLst/>
          </a:prstGeom>
          <a:noFill/>
        </p:spPr>
        <p:txBody>
          <a:bodyPr wrap="none" rtlCol="0">
            <a:spAutoFit/>
          </a:bodyPr>
          <a:lstStyle/>
          <a:p>
            <a:r>
              <a:rPr kumimoji="1" lang="en-US" altLang="ja-JP" sz="1600" dirty="0"/>
              <a:t>Prof. Harter’s presentation slide</a:t>
            </a:r>
            <a:endParaRPr kumimoji="1" lang="ja-JP" altLang="en-US" sz="1600"/>
          </a:p>
        </p:txBody>
      </p:sp>
      <p:sp>
        <p:nvSpPr>
          <p:cNvPr id="15" name="正方形/長方形 14">
            <a:extLst>
              <a:ext uri="{FF2B5EF4-FFF2-40B4-BE49-F238E27FC236}">
                <a16:creationId xmlns:a16="http://schemas.microsoft.com/office/drawing/2014/main" id="{D3B1EE8A-CC3E-89BF-DC69-9010D73AF9D2}"/>
              </a:ext>
            </a:extLst>
          </p:cNvPr>
          <p:cNvSpPr/>
          <p:nvPr/>
        </p:nvSpPr>
        <p:spPr>
          <a:xfrm>
            <a:off x="9853684" y="4380931"/>
            <a:ext cx="1433015" cy="1310185"/>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正方形/長方形 15">
            <a:extLst>
              <a:ext uri="{FF2B5EF4-FFF2-40B4-BE49-F238E27FC236}">
                <a16:creationId xmlns:a16="http://schemas.microsoft.com/office/drawing/2014/main" id="{E3BE354D-F453-2DBF-B237-242AF80EC3B5}"/>
              </a:ext>
            </a:extLst>
          </p:cNvPr>
          <p:cNvSpPr/>
          <p:nvPr/>
        </p:nvSpPr>
        <p:spPr>
          <a:xfrm>
            <a:off x="6168824" y="1052879"/>
            <a:ext cx="1719582" cy="243658"/>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a:extLst>
              <a:ext uri="{FF2B5EF4-FFF2-40B4-BE49-F238E27FC236}">
                <a16:creationId xmlns:a16="http://schemas.microsoft.com/office/drawing/2014/main" id="{0CEF7783-E38D-9C53-5BB4-B0A1AD21F21F}"/>
              </a:ext>
            </a:extLst>
          </p:cNvPr>
          <p:cNvSpPr txBox="1"/>
          <p:nvPr/>
        </p:nvSpPr>
        <p:spPr>
          <a:xfrm>
            <a:off x="7028615" y="5691116"/>
            <a:ext cx="2688557" cy="646331"/>
          </a:xfrm>
          <a:prstGeom prst="rect">
            <a:avLst/>
          </a:prstGeom>
          <a:solidFill>
            <a:schemeClr val="bg1"/>
          </a:solidFill>
          <a:ln>
            <a:solidFill>
              <a:srgbClr val="FF0000"/>
            </a:solidFill>
          </a:ln>
        </p:spPr>
        <p:txBody>
          <a:bodyPr wrap="none" rtlCol="0">
            <a:spAutoFit/>
          </a:bodyPr>
          <a:lstStyle/>
          <a:p>
            <a:r>
              <a:rPr kumimoji="1" lang="en-US" altLang="ja-JP" dirty="0"/>
              <a:t>PRIMA HRD-negative</a:t>
            </a:r>
          </a:p>
          <a:p>
            <a:r>
              <a:rPr kumimoji="1" lang="en-US" altLang="ja-JP" dirty="0"/>
              <a:t>HR 0.68 (95%CI, 0.49-0.94)</a:t>
            </a:r>
            <a:endParaRPr kumimoji="1" lang="ja-JP" altLang="en-US"/>
          </a:p>
        </p:txBody>
      </p:sp>
    </p:spTree>
    <p:extLst>
      <p:ext uri="{BB962C8B-B14F-4D97-AF65-F5344CB8AC3E}">
        <p14:creationId xmlns:p14="http://schemas.microsoft.com/office/powerpoint/2010/main" val="285193135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7060" y="2571751"/>
            <a:ext cx="7317878" cy="322957"/>
          </a:xfrm>
        </p:spPr>
        <p:txBody>
          <a:bodyPr/>
          <a:lstStyle/>
          <a:p>
            <a:r>
              <a:rPr lang="en-US" sz="656" b="1" dirty="0">
                <a:latin typeface="Arial" charset="0"/>
                <a:ea typeface="+mn-ea"/>
                <a:cs typeface="+mn-cs"/>
              </a:rPr>
              <a:t>Slide 3</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3481"/>
          <a:stretch/>
        </p:blipFill>
        <p:spPr bwMode="auto">
          <a:xfrm>
            <a:off x="389862" y="1507524"/>
            <a:ext cx="11413764" cy="49127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Straight Connector 3">
            <a:extLst>
              <a:ext uri="{FF2B5EF4-FFF2-40B4-BE49-F238E27FC236}">
                <a16:creationId xmlns:a16="http://schemas.microsoft.com/office/drawing/2014/main" id="{320B7E4A-9141-6B2F-0A7C-28BEB29FD95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4" name="Title 1">
            <a:extLst>
              <a:ext uri="{FF2B5EF4-FFF2-40B4-BE49-F238E27FC236}">
                <a16:creationId xmlns:a16="http://schemas.microsoft.com/office/drawing/2014/main" id="{505E8C7B-B027-77CA-9457-64CFFA8A2AC8}"/>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ASCO 2023: STRO-002-GM1</a:t>
            </a:r>
            <a:endParaRPr lang="en-JP" sz="3600" b="1" dirty="0">
              <a:latin typeface="+mn-lt"/>
              <a:ea typeface="Yu Gothic" panose="020B0400000000000000" pitchFamily="34" charset="-128"/>
            </a:endParaRPr>
          </a:p>
        </p:txBody>
      </p:sp>
      <p:sp>
        <p:nvSpPr>
          <p:cNvPr id="5" name="テキスト ボックス 4">
            <a:extLst>
              <a:ext uri="{FF2B5EF4-FFF2-40B4-BE49-F238E27FC236}">
                <a16:creationId xmlns:a16="http://schemas.microsoft.com/office/drawing/2014/main" id="{435437AD-38D1-B264-FC30-9829E47C4A8A}"/>
              </a:ext>
            </a:extLst>
          </p:cNvPr>
          <p:cNvSpPr txBox="1"/>
          <p:nvPr/>
        </p:nvSpPr>
        <p:spPr>
          <a:xfrm>
            <a:off x="1466058" y="1006192"/>
            <a:ext cx="2190921" cy="923330"/>
          </a:xfrm>
          <a:prstGeom prst="rect">
            <a:avLst/>
          </a:prstGeom>
          <a:noFill/>
        </p:spPr>
        <p:txBody>
          <a:bodyPr wrap="none" rtlCol="0">
            <a:spAutoFit/>
          </a:bodyPr>
          <a:lstStyle/>
          <a:p>
            <a:pPr algn="ctr"/>
            <a:r>
              <a:rPr kumimoji="1" lang="en-US" altLang="ja-JP" b="1" dirty="0">
                <a:solidFill>
                  <a:schemeClr val="bg1">
                    <a:lumMod val="65000"/>
                  </a:schemeClr>
                </a:solidFill>
              </a:rPr>
              <a:t>Anti-angiogenesis + </a:t>
            </a:r>
          </a:p>
          <a:p>
            <a:pPr algn="ctr"/>
            <a:r>
              <a:rPr kumimoji="1" lang="en-US" altLang="ja-JP" b="1" dirty="0">
                <a:solidFill>
                  <a:schemeClr val="bg1">
                    <a:lumMod val="65000"/>
                  </a:schemeClr>
                </a:solidFill>
              </a:rPr>
              <a:t>Immune response</a:t>
            </a:r>
          </a:p>
          <a:p>
            <a:pPr algn="ctr"/>
            <a:r>
              <a:rPr kumimoji="1" lang="en-US" altLang="ja-JP" b="1" dirty="0">
                <a:solidFill>
                  <a:schemeClr val="bg1">
                    <a:lumMod val="65000"/>
                  </a:schemeClr>
                </a:solidFill>
              </a:rPr>
              <a:t>(Novel drug delivery)</a:t>
            </a:r>
            <a:endParaRPr kumimoji="1" lang="ja-JP" altLang="en-US" b="1">
              <a:solidFill>
                <a:schemeClr val="bg1">
                  <a:lumMod val="65000"/>
                </a:schemeClr>
              </a:solidFill>
            </a:endParaRPr>
          </a:p>
        </p:txBody>
      </p:sp>
      <p:sp>
        <p:nvSpPr>
          <p:cNvPr id="6" name="テキスト ボックス 5">
            <a:extLst>
              <a:ext uri="{FF2B5EF4-FFF2-40B4-BE49-F238E27FC236}">
                <a16:creationId xmlns:a16="http://schemas.microsoft.com/office/drawing/2014/main" id="{128699E9-E2B3-B5E5-4B20-41C6EBADDE76}"/>
              </a:ext>
            </a:extLst>
          </p:cNvPr>
          <p:cNvSpPr txBox="1"/>
          <p:nvPr/>
        </p:nvSpPr>
        <p:spPr>
          <a:xfrm>
            <a:off x="4610207" y="1220247"/>
            <a:ext cx="3022109" cy="369332"/>
          </a:xfrm>
          <a:prstGeom prst="rect">
            <a:avLst/>
          </a:prstGeom>
          <a:noFill/>
        </p:spPr>
        <p:txBody>
          <a:bodyPr wrap="none" rtlCol="0">
            <a:spAutoFit/>
          </a:bodyPr>
          <a:lstStyle/>
          <a:p>
            <a:r>
              <a:rPr kumimoji="1" lang="en-US" altLang="ja-JP" b="1" dirty="0">
                <a:solidFill>
                  <a:schemeClr val="bg1">
                    <a:lumMod val="65000"/>
                  </a:schemeClr>
                </a:solidFill>
              </a:rPr>
              <a:t>Immunochemotherapy triplet</a:t>
            </a:r>
            <a:endParaRPr kumimoji="1" lang="ja-JP" altLang="en-US" b="1">
              <a:solidFill>
                <a:schemeClr val="bg1">
                  <a:lumMod val="65000"/>
                </a:schemeClr>
              </a:solidFill>
            </a:endParaRPr>
          </a:p>
        </p:txBody>
      </p:sp>
      <p:sp>
        <p:nvSpPr>
          <p:cNvPr id="8" name="テキスト ボックス 7">
            <a:extLst>
              <a:ext uri="{FF2B5EF4-FFF2-40B4-BE49-F238E27FC236}">
                <a16:creationId xmlns:a16="http://schemas.microsoft.com/office/drawing/2014/main" id="{8282476A-3A9D-AE62-6B41-93F9D83E6606}"/>
              </a:ext>
            </a:extLst>
          </p:cNvPr>
          <p:cNvSpPr txBox="1"/>
          <p:nvPr/>
        </p:nvSpPr>
        <p:spPr>
          <a:xfrm>
            <a:off x="9281409" y="1175574"/>
            <a:ext cx="728084" cy="461665"/>
          </a:xfrm>
          <a:prstGeom prst="rect">
            <a:avLst/>
          </a:prstGeom>
          <a:noFill/>
        </p:spPr>
        <p:txBody>
          <a:bodyPr wrap="none" rtlCol="0">
            <a:spAutoFit/>
          </a:bodyPr>
          <a:lstStyle/>
          <a:p>
            <a:r>
              <a:rPr kumimoji="1" lang="en-US" altLang="ja-JP" sz="2400" b="1" dirty="0">
                <a:solidFill>
                  <a:srgbClr val="FF0000"/>
                </a:solidFill>
              </a:rPr>
              <a:t>ADC</a:t>
            </a:r>
            <a:endParaRPr kumimoji="1" lang="ja-JP" altLang="en-US" sz="2400" b="1">
              <a:solidFill>
                <a:srgbClr val="FF0000"/>
              </a:solidFill>
            </a:endParaRPr>
          </a:p>
        </p:txBody>
      </p:sp>
      <p:sp>
        <p:nvSpPr>
          <p:cNvPr id="9" name="テキスト ボックス 8">
            <a:extLst>
              <a:ext uri="{FF2B5EF4-FFF2-40B4-BE49-F238E27FC236}">
                <a16:creationId xmlns:a16="http://schemas.microsoft.com/office/drawing/2014/main" id="{EEBFCC11-2147-3FAF-C2A1-025FCE7FD0E3}"/>
              </a:ext>
            </a:extLst>
          </p:cNvPr>
          <p:cNvSpPr txBox="1"/>
          <p:nvPr/>
        </p:nvSpPr>
        <p:spPr>
          <a:xfrm>
            <a:off x="1378469" y="5482476"/>
            <a:ext cx="2366097" cy="369332"/>
          </a:xfrm>
          <a:prstGeom prst="rect">
            <a:avLst/>
          </a:prstGeom>
          <a:noFill/>
        </p:spPr>
        <p:txBody>
          <a:bodyPr wrap="none" rtlCol="0">
            <a:spAutoFit/>
          </a:bodyPr>
          <a:lstStyle/>
          <a:p>
            <a:r>
              <a:rPr kumimoji="1" lang="en-US" altLang="ja-JP" sz="1800" b="1" dirty="0"/>
              <a:t>OVAL Study/GOG 3018</a:t>
            </a:r>
            <a:endParaRPr kumimoji="1" lang="ja-JP" altLang="en-US"/>
          </a:p>
        </p:txBody>
      </p:sp>
      <p:sp>
        <p:nvSpPr>
          <p:cNvPr id="10" name="テキスト ボックス 9">
            <a:extLst>
              <a:ext uri="{FF2B5EF4-FFF2-40B4-BE49-F238E27FC236}">
                <a16:creationId xmlns:a16="http://schemas.microsoft.com/office/drawing/2014/main" id="{A64C4024-3A3E-5A70-490E-CF7DE7F2B4BD}"/>
              </a:ext>
            </a:extLst>
          </p:cNvPr>
          <p:cNvSpPr txBox="1"/>
          <p:nvPr/>
        </p:nvSpPr>
        <p:spPr>
          <a:xfrm>
            <a:off x="5444218" y="5482476"/>
            <a:ext cx="1303562" cy="369332"/>
          </a:xfrm>
          <a:prstGeom prst="rect">
            <a:avLst/>
          </a:prstGeom>
          <a:noFill/>
        </p:spPr>
        <p:txBody>
          <a:bodyPr wrap="none" rtlCol="0">
            <a:spAutoFit/>
          </a:bodyPr>
          <a:lstStyle/>
          <a:p>
            <a:r>
              <a:rPr kumimoji="1" lang="en-US" altLang="ja-JP" sz="1800" b="1" dirty="0"/>
              <a:t>DUO-O trial</a:t>
            </a:r>
            <a:endParaRPr kumimoji="1" lang="ja-JP" altLang="en-US"/>
          </a:p>
        </p:txBody>
      </p:sp>
      <p:sp>
        <p:nvSpPr>
          <p:cNvPr id="11" name="テキスト ボックス 10">
            <a:extLst>
              <a:ext uri="{FF2B5EF4-FFF2-40B4-BE49-F238E27FC236}">
                <a16:creationId xmlns:a16="http://schemas.microsoft.com/office/drawing/2014/main" id="{8A8EEA68-E4A3-B8CF-F3FE-6BC45FE11EC9}"/>
              </a:ext>
            </a:extLst>
          </p:cNvPr>
          <p:cNvSpPr txBox="1"/>
          <p:nvPr/>
        </p:nvSpPr>
        <p:spPr>
          <a:xfrm>
            <a:off x="8822724" y="5540833"/>
            <a:ext cx="1646926" cy="369332"/>
          </a:xfrm>
          <a:prstGeom prst="rect">
            <a:avLst/>
          </a:prstGeom>
          <a:noFill/>
        </p:spPr>
        <p:txBody>
          <a:bodyPr wrap="none" rtlCol="0">
            <a:spAutoFit/>
          </a:bodyPr>
          <a:lstStyle/>
          <a:p>
            <a:r>
              <a:rPr kumimoji="1" lang="en-US" altLang="ja-JP" sz="1800" b="1" dirty="0"/>
              <a:t>STRO-002-GM1</a:t>
            </a:r>
            <a:endParaRPr kumimoji="1" lang="ja-JP" altLang="en-US"/>
          </a:p>
        </p:txBody>
      </p:sp>
      <p:sp>
        <p:nvSpPr>
          <p:cNvPr id="13" name="テキスト ボックス 12">
            <a:extLst>
              <a:ext uri="{FF2B5EF4-FFF2-40B4-BE49-F238E27FC236}">
                <a16:creationId xmlns:a16="http://schemas.microsoft.com/office/drawing/2014/main" id="{C16BE081-E2EB-EE7B-DF41-354507AEC234}"/>
              </a:ext>
            </a:extLst>
          </p:cNvPr>
          <p:cNvSpPr txBox="1"/>
          <p:nvPr/>
        </p:nvSpPr>
        <p:spPr>
          <a:xfrm>
            <a:off x="830153" y="2812653"/>
            <a:ext cx="3462727" cy="369332"/>
          </a:xfrm>
          <a:prstGeom prst="rect">
            <a:avLst/>
          </a:prstGeom>
          <a:solidFill>
            <a:schemeClr val="bg1"/>
          </a:solidFill>
          <a:ln>
            <a:solidFill>
              <a:schemeClr val="tx1"/>
            </a:solidFill>
          </a:ln>
        </p:spPr>
        <p:txBody>
          <a:bodyPr wrap="square">
            <a:spAutoFit/>
          </a:bodyPr>
          <a:lstStyle/>
          <a:p>
            <a:r>
              <a:rPr kumimoji="1" lang="en-US" altLang="ja-JP" sz="1800" b="1" dirty="0" err="1">
                <a:solidFill>
                  <a:schemeClr val="bg1">
                    <a:lumMod val="65000"/>
                  </a:schemeClr>
                </a:solidFill>
              </a:rPr>
              <a:t>ofranergene</a:t>
            </a:r>
            <a:r>
              <a:rPr kumimoji="1" lang="en-US" altLang="ja-JP" sz="1800" b="1" dirty="0">
                <a:solidFill>
                  <a:schemeClr val="bg1">
                    <a:lumMod val="65000"/>
                  </a:schemeClr>
                </a:solidFill>
              </a:rPr>
              <a:t> </a:t>
            </a:r>
            <a:r>
              <a:rPr kumimoji="1" lang="en-US" altLang="ja-JP" sz="1800" b="1" dirty="0" err="1">
                <a:solidFill>
                  <a:schemeClr val="bg1">
                    <a:lumMod val="65000"/>
                  </a:schemeClr>
                </a:solidFill>
              </a:rPr>
              <a:t>obadenovec</a:t>
            </a:r>
            <a:r>
              <a:rPr kumimoji="1" lang="en-US" altLang="ja-JP" sz="1800" b="1" dirty="0">
                <a:solidFill>
                  <a:schemeClr val="bg1">
                    <a:lumMod val="65000"/>
                  </a:schemeClr>
                </a:solidFill>
              </a:rPr>
              <a:t> (VB-111) </a:t>
            </a:r>
            <a:endParaRPr lang="ja-JP" altLang="en-US">
              <a:solidFill>
                <a:schemeClr val="bg1">
                  <a:lumMod val="65000"/>
                </a:schemeClr>
              </a:solidFill>
            </a:endParaRPr>
          </a:p>
        </p:txBody>
      </p:sp>
      <p:sp>
        <p:nvSpPr>
          <p:cNvPr id="14" name="テキスト ボックス 13">
            <a:extLst>
              <a:ext uri="{FF2B5EF4-FFF2-40B4-BE49-F238E27FC236}">
                <a16:creationId xmlns:a16="http://schemas.microsoft.com/office/drawing/2014/main" id="{8224A2A9-88FE-1D45-B5AC-0AD8716D0C1E}"/>
              </a:ext>
            </a:extLst>
          </p:cNvPr>
          <p:cNvSpPr txBox="1"/>
          <p:nvPr/>
        </p:nvSpPr>
        <p:spPr>
          <a:xfrm>
            <a:off x="7854862" y="2812653"/>
            <a:ext cx="3581178" cy="369332"/>
          </a:xfrm>
          <a:prstGeom prst="rect">
            <a:avLst/>
          </a:prstGeom>
          <a:solidFill>
            <a:schemeClr val="bg1"/>
          </a:solidFill>
          <a:ln>
            <a:solidFill>
              <a:schemeClr val="tx1"/>
            </a:solidFill>
          </a:ln>
        </p:spPr>
        <p:txBody>
          <a:bodyPr wrap="square">
            <a:spAutoFit/>
          </a:bodyPr>
          <a:lstStyle/>
          <a:p>
            <a:r>
              <a:rPr kumimoji="1" lang="en-US" altLang="ja-JP" sz="1800" b="1" dirty="0" err="1">
                <a:solidFill>
                  <a:srgbClr val="0432FF"/>
                </a:solidFill>
              </a:rPr>
              <a:t>Luveltamab</a:t>
            </a:r>
            <a:r>
              <a:rPr kumimoji="1" lang="en-US" altLang="ja-JP" sz="1800" b="1" dirty="0">
                <a:solidFill>
                  <a:srgbClr val="0432FF"/>
                </a:solidFill>
              </a:rPr>
              <a:t> </a:t>
            </a:r>
            <a:r>
              <a:rPr kumimoji="1" lang="en-US" altLang="ja-JP" sz="1800" b="1" dirty="0" err="1">
                <a:solidFill>
                  <a:srgbClr val="0432FF"/>
                </a:solidFill>
              </a:rPr>
              <a:t>tazevibulin</a:t>
            </a:r>
            <a:r>
              <a:rPr kumimoji="1" lang="en-US" altLang="ja-JP" sz="1800" b="1" dirty="0">
                <a:solidFill>
                  <a:srgbClr val="0432FF"/>
                </a:solidFill>
              </a:rPr>
              <a:t> (STRO-002)</a:t>
            </a:r>
            <a:endParaRPr lang="ja-JP" altLang="en-US"/>
          </a:p>
        </p:txBody>
      </p:sp>
      <p:sp>
        <p:nvSpPr>
          <p:cNvPr id="15" name="テキスト ボックス 14">
            <a:extLst>
              <a:ext uri="{FF2B5EF4-FFF2-40B4-BE49-F238E27FC236}">
                <a16:creationId xmlns:a16="http://schemas.microsoft.com/office/drawing/2014/main" id="{82725C5E-41E7-E158-5F58-586A4115B668}"/>
              </a:ext>
            </a:extLst>
          </p:cNvPr>
          <p:cNvSpPr txBox="1"/>
          <p:nvPr/>
        </p:nvSpPr>
        <p:spPr>
          <a:xfrm>
            <a:off x="8106966" y="6506003"/>
            <a:ext cx="4152034" cy="338554"/>
          </a:xfrm>
          <a:prstGeom prst="rect">
            <a:avLst/>
          </a:prstGeom>
          <a:noFill/>
        </p:spPr>
        <p:txBody>
          <a:bodyPr wrap="none" rtlCol="0">
            <a:spAutoFit/>
          </a:bodyPr>
          <a:lstStyle/>
          <a:p>
            <a:r>
              <a:rPr kumimoji="1" lang="en-US" altLang="ja-JP" sz="1600" dirty="0"/>
              <a:t>Prof. </a:t>
            </a:r>
            <a:r>
              <a:rPr kumimoji="1" lang="en-US" altLang="ja-JP" sz="1600" dirty="0" err="1"/>
              <a:t>Fotopoulou’s</a:t>
            </a:r>
            <a:r>
              <a:rPr kumimoji="1" lang="en-US" altLang="ja-JP" sz="1600" dirty="0"/>
              <a:t> presentation slide (modified)</a:t>
            </a:r>
            <a:endParaRPr kumimoji="1" lang="ja-JP" altLang="en-US" sz="1600"/>
          </a:p>
        </p:txBody>
      </p:sp>
    </p:spTree>
    <p:extLst>
      <p:ext uri="{BB962C8B-B14F-4D97-AF65-F5344CB8AC3E}">
        <p14:creationId xmlns:p14="http://schemas.microsoft.com/office/powerpoint/2010/main" val="1193282614"/>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descr="ダイアグラム&#10;&#10;自動的に生成された説明">
            <a:extLst>
              <a:ext uri="{FF2B5EF4-FFF2-40B4-BE49-F238E27FC236}">
                <a16:creationId xmlns:a16="http://schemas.microsoft.com/office/drawing/2014/main" id="{0952D673-1C9C-D84A-42F6-DC361DBC79C3}"/>
              </a:ext>
            </a:extLst>
          </p:cNvPr>
          <p:cNvPicPr>
            <a:picLocks noChangeAspect="1"/>
          </p:cNvPicPr>
          <p:nvPr/>
        </p:nvPicPr>
        <p:blipFill>
          <a:blip r:embed="rId3"/>
          <a:stretch>
            <a:fillRect/>
          </a:stretch>
        </p:blipFill>
        <p:spPr>
          <a:xfrm>
            <a:off x="2609875" y="1161349"/>
            <a:ext cx="8508368" cy="5322968"/>
          </a:xfrm>
          <a:prstGeom prst="rect">
            <a:avLst/>
          </a:prstGeom>
        </p:spPr>
      </p:pic>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Future direction of cancer treatment</a:t>
            </a:r>
            <a:endParaRPr lang="en-JP" sz="36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5DA6B3E9-6933-6A3A-22AE-7A0150439A70}"/>
              </a:ext>
            </a:extLst>
          </p:cNvPr>
          <p:cNvSpPr>
            <a:spLocks noGrp="1"/>
          </p:cNvSpPr>
          <p:nvPr>
            <p:ph idx="1"/>
          </p:nvPr>
        </p:nvSpPr>
        <p:spPr>
          <a:xfrm>
            <a:off x="767100" y="1177472"/>
            <a:ext cx="10657800" cy="4929815"/>
          </a:xfrm>
        </p:spPr>
        <p:txBody>
          <a:bodyPr/>
          <a:lstStyle/>
          <a:p>
            <a:r>
              <a:rPr kumimoji="1" lang="en-US" altLang="ja-JP" b="1" dirty="0"/>
              <a:t>Antibody-Drug Conjugate (ADC)</a:t>
            </a:r>
          </a:p>
          <a:p>
            <a:endParaRPr kumimoji="1" lang="ja-JP" altLang="en-US" b="1"/>
          </a:p>
        </p:txBody>
      </p:sp>
      <p:sp>
        <p:nvSpPr>
          <p:cNvPr id="7" name="テキスト ボックス 6">
            <a:extLst>
              <a:ext uri="{FF2B5EF4-FFF2-40B4-BE49-F238E27FC236}">
                <a16:creationId xmlns:a16="http://schemas.microsoft.com/office/drawing/2014/main" id="{434048C4-BD04-5FBE-7BB5-CF45BC351DB2}"/>
              </a:ext>
            </a:extLst>
          </p:cNvPr>
          <p:cNvSpPr txBox="1"/>
          <p:nvPr/>
        </p:nvSpPr>
        <p:spPr>
          <a:xfrm>
            <a:off x="9466446" y="6519446"/>
            <a:ext cx="2725554" cy="338554"/>
          </a:xfrm>
          <a:prstGeom prst="rect">
            <a:avLst/>
          </a:prstGeom>
          <a:noFill/>
        </p:spPr>
        <p:txBody>
          <a:bodyPr wrap="none" rtlCol="0">
            <a:spAutoFit/>
          </a:bodyPr>
          <a:lstStyle/>
          <a:p>
            <a:r>
              <a:rPr kumimoji="1" lang="en-US" altLang="ja-JP" sz="1600" dirty="0"/>
              <a:t>Aoki </a:t>
            </a:r>
            <a:r>
              <a:rPr kumimoji="1" lang="en-US" altLang="ja-JP" sz="1600" i="1" dirty="0"/>
              <a:t>et al</a:t>
            </a:r>
            <a:r>
              <a:rPr kumimoji="1" lang="en-US" altLang="ja-JP" sz="1600" dirty="0"/>
              <a:t>. </a:t>
            </a:r>
            <a:r>
              <a:rPr kumimoji="1" lang="en-US" altLang="ja-JP" sz="1600" i="1" dirty="0"/>
              <a:t>Gastric Cancer </a:t>
            </a:r>
            <a:r>
              <a:rPr kumimoji="1" lang="en-US" altLang="ja-JP" sz="1600" dirty="0"/>
              <a:t>2021</a:t>
            </a:r>
            <a:endParaRPr kumimoji="1" lang="ja-JP" altLang="en-US" sz="1600"/>
          </a:p>
        </p:txBody>
      </p:sp>
    </p:spTree>
    <p:extLst>
      <p:ext uri="{BB962C8B-B14F-4D97-AF65-F5344CB8AC3E}">
        <p14:creationId xmlns:p14="http://schemas.microsoft.com/office/powerpoint/2010/main" val="2637069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7060" y="2571751"/>
            <a:ext cx="7317878" cy="322957"/>
          </a:xfrm>
        </p:spPr>
        <p:txBody>
          <a:bodyPr/>
          <a:lstStyle/>
          <a:p>
            <a:r>
              <a:rPr lang="en-US" sz="656" b="1" dirty="0">
                <a:latin typeface="Arial" charset="0"/>
                <a:ea typeface="+mn-ea"/>
                <a:cs typeface="+mn-cs"/>
              </a:rPr>
              <a:t>DESTINY-PanTumor02: A Phase 2 Study of T-DXd for &lt;br /&gt;HER2-Expressing Solid Tumors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862" y="0"/>
            <a:ext cx="11413764" cy="6420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7060" y="2571751"/>
            <a:ext cx="7317878" cy="322957"/>
          </a:xfrm>
        </p:spPr>
        <p:txBody>
          <a:bodyPr/>
          <a:lstStyle/>
          <a:p>
            <a:r>
              <a:rPr lang="en-US" sz="656" b="1" dirty="0">
                <a:latin typeface="Arial" charset="0"/>
                <a:ea typeface="+mn-ea"/>
                <a:cs typeface="+mn-cs"/>
              </a:rPr>
              <a:t>Objective Response Rate by HER2 status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862" y="0"/>
            <a:ext cx="11413764" cy="6420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正方形/長方形 2">
            <a:extLst>
              <a:ext uri="{FF2B5EF4-FFF2-40B4-BE49-F238E27FC236}">
                <a16:creationId xmlns:a16="http://schemas.microsoft.com/office/drawing/2014/main" id="{D0FD2612-369F-792C-7341-1549932BA631}"/>
              </a:ext>
            </a:extLst>
          </p:cNvPr>
          <p:cNvSpPr/>
          <p:nvPr/>
        </p:nvSpPr>
        <p:spPr>
          <a:xfrm>
            <a:off x="3894845" y="1584523"/>
            <a:ext cx="1286756" cy="301795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7060" y="2571751"/>
            <a:ext cx="7317878" cy="322957"/>
          </a:xfrm>
        </p:spPr>
        <p:txBody>
          <a:bodyPr/>
          <a:lstStyle/>
          <a:p>
            <a:r>
              <a:rPr lang="en-US" sz="656" b="1" dirty="0">
                <a:latin typeface="Arial" charset="0"/>
                <a:ea typeface="+mn-ea"/>
                <a:cs typeface="+mn-cs"/>
              </a:rPr>
              <a:t>Duration of Objective Response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862" y="0"/>
            <a:ext cx="11413764" cy="6420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正方形/長方形 2">
            <a:extLst>
              <a:ext uri="{FF2B5EF4-FFF2-40B4-BE49-F238E27FC236}">
                <a16:creationId xmlns:a16="http://schemas.microsoft.com/office/drawing/2014/main" id="{5430C307-358D-AA05-C92A-14E3627A9FE7}"/>
              </a:ext>
            </a:extLst>
          </p:cNvPr>
          <p:cNvSpPr/>
          <p:nvPr/>
        </p:nvSpPr>
        <p:spPr>
          <a:xfrm>
            <a:off x="696954" y="2430211"/>
            <a:ext cx="10397766" cy="754949"/>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Summary: Precision oncology</a:t>
            </a:r>
            <a:endParaRPr lang="en-JP" sz="3600" b="1" dirty="0">
              <a:latin typeface="+mn-lt"/>
              <a:ea typeface="Yu Gothic" panose="020B0400000000000000" pitchFamily="34" charset="-128"/>
            </a:endParaRPr>
          </a:p>
        </p:txBody>
      </p:sp>
      <p:pic>
        <p:nvPicPr>
          <p:cNvPr id="6" name="Picture 5">
            <a:extLst>
              <a:ext uri="{FF2B5EF4-FFF2-40B4-BE49-F238E27FC236}">
                <a16:creationId xmlns:a16="http://schemas.microsoft.com/office/drawing/2014/main" id="{0E8CA508-B428-F647-8998-CBA018FE71C8}"/>
              </a:ext>
            </a:extLst>
          </p:cNvPr>
          <p:cNvPicPr>
            <a:picLocks noChangeAspect="1"/>
          </p:cNvPicPr>
          <p:nvPr/>
        </p:nvPicPr>
        <p:blipFill>
          <a:blip r:embed="rId3"/>
          <a:stretch>
            <a:fillRect/>
          </a:stretch>
        </p:blipFill>
        <p:spPr>
          <a:xfrm>
            <a:off x="1928016" y="980924"/>
            <a:ext cx="8335967" cy="5890618"/>
          </a:xfrm>
          <a:prstGeom prst="rect">
            <a:avLst/>
          </a:prstGeom>
        </p:spPr>
      </p:pic>
      <p:sp>
        <p:nvSpPr>
          <p:cNvPr id="7" name="TextBox 6">
            <a:extLst>
              <a:ext uri="{FF2B5EF4-FFF2-40B4-BE49-F238E27FC236}">
                <a16:creationId xmlns:a16="http://schemas.microsoft.com/office/drawing/2014/main" id="{D060D818-6A72-4D4F-BD6D-DBF8A9C4560C}"/>
              </a:ext>
            </a:extLst>
          </p:cNvPr>
          <p:cNvSpPr txBox="1"/>
          <p:nvPr/>
        </p:nvSpPr>
        <p:spPr>
          <a:xfrm>
            <a:off x="4022258" y="1263780"/>
            <a:ext cx="1053495" cy="830997"/>
          </a:xfrm>
          <a:prstGeom prst="rect">
            <a:avLst/>
          </a:prstGeom>
          <a:solidFill>
            <a:schemeClr val="tx1"/>
          </a:solidFill>
        </p:spPr>
        <p:txBody>
          <a:bodyPr wrap="none" rtlCol="0">
            <a:spAutoFit/>
          </a:bodyPr>
          <a:lstStyle/>
          <a:p>
            <a:pPr algn="ctr"/>
            <a:r>
              <a:rPr lang="en-US" altLang="ja-JP" sz="2400" b="1" dirty="0">
                <a:solidFill>
                  <a:schemeClr val="bg1"/>
                </a:solidFill>
                <a:ea typeface="Hiragino Maru Gothic Pro W4" panose="020F0400000000000000" pitchFamily="34" charset="-128"/>
              </a:rPr>
              <a:t>OMICS</a:t>
            </a:r>
          </a:p>
          <a:p>
            <a:pPr algn="ctr"/>
            <a:r>
              <a:rPr lang="en-US" altLang="ja-JP" sz="2400" b="1" dirty="0">
                <a:solidFill>
                  <a:schemeClr val="bg1"/>
                </a:solidFill>
                <a:ea typeface="Hiragino Maru Gothic Pro W4" panose="020F0400000000000000" pitchFamily="34" charset="-128"/>
              </a:rPr>
              <a:t>data</a:t>
            </a:r>
            <a:endParaRPr lang="en-JP" sz="2400" b="1" dirty="0">
              <a:solidFill>
                <a:schemeClr val="bg1"/>
              </a:solidFill>
              <a:ea typeface="Yu Gothic" panose="020B0400000000000000" pitchFamily="34" charset="-128"/>
            </a:endParaRPr>
          </a:p>
        </p:txBody>
      </p:sp>
      <p:sp>
        <p:nvSpPr>
          <p:cNvPr id="8" name="Down Arrow 7">
            <a:extLst>
              <a:ext uri="{FF2B5EF4-FFF2-40B4-BE49-F238E27FC236}">
                <a16:creationId xmlns:a16="http://schemas.microsoft.com/office/drawing/2014/main" id="{EA18B7E3-C0D1-E343-A1A0-157C5EE988DC}"/>
              </a:ext>
            </a:extLst>
          </p:cNvPr>
          <p:cNvSpPr/>
          <p:nvPr/>
        </p:nvSpPr>
        <p:spPr>
          <a:xfrm>
            <a:off x="4316173" y="2197217"/>
            <a:ext cx="440267" cy="1015999"/>
          </a:xfrm>
          <a:prstGeom prst="downArrow">
            <a:avLst/>
          </a:prstGeom>
          <a:solidFill>
            <a:schemeClr val="bg1"/>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JP"/>
          </a:p>
        </p:txBody>
      </p:sp>
      <p:sp>
        <p:nvSpPr>
          <p:cNvPr id="11" name="TextBox 10">
            <a:extLst>
              <a:ext uri="{FF2B5EF4-FFF2-40B4-BE49-F238E27FC236}">
                <a16:creationId xmlns:a16="http://schemas.microsoft.com/office/drawing/2014/main" id="{6ADF7E58-D496-C946-83BD-F847C1F1F4A8}"/>
              </a:ext>
            </a:extLst>
          </p:cNvPr>
          <p:cNvSpPr txBox="1"/>
          <p:nvPr/>
        </p:nvSpPr>
        <p:spPr>
          <a:xfrm>
            <a:off x="10228378" y="5859258"/>
            <a:ext cx="1514197" cy="461665"/>
          </a:xfrm>
          <a:prstGeom prst="rect">
            <a:avLst/>
          </a:prstGeom>
          <a:noFill/>
          <a:ln>
            <a:solidFill>
              <a:schemeClr val="tx1"/>
            </a:solidFill>
          </a:ln>
        </p:spPr>
        <p:txBody>
          <a:bodyPr wrap="none" rtlCol="0">
            <a:spAutoFit/>
          </a:bodyPr>
          <a:lstStyle/>
          <a:p>
            <a:r>
              <a:rPr lang="en-US" altLang="ja-JP" sz="2400" b="1" dirty="0">
                <a:ea typeface="Yu Gothic" panose="020B0400000000000000" pitchFamily="34" charset="-128"/>
              </a:rPr>
              <a:t>Treatment</a:t>
            </a:r>
            <a:endParaRPr lang="en-JP" sz="2400" b="1" dirty="0">
              <a:ea typeface="Yu Gothic" panose="020B0400000000000000" pitchFamily="34" charset="-128"/>
            </a:endParaRPr>
          </a:p>
        </p:txBody>
      </p:sp>
      <p:sp>
        <p:nvSpPr>
          <p:cNvPr id="15" name="TextBox 14">
            <a:extLst>
              <a:ext uri="{FF2B5EF4-FFF2-40B4-BE49-F238E27FC236}">
                <a16:creationId xmlns:a16="http://schemas.microsoft.com/office/drawing/2014/main" id="{3C58E65D-63CD-AD4E-9A97-B5C22B9D13F5}"/>
              </a:ext>
            </a:extLst>
          </p:cNvPr>
          <p:cNvSpPr txBox="1"/>
          <p:nvPr/>
        </p:nvSpPr>
        <p:spPr>
          <a:xfrm>
            <a:off x="5157679" y="5674593"/>
            <a:ext cx="1479892" cy="830997"/>
          </a:xfrm>
          <a:prstGeom prst="rect">
            <a:avLst/>
          </a:prstGeom>
          <a:noFill/>
          <a:ln>
            <a:solidFill>
              <a:schemeClr val="tx1"/>
            </a:solidFill>
          </a:ln>
        </p:spPr>
        <p:txBody>
          <a:bodyPr wrap="none" rtlCol="0">
            <a:spAutoFit/>
          </a:bodyPr>
          <a:lstStyle/>
          <a:p>
            <a:pPr algn="ctr"/>
            <a:r>
              <a:rPr lang="en-US" altLang="ja-JP" sz="2400" b="1" dirty="0">
                <a:ea typeface="Yu Gothic" panose="020B0400000000000000" pitchFamily="34" charset="-128"/>
              </a:rPr>
              <a:t>Molecular</a:t>
            </a:r>
          </a:p>
          <a:p>
            <a:pPr algn="ctr"/>
            <a:r>
              <a:rPr lang="en-US" altLang="ja-JP" sz="2400" b="1" dirty="0">
                <a:ea typeface="Yu Gothic" panose="020B0400000000000000" pitchFamily="34" charset="-128"/>
              </a:rPr>
              <a:t>Diagnosis</a:t>
            </a:r>
            <a:endParaRPr lang="en-JP" sz="2400" b="1" dirty="0">
              <a:ea typeface="Yu Gothic" panose="020B0400000000000000" pitchFamily="34" charset="-128"/>
            </a:endParaRPr>
          </a:p>
        </p:txBody>
      </p:sp>
      <p:sp>
        <p:nvSpPr>
          <p:cNvPr id="16" name="TextBox 15">
            <a:extLst>
              <a:ext uri="{FF2B5EF4-FFF2-40B4-BE49-F238E27FC236}">
                <a16:creationId xmlns:a16="http://schemas.microsoft.com/office/drawing/2014/main" id="{80301FC0-27A1-F247-8C5A-651FD49FE10C}"/>
              </a:ext>
            </a:extLst>
          </p:cNvPr>
          <p:cNvSpPr txBox="1"/>
          <p:nvPr/>
        </p:nvSpPr>
        <p:spPr>
          <a:xfrm>
            <a:off x="10145760" y="1581230"/>
            <a:ext cx="1617238" cy="646331"/>
          </a:xfrm>
          <a:prstGeom prst="rect">
            <a:avLst/>
          </a:prstGeom>
          <a:noFill/>
        </p:spPr>
        <p:txBody>
          <a:bodyPr wrap="none" rtlCol="0">
            <a:spAutoFit/>
          </a:bodyPr>
          <a:lstStyle/>
          <a:p>
            <a:r>
              <a:rPr lang="en-US" altLang="ja-JP" b="1" dirty="0">
                <a:solidFill>
                  <a:schemeClr val="accent2"/>
                </a:solidFill>
                <a:latin typeface="Calibri" panose="020F0502020204030204" pitchFamily="34" charset="0"/>
                <a:ea typeface="Yu Gothic" panose="020B0400000000000000" pitchFamily="34" charset="-128"/>
                <a:cs typeface="Calibri" panose="020F0502020204030204" pitchFamily="34" charset="0"/>
              </a:rPr>
              <a:t>Anti-HER2 </a:t>
            </a:r>
            <a:r>
              <a:rPr lang="en-US" altLang="ja-JP" b="1" u="sng" dirty="0">
                <a:solidFill>
                  <a:schemeClr val="accent2"/>
                </a:solidFill>
                <a:latin typeface="Calibri" panose="020F0502020204030204" pitchFamily="34" charset="0"/>
                <a:ea typeface="Yu Gothic" panose="020B0400000000000000" pitchFamily="34" charset="-128"/>
                <a:cs typeface="Calibri" panose="020F0502020204030204" pitchFamily="34" charset="0"/>
              </a:rPr>
              <a:t>ADC</a:t>
            </a:r>
          </a:p>
          <a:p>
            <a:r>
              <a:rPr lang="en-US" b="1" dirty="0">
                <a:solidFill>
                  <a:schemeClr val="accent2"/>
                </a:solidFill>
                <a:latin typeface="Calibri" panose="020F0502020204030204" pitchFamily="34" charset="0"/>
                <a:ea typeface="Yu Gothic" panose="020B0400000000000000" pitchFamily="34" charset="-128"/>
                <a:cs typeface="Calibri" panose="020F0502020204030204" pitchFamily="34" charset="0"/>
              </a:rPr>
              <a:t>(T-</a:t>
            </a:r>
            <a:r>
              <a:rPr lang="en-US" b="1" dirty="0" err="1">
                <a:solidFill>
                  <a:schemeClr val="accent2"/>
                </a:solidFill>
                <a:latin typeface="Calibri" panose="020F0502020204030204" pitchFamily="34" charset="0"/>
                <a:ea typeface="Yu Gothic" panose="020B0400000000000000" pitchFamily="34" charset="-128"/>
                <a:cs typeface="Calibri" panose="020F0502020204030204" pitchFamily="34" charset="0"/>
              </a:rPr>
              <a:t>Dxd</a:t>
            </a:r>
            <a:r>
              <a:rPr lang="en-US" b="1" dirty="0">
                <a:solidFill>
                  <a:schemeClr val="accent2"/>
                </a:solidFill>
                <a:latin typeface="Calibri" panose="020F0502020204030204" pitchFamily="34" charset="0"/>
                <a:ea typeface="Yu Gothic" panose="020B0400000000000000" pitchFamily="34" charset="-128"/>
                <a:cs typeface="Calibri" panose="020F0502020204030204" pitchFamily="34" charset="0"/>
              </a:rPr>
              <a:t>)</a:t>
            </a:r>
            <a:endParaRPr lang="en-JP" b="1" dirty="0">
              <a:solidFill>
                <a:schemeClr val="accent2"/>
              </a:solidFill>
              <a:latin typeface="Calibri" panose="020F0502020204030204" pitchFamily="34" charset="0"/>
              <a:ea typeface="Yu Gothic" panose="020B0400000000000000" pitchFamily="34" charset="-128"/>
              <a:cs typeface="Calibri" panose="020F0502020204030204" pitchFamily="34" charset="0"/>
            </a:endParaRPr>
          </a:p>
        </p:txBody>
      </p:sp>
      <p:sp>
        <p:nvSpPr>
          <p:cNvPr id="17" name="TextBox 16">
            <a:extLst>
              <a:ext uri="{FF2B5EF4-FFF2-40B4-BE49-F238E27FC236}">
                <a16:creationId xmlns:a16="http://schemas.microsoft.com/office/drawing/2014/main" id="{5EDA46FA-A2FA-D143-B455-DA9B72DFEA5F}"/>
              </a:ext>
            </a:extLst>
          </p:cNvPr>
          <p:cNvSpPr txBox="1"/>
          <p:nvPr/>
        </p:nvSpPr>
        <p:spPr>
          <a:xfrm>
            <a:off x="8682679" y="1169896"/>
            <a:ext cx="1083566" cy="369332"/>
          </a:xfrm>
          <a:prstGeom prst="rect">
            <a:avLst/>
          </a:prstGeom>
          <a:noFill/>
        </p:spPr>
        <p:txBody>
          <a:bodyPr wrap="none" rtlCol="0">
            <a:spAutoFit/>
          </a:bodyPr>
          <a:lstStyle/>
          <a:p>
            <a:r>
              <a:rPr lang="en-US" altLang="ja-JP" b="1" i="1" dirty="0">
                <a:solidFill>
                  <a:schemeClr val="accent2"/>
                </a:solidFill>
                <a:latin typeface="Calibri" panose="020F0502020204030204" pitchFamily="34" charset="0"/>
                <a:ea typeface="Yu Gothic" panose="020B0400000000000000" pitchFamily="34" charset="-128"/>
                <a:cs typeface="Calibri" panose="020F0502020204030204" pitchFamily="34" charset="0"/>
              </a:rPr>
              <a:t>HER2</a:t>
            </a:r>
            <a:r>
              <a:rPr lang="en-US" altLang="ja-JP" b="1" dirty="0">
                <a:solidFill>
                  <a:schemeClr val="accent2"/>
                </a:solidFill>
                <a:latin typeface="Calibri" panose="020F0502020204030204" pitchFamily="34" charset="0"/>
                <a:ea typeface="Yu Gothic" panose="020B0400000000000000" pitchFamily="34" charset="-128"/>
                <a:cs typeface="Calibri" panose="020F0502020204030204" pitchFamily="34" charset="0"/>
              </a:rPr>
              <a:t> exp</a:t>
            </a:r>
            <a:endParaRPr lang="en-JP" b="1" dirty="0">
              <a:solidFill>
                <a:schemeClr val="accent2"/>
              </a:solidFill>
              <a:latin typeface="Calibri" panose="020F0502020204030204" pitchFamily="34" charset="0"/>
              <a:ea typeface="Yu Gothic" panose="020B0400000000000000" pitchFamily="34" charset="-128"/>
              <a:cs typeface="Calibri" panose="020F0502020204030204" pitchFamily="34" charset="0"/>
            </a:endParaRPr>
          </a:p>
        </p:txBody>
      </p:sp>
      <p:sp>
        <p:nvSpPr>
          <p:cNvPr id="3" name="テキスト ボックス 2">
            <a:extLst>
              <a:ext uri="{FF2B5EF4-FFF2-40B4-BE49-F238E27FC236}">
                <a16:creationId xmlns:a16="http://schemas.microsoft.com/office/drawing/2014/main" id="{083C2678-58B9-8051-331C-CDE2A294DC4C}"/>
              </a:ext>
            </a:extLst>
          </p:cNvPr>
          <p:cNvSpPr txBox="1"/>
          <p:nvPr/>
        </p:nvSpPr>
        <p:spPr>
          <a:xfrm>
            <a:off x="1633895" y="2094777"/>
            <a:ext cx="1777603" cy="400110"/>
          </a:xfrm>
          <a:prstGeom prst="rect">
            <a:avLst/>
          </a:prstGeom>
          <a:noFill/>
        </p:spPr>
        <p:txBody>
          <a:bodyPr wrap="none" rtlCol="0">
            <a:spAutoFit/>
          </a:bodyPr>
          <a:lstStyle/>
          <a:p>
            <a:r>
              <a:rPr kumimoji="1" lang="en-US" altLang="ja-JP" sz="2000" b="1" dirty="0">
                <a:solidFill>
                  <a:schemeClr val="bg1">
                    <a:lumMod val="65000"/>
                  </a:schemeClr>
                </a:solidFill>
              </a:rPr>
              <a:t>Ovarian cancer</a:t>
            </a:r>
            <a:endParaRPr kumimoji="1" lang="ja-JP" altLang="en-US" sz="2000" b="1">
              <a:solidFill>
                <a:schemeClr val="bg1">
                  <a:lumMod val="65000"/>
                </a:schemeClr>
              </a:solidFill>
            </a:endParaRPr>
          </a:p>
        </p:txBody>
      </p:sp>
      <p:sp>
        <p:nvSpPr>
          <p:cNvPr id="2" name="Down Arrow 7">
            <a:extLst>
              <a:ext uri="{FF2B5EF4-FFF2-40B4-BE49-F238E27FC236}">
                <a16:creationId xmlns:a16="http://schemas.microsoft.com/office/drawing/2014/main" id="{1097B000-F58A-C2FE-C153-D722859227EF}"/>
              </a:ext>
            </a:extLst>
          </p:cNvPr>
          <p:cNvSpPr/>
          <p:nvPr/>
        </p:nvSpPr>
        <p:spPr>
          <a:xfrm rot="10800000">
            <a:off x="4316173" y="4255224"/>
            <a:ext cx="440267" cy="1015999"/>
          </a:xfrm>
          <a:prstGeom prst="downArrow">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JP"/>
          </a:p>
        </p:txBody>
      </p:sp>
      <p:sp>
        <p:nvSpPr>
          <p:cNvPr id="9" name="TextBox 6">
            <a:extLst>
              <a:ext uri="{FF2B5EF4-FFF2-40B4-BE49-F238E27FC236}">
                <a16:creationId xmlns:a16="http://schemas.microsoft.com/office/drawing/2014/main" id="{0F6229E7-FCE3-A999-4626-0B99BEABBC88}"/>
              </a:ext>
            </a:extLst>
          </p:cNvPr>
          <p:cNvSpPr txBox="1"/>
          <p:nvPr/>
        </p:nvSpPr>
        <p:spPr>
          <a:xfrm>
            <a:off x="4224361" y="5429527"/>
            <a:ext cx="623889" cy="461665"/>
          </a:xfrm>
          <a:prstGeom prst="rect">
            <a:avLst/>
          </a:prstGeom>
          <a:solidFill>
            <a:srgbClr val="C00000"/>
          </a:solidFill>
        </p:spPr>
        <p:txBody>
          <a:bodyPr wrap="none" rtlCol="0">
            <a:spAutoFit/>
          </a:bodyPr>
          <a:lstStyle/>
          <a:p>
            <a:pPr algn="ctr"/>
            <a:r>
              <a:rPr lang="en-US" altLang="ja-JP" sz="2400" b="1" dirty="0">
                <a:solidFill>
                  <a:schemeClr val="bg1"/>
                </a:solidFill>
                <a:ea typeface="Hiragino Maru Gothic Pro W4" panose="020F0400000000000000" pitchFamily="34" charset="-128"/>
              </a:rPr>
              <a:t>IHC</a:t>
            </a:r>
            <a:endParaRPr lang="en-JP" sz="2400" b="1" dirty="0">
              <a:solidFill>
                <a:schemeClr val="bg1"/>
              </a:solidFill>
              <a:ea typeface="Yu Gothic" panose="020B0400000000000000" pitchFamily="34" charset="-128"/>
            </a:endParaRPr>
          </a:p>
        </p:txBody>
      </p:sp>
      <p:sp>
        <p:nvSpPr>
          <p:cNvPr id="18" name="TextBox 15">
            <a:extLst>
              <a:ext uri="{FF2B5EF4-FFF2-40B4-BE49-F238E27FC236}">
                <a16:creationId xmlns:a16="http://schemas.microsoft.com/office/drawing/2014/main" id="{10F8A6C7-4D43-55B7-5672-7E85CD49C9E2}"/>
              </a:ext>
            </a:extLst>
          </p:cNvPr>
          <p:cNvSpPr txBox="1"/>
          <p:nvPr/>
        </p:nvSpPr>
        <p:spPr>
          <a:xfrm>
            <a:off x="10145760" y="4278286"/>
            <a:ext cx="1524648" cy="369332"/>
          </a:xfrm>
          <a:prstGeom prst="rect">
            <a:avLst/>
          </a:prstGeom>
          <a:noFill/>
        </p:spPr>
        <p:txBody>
          <a:bodyPr wrap="none" rtlCol="0">
            <a:spAutoFit/>
          </a:bodyPr>
          <a:lstStyle/>
          <a:p>
            <a:r>
              <a:rPr lang="en-US" b="1" dirty="0">
                <a:solidFill>
                  <a:srgbClr val="00B050"/>
                </a:solidFill>
                <a:latin typeface="Calibri" panose="020F0502020204030204" pitchFamily="34" charset="0"/>
                <a:ea typeface="Yu Gothic" panose="020B0400000000000000" pitchFamily="34" charset="-128"/>
                <a:cs typeface="Calibri" panose="020F0502020204030204" pitchFamily="34" charset="0"/>
              </a:rPr>
              <a:t>Anti-</a:t>
            </a:r>
            <a:r>
              <a:rPr lang="en-US" b="1" dirty="0" err="1">
                <a:solidFill>
                  <a:srgbClr val="00B050"/>
                </a:solidFill>
                <a:latin typeface="Calibri" panose="020F0502020204030204" pitchFamily="34" charset="0"/>
                <a:ea typeface="Yu Gothic" panose="020B0400000000000000" pitchFamily="34" charset="-128"/>
                <a:cs typeface="Calibri" panose="020F0502020204030204" pitchFamily="34" charset="0"/>
              </a:rPr>
              <a:t>FolR</a:t>
            </a:r>
            <a:r>
              <a:rPr lang="en-US" b="1" dirty="0">
                <a:solidFill>
                  <a:srgbClr val="00B050"/>
                </a:solidFill>
                <a:latin typeface="Calibri" panose="020F0502020204030204" pitchFamily="34" charset="0"/>
                <a:ea typeface="Yu Gothic" panose="020B0400000000000000" pitchFamily="34" charset="-128"/>
                <a:cs typeface="Calibri" panose="020F0502020204030204" pitchFamily="34" charset="0"/>
              </a:rPr>
              <a:t> </a:t>
            </a:r>
            <a:r>
              <a:rPr lang="en-US" b="1" u="sng" dirty="0">
                <a:solidFill>
                  <a:srgbClr val="00B050"/>
                </a:solidFill>
                <a:latin typeface="Calibri" panose="020F0502020204030204" pitchFamily="34" charset="0"/>
                <a:ea typeface="Yu Gothic" panose="020B0400000000000000" pitchFamily="34" charset="-128"/>
                <a:cs typeface="Calibri" panose="020F0502020204030204" pitchFamily="34" charset="0"/>
              </a:rPr>
              <a:t>ADC</a:t>
            </a:r>
            <a:endParaRPr lang="en-JP" b="1" u="sng" dirty="0">
              <a:solidFill>
                <a:srgbClr val="00B050"/>
              </a:solidFill>
              <a:latin typeface="Calibri" panose="020F0502020204030204" pitchFamily="34" charset="0"/>
              <a:ea typeface="Yu Gothic" panose="020B0400000000000000" pitchFamily="34" charset="-128"/>
              <a:cs typeface="Calibri" panose="020F0502020204030204" pitchFamily="34" charset="0"/>
            </a:endParaRPr>
          </a:p>
        </p:txBody>
      </p:sp>
      <p:sp>
        <p:nvSpPr>
          <p:cNvPr id="19" name="TextBox 16">
            <a:extLst>
              <a:ext uri="{FF2B5EF4-FFF2-40B4-BE49-F238E27FC236}">
                <a16:creationId xmlns:a16="http://schemas.microsoft.com/office/drawing/2014/main" id="{83558F05-1A55-0380-C053-757504C4E504}"/>
              </a:ext>
            </a:extLst>
          </p:cNvPr>
          <p:cNvSpPr txBox="1"/>
          <p:nvPr/>
        </p:nvSpPr>
        <p:spPr>
          <a:xfrm>
            <a:off x="8732565" y="3834805"/>
            <a:ext cx="983795" cy="369332"/>
          </a:xfrm>
          <a:prstGeom prst="rect">
            <a:avLst/>
          </a:prstGeom>
          <a:noFill/>
        </p:spPr>
        <p:txBody>
          <a:bodyPr wrap="none" rtlCol="0">
            <a:spAutoFit/>
          </a:bodyPr>
          <a:lstStyle/>
          <a:p>
            <a:r>
              <a:rPr lang="en-US" altLang="ja-JP" b="1" i="1" dirty="0" err="1">
                <a:solidFill>
                  <a:srgbClr val="00B050"/>
                </a:solidFill>
                <a:latin typeface="Calibri" panose="020F0502020204030204" pitchFamily="34" charset="0"/>
                <a:ea typeface="Yu Gothic" panose="020B0400000000000000" pitchFamily="34" charset="-128"/>
                <a:cs typeface="Calibri" panose="020F0502020204030204" pitchFamily="34" charset="0"/>
              </a:rPr>
              <a:t>FolR</a:t>
            </a:r>
            <a:r>
              <a:rPr lang="en-US" altLang="ja-JP" b="1" i="1" dirty="0">
                <a:solidFill>
                  <a:srgbClr val="00B050"/>
                </a:solidFill>
                <a:latin typeface="Calibri" panose="020F0502020204030204" pitchFamily="34" charset="0"/>
                <a:ea typeface="Yu Gothic" panose="020B0400000000000000" pitchFamily="34" charset="-128"/>
                <a:cs typeface="Calibri" panose="020F0502020204030204" pitchFamily="34" charset="0"/>
              </a:rPr>
              <a:t> exp</a:t>
            </a:r>
            <a:endParaRPr lang="en-JP" b="1" dirty="0">
              <a:solidFill>
                <a:srgbClr val="00B050"/>
              </a:solidFill>
              <a:latin typeface="Calibri" panose="020F0502020204030204" pitchFamily="34" charset="0"/>
              <a:ea typeface="Yu Gothic" panose="020B0400000000000000" pitchFamily="34" charset="-128"/>
              <a:cs typeface="Calibri" panose="020F0502020204030204" pitchFamily="34" charset="0"/>
            </a:endParaRPr>
          </a:p>
        </p:txBody>
      </p:sp>
      <p:sp>
        <p:nvSpPr>
          <p:cNvPr id="20" name="TextBox 15">
            <a:extLst>
              <a:ext uri="{FF2B5EF4-FFF2-40B4-BE49-F238E27FC236}">
                <a16:creationId xmlns:a16="http://schemas.microsoft.com/office/drawing/2014/main" id="{117EC3CC-08CE-4E17-113E-CD03B310FB76}"/>
              </a:ext>
            </a:extLst>
          </p:cNvPr>
          <p:cNvSpPr txBox="1"/>
          <p:nvPr/>
        </p:nvSpPr>
        <p:spPr>
          <a:xfrm>
            <a:off x="10130211" y="3028550"/>
            <a:ext cx="1648336" cy="369332"/>
          </a:xfrm>
          <a:prstGeom prst="rect">
            <a:avLst/>
          </a:prstGeom>
          <a:noFill/>
        </p:spPr>
        <p:txBody>
          <a:bodyPr wrap="none" rtlCol="0">
            <a:spAutoFit/>
          </a:bodyPr>
          <a:lstStyle/>
          <a:p>
            <a:r>
              <a:rPr lang="en-US" altLang="ja-JP" b="1" dirty="0">
                <a:solidFill>
                  <a:srgbClr val="C00000"/>
                </a:solidFill>
                <a:latin typeface="Calibri" panose="020F0502020204030204" pitchFamily="34" charset="0"/>
                <a:ea typeface="Yu Gothic" panose="020B0400000000000000" pitchFamily="34" charset="-128"/>
                <a:cs typeface="Calibri" panose="020F0502020204030204" pitchFamily="34" charset="0"/>
              </a:rPr>
              <a:t>PARP inhibitors</a:t>
            </a:r>
            <a:endParaRPr lang="en-JP" b="1" dirty="0">
              <a:solidFill>
                <a:srgbClr val="C00000"/>
              </a:solidFill>
              <a:latin typeface="Calibri" panose="020F0502020204030204" pitchFamily="34" charset="0"/>
              <a:ea typeface="Yu Gothic" panose="020B0400000000000000" pitchFamily="34" charset="-128"/>
              <a:cs typeface="Calibri" panose="020F0502020204030204" pitchFamily="34" charset="0"/>
            </a:endParaRPr>
          </a:p>
        </p:txBody>
      </p:sp>
      <p:sp>
        <p:nvSpPr>
          <p:cNvPr id="21" name="TextBox 16">
            <a:extLst>
              <a:ext uri="{FF2B5EF4-FFF2-40B4-BE49-F238E27FC236}">
                <a16:creationId xmlns:a16="http://schemas.microsoft.com/office/drawing/2014/main" id="{92AA02EC-AE1E-A4DB-CAE2-3F9D5F42C15A}"/>
              </a:ext>
            </a:extLst>
          </p:cNvPr>
          <p:cNvSpPr txBox="1"/>
          <p:nvPr/>
        </p:nvSpPr>
        <p:spPr>
          <a:xfrm>
            <a:off x="8729479" y="2466864"/>
            <a:ext cx="1146404" cy="369332"/>
          </a:xfrm>
          <a:prstGeom prst="rect">
            <a:avLst/>
          </a:prstGeom>
          <a:noFill/>
        </p:spPr>
        <p:txBody>
          <a:bodyPr wrap="none" rtlCol="0">
            <a:spAutoFit/>
          </a:bodyPr>
          <a:lstStyle/>
          <a:p>
            <a:r>
              <a:rPr lang="en-US" altLang="ja-JP" b="1" i="1" dirty="0">
                <a:solidFill>
                  <a:srgbClr val="C00000"/>
                </a:solidFill>
                <a:latin typeface="Calibri" panose="020F0502020204030204" pitchFamily="34" charset="0"/>
                <a:ea typeface="Yu Gothic" panose="020B0400000000000000" pitchFamily="34" charset="-128"/>
                <a:cs typeface="Calibri" panose="020F0502020204030204" pitchFamily="34" charset="0"/>
              </a:rPr>
              <a:t>BRCA</a:t>
            </a:r>
            <a:r>
              <a:rPr lang="en-US" altLang="ja-JP" b="1" dirty="0">
                <a:solidFill>
                  <a:srgbClr val="C00000"/>
                </a:solidFill>
                <a:latin typeface="Calibri" panose="020F0502020204030204" pitchFamily="34" charset="0"/>
                <a:ea typeface="Yu Gothic" panose="020B0400000000000000" pitchFamily="34" charset="-128"/>
                <a:cs typeface="Calibri" panose="020F0502020204030204" pitchFamily="34" charset="0"/>
              </a:rPr>
              <a:t> mut</a:t>
            </a:r>
            <a:endParaRPr lang="en-JP" b="1" dirty="0">
              <a:solidFill>
                <a:srgbClr val="C00000"/>
              </a:solidFill>
              <a:latin typeface="Calibri" panose="020F0502020204030204" pitchFamily="34" charset="0"/>
              <a:ea typeface="Yu Gothic" panose="020B0400000000000000" pitchFamily="34" charset="-128"/>
              <a:cs typeface="Calibri" panose="020F0502020204030204" pitchFamily="34" charset="0"/>
            </a:endParaRPr>
          </a:p>
        </p:txBody>
      </p:sp>
    </p:spTree>
    <p:extLst>
      <p:ext uri="{BB962C8B-B14F-4D97-AF65-F5344CB8AC3E}">
        <p14:creationId xmlns:p14="http://schemas.microsoft.com/office/powerpoint/2010/main" val="3878064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linds(horizontal)">
                                      <p:cBhvr>
                                        <p:cTn id="13" dur="500"/>
                                        <p:tgtEl>
                                          <p:spTgt spid="19"/>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linds(horizontal)">
                                      <p:cBhvr>
                                        <p:cTn id="16"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44898649-C10A-D247-877A-39BABBC7CBC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5" name="Title 1">
            <a:extLst>
              <a:ext uri="{FF2B5EF4-FFF2-40B4-BE49-F238E27FC236}">
                <a16:creationId xmlns:a16="http://schemas.microsoft.com/office/drawing/2014/main" id="{C4C59753-95D3-2C4E-B91E-7E28F8A70DFB}"/>
              </a:ext>
            </a:extLst>
          </p:cNvPr>
          <p:cNvSpPr txBox="1">
            <a:spLocks/>
          </p:cNvSpPr>
          <p:nvPr/>
        </p:nvSpPr>
        <p:spPr>
          <a:xfrm>
            <a:off x="696000" y="157104"/>
            <a:ext cx="10800000" cy="68535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ea typeface="Yu Gothic" panose="020B0400000000000000" pitchFamily="34" charset="-128"/>
              </a:rPr>
              <a:t>Topics</a:t>
            </a:r>
            <a:endParaRPr lang="en-JP" sz="36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5DA6B3E9-6933-6A3A-22AE-7A0150439A70}"/>
              </a:ext>
            </a:extLst>
          </p:cNvPr>
          <p:cNvSpPr>
            <a:spLocks noGrp="1"/>
          </p:cNvSpPr>
          <p:nvPr>
            <p:ph idx="1"/>
          </p:nvPr>
        </p:nvSpPr>
        <p:spPr>
          <a:xfrm>
            <a:off x="767100" y="1889125"/>
            <a:ext cx="10657800" cy="4351338"/>
          </a:xfrm>
        </p:spPr>
        <p:txBody>
          <a:bodyPr/>
          <a:lstStyle/>
          <a:p>
            <a:r>
              <a:rPr kumimoji="1" lang="en-US" altLang="ja-JP" b="1" dirty="0">
                <a:solidFill>
                  <a:schemeClr val="bg1">
                    <a:lumMod val="65000"/>
                  </a:schemeClr>
                </a:solidFill>
              </a:rPr>
              <a:t>Update on ovarian cancer treatment (ASCO 2023)</a:t>
            </a:r>
          </a:p>
          <a:p>
            <a:endParaRPr kumimoji="1" lang="en-US" altLang="ja-JP" b="1" dirty="0"/>
          </a:p>
          <a:p>
            <a:r>
              <a:rPr kumimoji="1" lang="en-US" altLang="ja-JP" b="1" dirty="0">
                <a:solidFill>
                  <a:srgbClr val="FF0000"/>
                </a:solidFill>
              </a:rPr>
              <a:t>SLFN11</a:t>
            </a:r>
            <a:r>
              <a:rPr kumimoji="1" lang="en-US" altLang="ja-JP" b="1" dirty="0"/>
              <a:t> as a novel biomarker for prediction of platinum sensitivity</a:t>
            </a:r>
            <a:endParaRPr kumimoji="1" lang="ja-JP" altLang="en-US" b="1"/>
          </a:p>
        </p:txBody>
      </p:sp>
    </p:spTree>
    <p:extLst>
      <p:ext uri="{BB962C8B-B14F-4D97-AF65-F5344CB8AC3E}">
        <p14:creationId xmlns:p14="http://schemas.microsoft.com/office/powerpoint/2010/main" val="404118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350513" y="85074"/>
            <a:ext cx="11490973"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400" b="1" dirty="0">
                <a:latin typeface="+mn-lt"/>
                <a:ea typeface="Yu Gothic" panose="020B0400000000000000" pitchFamily="34" charset="-128"/>
                <a:cs typeface="Calibri Light" panose="020F0302020204030204" pitchFamily="34" charset="0"/>
              </a:rPr>
              <a:t>Prediction of platinum sensitivity is vital</a:t>
            </a:r>
            <a:endParaRPr lang="ja-JP" altLang="en-US" sz="2400" b="1" dirty="0">
              <a:latin typeface="+mn-lt"/>
              <a:ea typeface="Yu Gothic" panose="020B0400000000000000" pitchFamily="34" charset="-128"/>
            </a:endParaRPr>
          </a:p>
        </p:txBody>
      </p:sp>
      <p:pic>
        <p:nvPicPr>
          <p:cNvPr id="7" name="図 6">
            <a:extLst>
              <a:ext uri="{FF2B5EF4-FFF2-40B4-BE49-F238E27FC236}">
                <a16:creationId xmlns:a16="http://schemas.microsoft.com/office/drawing/2014/main" id="{79613200-7C79-2367-4BF7-58EC12546839}"/>
              </a:ext>
            </a:extLst>
          </p:cNvPr>
          <p:cNvPicPr>
            <a:picLocks noChangeAspect="1"/>
          </p:cNvPicPr>
          <p:nvPr/>
        </p:nvPicPr>
        <p:blipFill>
          <a:blip r:embed="rId3"/>
          <a:stretch>
            <a:fillRect/>
          </a:stretch>
        </p:blipFill>
        <p:spPr>
          <a:xfrm>
            <a:off x="745763" y="1172698"/>
            <a:ext cx="10700474" cy="5685302"/>
          </a:xfrm>
          <a:prstGeom prst="rect">
            <a:avLst/>
          </a:prstGeom>
        </p:spPr>
      </p:pic>
      <p:cxnSp>
        <p:nvCxnSpPr>
          <p:cNvPr id="12" name="直線コネクタ 11">
            <a:extLst>
              <a:ext uri="{FF2B5EF4-FFF2-40B4-BE49-F238E27FC236}">
                <a16:creationId xmlns:a16="http://schemas.microsoft.com/office/drawing/2014/main" id="{6D030859-5549-69C6-992B-411A6B274D7E}"/>
              </a:ext>
            </a:extLst>
          </p:cNvPr>
          <p:cNvCxnSpPr/>
          <p:nvPr/>
        </p:nvCxnSpPr>
        <p:spPr>
          <a:xfrm>
            <a:off x="5745892" y="3632886"/>
            <a:ext cx="112446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線コネクタ 12">
            <a:extLst>
              <a:ext uri="{FF2B5EF4-FFF2-40B4-BE49-F238E27FC236}">
                <a16:creationId xmlns:a16="http://schemas.microsoft.com/office/drawing/2014/main" id="{DA60D270-FBF4-A18D-1603-F00DC3BB3F1A}"/>
              </a:ext>
            </a:extLst>
          </p:cNvPr>
          <p:cNvCxnSpPr/>
          <p:nvPr/>
        </p:nvCxnSpPr>
        <p:spPr>
          <a:xfrm>
            <a:off x="4749114" y="4526691"/>
            <a:ext cx="112446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27DCFE82-13D6-CD96-CE50-B39981719167}"/>
              </a:ext>
            </a:extLst>
          </p:cNvPr>
          <p:cNvCxnSpPr/>
          <p:nvPr/>
        </p:nvCxnSpPr>
        <p:spPr>
          <a:xfrm>
            <a:off x="4621427" y="5836508"/>
            <a:ext cx="1124465"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3167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rPr>
              <a:t>Role of SLFN11 in DNA replication</a:t>
            </a:r>
            <a:endParaRPr lang="ja-JP" altLang="en-US" sz="2800" b="1" dirty="0">
              <a:latin typeface="+mn-lt"/>
              <a:ea typeface="Yu Gothic" panose="020B0400000000000000" pitchFamily="34" charset="-128"/>
            </a:endParaRPr>
          </a:p>
        </p:txBody>
      </p:sp>
      <p:sp>
        <p:nvSpPr>
          <p:cNvPr id="2" name="正方形/長方形 1">
            <a:extLst>
              <a:ext uri="{FF2B5EF4-FFF2-40B4-BE49-F238E27FC236}">
                <a16:creationId xmlns:a16="http://schemas.microsoft.com/office/drawing/2014/main" id="{3F476173-7CF6-A40A-166F-6F35C6AD8787}"/>
              </a:ext>
            </a:extLst>
          </p:cNvPr>
          <p:cNvSpPr/>
          <p:nvPr/>
        </p:nvSpPr>
        <p:spPr>
          <a:xfrm>
            <a:off x="8830733" y="6514609"/>
            <a:ext cx="3361267"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altLang="ja-JP" sz="1600" i="1" dirty="0" err="1">
                <a:solidFill>
                  <a:schemeClr val="tx1"/>
                </a:solidFill>
              </a:rPr>
              <a:t>Murai</a:t>
            </a:r>
            <a:r>
              <a:rPr lang="en-US" altLang="ja-JP" sz="1600" i="1" dirty="0">
                <a:solidFill>
                  <a:schemeClr val="tx1"/>
                </a:solidFill>
              </a:rPr>
              <a:t> J, et al. Mol Cell. </a:t>
            </a:r>
            <a:r>
              <a:rPr lang="en-US" altLang="ja-JP" sz="1600" dirty="0">
                <a:solidFill>
                  <a:schemeClr val="tx1"/>
                </a:solidFill>
              </a:rPr>
              <a:t>2018</a:t>
            </a:r>
          </a:p>
        </p:txBody>
      </p:sp>
      <p:pic>
        <p:nvPicPr>
          <p:cNvPr id="7" name="図 6">
            <a:extLst>
              <a:ext uri="{FF2B5EF4-FFF2-40B4-BE49-F238E27FC236}">
                <a16:creationId xmlns:a16="http://schemas.microsoft.com/office/drawing/2014/main" id="{03AAB212-E259-D5B7-3C6B-86F5FD5544D9}"/>
              </a:ext>
            </a:extLst>
          </p:cNvPr>
          <p:cNvPicPr>
            <a:picLocks noChangeAspect="1"/>
          </p:cNvPicPr>
          <p:nvPr/>
        </p:nvPicPr>
        <p:blipFill rotWithShape="1">
          <a:blip r:embed="rId3"/>
          <a:srcRect l="39513" t="66365" r="51465" b="23768"/>
          <a:stretch/>
        </p:blipFill>
        <p:spPr>
          <a:xfrm>
            <a:off x="651781" y="1065641"/>
            <a:ext cx="3299886" cy="2029992"/>
          </a:xfrm>
          <a:prstGeom prst="rect">
            <a:avLst/>
          </a:prstGeom>
        </p:spPr>
      </p:pic>
      <p:sp>
        <p:nvSpPr>
          <p:cNvPr id="8" name="正方形/長方形 7">
            <a:extLst>
              <a:ext uri="{FF2B5EF4-FFF2-40B4-BE49-F238E27FC236}">
                <a16:creationId xmlns:a16="http://schemas.microsoft.com/office/drawing/2014/main" id="{E8A800CA-D7D8-2201-29CC-3D10D0A742FB}"/>
              </a:ext>
            </a:extLst>
          </p:cNvPr>
          <p:cNvSpPr/>
          <p:nvPr/>
        </p:nvSpPr>
        <p:spPr>
          <a:xfrm>
            <a:off x="3925427" y="1604475"/>
            <a:ext cx="8139811" cy="61979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chemeClr val="tx1"/>
                </a:solidFill>
              </a:rPr>
              <a:t>Replication stress by DNA damaging agents including platinum</a:t>
            </a:r>
          </a:p>
        </p:txBody>
      </p:sp>
      <p:pic>
        <p:nvPicPr>
          <p:cNvPr id="12" name="図 11">
            <a:extLst>
              <a:ext uri="{FF2B5EF4-FFF2-40B4-BE49-F238E27FC236}">
                <a16:creationId xmlns:a16="http://schemas.microsoft.com/office/drawing/2014/main" id="{5CF0F8E1-54C8-663D-CE71-868AFB915722}"/>
              </a:ext>
            </a:extLst>
          </p:cNvPr>
          <p:cNvPicPr>
            <a:picLocks noChangeAspect="1"/>
          </p:cNvPicPr>
          <p:nvPr/>
        </p:nvPicPr>
        <p:blipFill rotWithShape="1">
          <a:blip r:embed="rId3"/>
          <a:srcRect l="39513" t="75811" r="51465" b="10345"/>
          <a:stretch/>
        </p:blipFill>
        <p:spPr>
          <a:xfrm>
            <a:off x="951517" y="2942651"/>
            <a:ext cx="3299886" cy="2848264"/>
          </a:xfrm>
          <a:prstGeom prst="rect">
            <a:avLst/>
          </a:prstGeom>
        </p:spPr>
      </p:pic>
      <p:sp>
        <p:nvSpPr>
          <p:cNvPr id="13" name="正方形/長方形 12">
            <a:extLst>
              <a:ext uri="{FF2B5EF4-FFF2-40B4-BE49-F238E27FC236}">
                <a16:creationId xmlns:a16="http://schemas.microsoft.com/office/drawing/2014/main" id="{7BAD6018-315E-723A-C3C7-4D2E823C4AE1}"/>
              </a:ext>
            </a:extLst>
          </p:cNvPr>
          <p:cNvSpPr/>
          <p:nvPr/>
        </p:nvSpPr>
        <p:spPr>
          <a:xfrm>
            <a:off x="10292" y="3138619"/>
            <a:ext cx="1614862"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16" name="正方形/長方形 15">
            <a:extLst>
              <a:ext uri="{FF2B5EF4-FFF2-40B4-BE49-F238E27FC236}">
                <a16:creationId xmlns:a16="http://schemas.microsoft.com/office/drawing/2014/main" id="{AC30BE54-7E92-5230-AD13-1323B570EE4F}"/>
              </a:ext>
            </a:extLst>
          </p:cNvPr>
          <p:cNvSpPr/>
          <p:nvPr/>
        </p:nvSpPr>
        <p:spPr>
          <a:xfrm>
            <a:off x="1785381" y="3354935"/>
            <a:ext cx="907461" cy="262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17" name="正方形/長方形 16">
            <a:extLst>
              <a:ext uri="{FF2B5EF4-FFF2-40B4-BE49-F238E27FC236}">
                <a16:creationId xmlns:a16="http://schemas.microsoft.com/office/drawing/2014/main" id="{DE81EAA5-67EC-C490-93DC-F46EBC521E66}"/>
              </a:ext>
            </a:extLst>
          </p:cNvPr>
          <p:cNvSpPr/>
          <p:nvPr/>
        </p:nvSpPr>
        <p:spPr>
          <a:xfrm>
            <a:off x="2734660" y="4224389"/>
            <a:ext cx="907461" cy="2622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18" name="正方形/長方形 17">
            <a:extLst>
              <a:ext uri="{FF2B5EF4-FFF2-40B4-BE49-F238E27FC236}">
                <a16:creationId xmlns:a16="http://schemas.microsoft.com/office/drawing/2014/main" id="{FD79D4E5-0583-6630-3EC7-D508CFD6C2E6}"/>
              </a:ext>
            </a:extLst>
          </p:cNvPr>
          <p:cNvSpPr/>
          <p:nvPr/>
        </p:nvSpPr>
        <p:spPr>
          <a:xfrm>
            <a:off x="1785381" y="3262356"/>
            <a:ext cx="1387366" cy="3355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solidFill>
                  <a:srgbClr val="FF0000"/>
                </a:solidFill>
              </a:rPr>
              <a:t>SLFN11</a:t>
            </a:r>
            <a:endParaRPr kumimoji="1" lang="ja-JP" altLang="en-US" sz="2400" b="1" dirty="0">
              <a:solidFill>
                <a:srgbClr val="FF0000"/>
              </a:solidFill>
            </a:endParaRPr>
          </a:p>
        </p:txBody>
      </p:sp>
      <p:sp>
        <p:nvSpPr>
          <p:cNvPr id="19" name="正方形/長方形 18">
            <a:extLst>
              <a:ext uri="{FF2B5EF4-FFF2-40B4-BE49-F238E27FC236}">
                <a16:creationId xmlns:a16="http://schemas.microsoft.com/office/drawing/2014/main" id="{8C307DC2-2F39-76D3-9547-2830CDB8E8C2}"/>
              </a:ext>
            </a:extLst>
          </p:cNvPr>
          <p:cNvSpPr/>
          <p:nvPr/>
        </p:nvSpPr>
        <p:spPr>
          <a:xfrm>
            <a:off x="2819274" y="4184745"/>
            <a:ext cx="976745" cy="3415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solidFill>
                  <a:schemeClr val="accent2"/>
                </a:solidFill>
              </a:rPr>
              <a:t>RPA</a:t>
            </a:r>
            <a:endParaRPr kumimoji="1" lang="ja-JP" altLang="en-US" sz="2400" b="1" dirty="0">
              <a:solidFill>
                <a:schemeClr val="accent2"/>
              </a:solidFill>
            </a:endParaRPr>
          </a:p>
        </p:txBody>
      </p:sp>
      <p:sp>
        <p:nvSpPr>
          <p:cNvPr id="20" name="正方形/長方形 19">
            <a:extLst>
              <a:ext uri="{FF2B5EF4-FFF2-40B4-BE49-F238E27FC236}">
                <a16:creationId xmlns:a16="http://schemas.microsoft.com/office/drawing/2014/main" id="{6EF91A71-97BB-285A-C9A9-A96BBC8940F2}"/>
              </a:ext>
            </a:extLst>
          </p:cNvPr>
          <p:cNvSpPr/>
          <p:nvPr/>
        </p:nvSpPr>
        <p:spPr>
          <a:xfrm>
            <a:off x="846000" y="5513697"/>
            <a:ext cx="9720254" cy="887881"/>
          </a:xfrm>
          <a:prstGeom prst="rect">
            <a:avLst/>
          </a:prstGeom>
          <a:noFill/>
          <a:ln>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r>
              <a:rPr lang="en-US" altLang="ja-JP" sz="2400" b="1" dirty="0">
                <a:solidFill>
                  <a:schemeClr val="tx1"/>
                </a:solidFill>
              </a:rPr>
              <a:t>Induction of apoptosis</a:t>
            </a:r>
            <a:endParaRPr kumimoji="1" lang="en-US" altLang="ja-JP" sz="2400" b="1" dirty="0">
              <a:solidFill>
                <a:schemeClr val="tx1"/>
              </a:solidFill>
            </a:endParaRPr>
          </a:p>
          <a:p>
            <a:r>
              <a:rPr lang="en-US" altLang="ja-JP" sz="2400" b="1" dirty="0">
                <a:solidFill>
                  <a:schemeClr val="tx1"/>
                </a:solidFill>
              </a:rPr>
              <a:t>Enhanced</a:t>
            </a:r>
            <a:r>
              <a:rPr lang="ja-JP" altLang="en-US" sz="2400" b="1" dirty="0">
                <a:solidFill>
                  <a:schemeClr val="tx1"/>
                </a:solidFill>
              </a:rPr>
              <a:t> </a:t>
            </a:r>
            <a:r>
              <a:rPr lang="en-US" altLang="ja-JP" sz="2400" b="1" dirty="0">
                <a:solidFill>
                  <a:schemeClr val="tx1"/>
                </a:solidFill>
              </a:rPr>
              <a:t>sensitivity</a:t>
            </a:r>
            <a:r>
              <a:rPr lang="ja-JP" altLang="en-US" sz="2400" b="1" dirty="0">
                <a:solidFill>
                  <a:schemeClr val="tx1"/>
                </a:solidFill>
              </a:rPr>
              <a:t> </a:t>
            </a:r>
            <a:r>
              <a:rPr lang="en-US" altLang="ja-JP" sz="2400" b="1" dirty="0">
                <a:solidFill>
                  <a:schemeClr val="tx1"/>
                </a:solidFill>
              </a:rPr>
              <a:t>to</a:t>
            </a:r>
            <a:r>
              <a:rPr lang="ja-JP" altLang="en-US" sz="2400" b="1" dirty="0">
                <a:solidFill>
                  <a:schemeClr val="tx1"/>
                </a:solidFill>
              </a:rPr>
              <a:t> </a:t>
            </a:r>
            <a:r>
              <a:rPr lang="en-US" altLang="ja-JP" sz="2400" b="1" dirty="0">
                <a:solidFill>
                  <a:schemeClr val="tx1"/>
                </a:solidFill>
              </a:rPr>
              <a:t>anticancer drugs due to long-term replication arrest</a:t>
            </a:r>
            <a:endParaRPr kumimoji="1" lang="ja-JP" altLang="en-US" sz="2400" b="1" dirty="0">
              <a:solidFill>
                <a:schemeClr val="tx1"/>
              </a:solidFill>
            </a:endParaRPr>
          </a:p>
        </p:txBody>
      </p:sp>
      <p:sp>
        <p:nvSpPr>
          <p:cNvPr id="21" name="矢印: 下 25">
            <a:extLst>
              <a:ext uri="{FF2B5EF4-FFF2-40B4-BE49-F238E27FC236}">
                <a16:creationId xmlns:a16="http://schemas.microsoft.com/office/drawing/2014/main" id="{2CC13EC6-BC33-3D27-5CEF-74BAB843A6BE}"/>
              </a:ext>
            </a:extLst>
          </p:cNvPr>
          <p:cNvSpPr/>
          <p:nvPr/>
        </p:nvSpPr>
        <p:spPr>
          <a:xfrm>
            <a:off x="4889854" y="4986504"/>
            <a:ext cx="484632" cy="360947"/>
          </a:xfrm>
          <a:prstGeom prst="down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22" name="正方形/長方形 21">
            <a:extLst>
              <a:ext uri="{FF2B5EF4-FFF2-40B4-BE49-F238E27FC236}">
                <a16:creationId xmlns:a16="http://schemas.microsoft.com/office/drawing/2014/main" id="{5818DC6B-81B7-AE7A-DCE0-32329B2D3FF7}"/>
              </a:ext>
            </a:extLst>
          </p:cNvPr>
          <p:cNvSpPr/>
          <p:nvPr/>
        </p:nvSpPr>
        <p:spPr>
          <a:xfrm>
            <a:off x="3903924" y="4193167"/>
            <a:ext cx="2529842" cy="61979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chemeClr val="tx1"/>
                </a:solidFill>
              </a:rPr>
              <a:t>Replication block </a:t>
            </a:r>
          </a:p>
        </p:txBody>
      </p:sp>
      <p:sp>
        <p:nvSpPr>
          <p:cNvPr id="23" name="正方形/長方形 22">
            <a:extLst>
              <a:ext uri="{FF2B5EF4-FFF2-40B4-BE49-F238E27FC236}">
                <a16:creationId xmlns:a16="http://schemas.microsoft.com/office/drawing/2014/main" id="{C2458BA7-AB44-76EE-9FB1-3FD6D7D50181}"/>
              </a:ext>
            </a:extLst>
          </p:cNvPr>
          <p:cNvSpPr/>
          <p:nvPr/>
        </p:nvSpPr>
        <p:spPr>
          <a:xfrm>
            <a:off x="3928773" y="2954699"/>
            <a:ext cx="3752188" cy="61979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b="1" dirty="0">
                <a:solidFill>
                  <a:schemeClr val="tx1"/>
                </a:solidFill>
              </a:rPr>
              <a:t>SLFN11 binds to chromatin</a:t>
            </a:r>
            <a:endParaRPr kumimoji="1" lang="ja-JP" altLang="en-US" sz="2400" b="1" dirty="0">
              <a:solidFill>
                <a:schemeClr val="tx1"/>
              </a:solidFill>
            </a:endParaRPr>
          </a:p>
        </p:txBody>
      </p:sp>
      <p:sp>
        <p:nvSpPr>
          <p:cNvPr id="24" name="三角形 23">
            <a:extLst>
              <a:ext uri="{FF2B5EF4-FFF2-40B4-BE49-F238E27FC236}">
                <a16:creationId xmlns:a16="http://schemas.microsoft.com/office/drawing/2014/main" id="{D462DEDC-50E0-AE6D-E606-3FF10D57B6BA}"/>
              </a:ext>
            </a:extLst>
          </p:cNvPr>
          <p:cNvSpPr/>
          <p:nvPr/>
        </p:nvSpPr>
        <p:spPr>
          <a:xfrm rot="10800000">
            <a:off x="4889854" y="2471348"/>
            <a:ext cx="484632" cy="308919"/>
          </a:xfrm>
          <a:prstGeom prst="triangl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sp>
        <p:nvSpPr>
          <p:cNvPr id="25" name="三角形 24">
            <a:extLst>
              <a:ext uri="{FF2B5EF4-FFF2-40B4-BE49-F238E27FC236}">
                <a16:creationId xmlns:a16="http://schemas.microsoft.com/office/drawing/2014/main" id="{9CE60BC7-878C-8BB7-66F6-5D0D5B655388}"/>
              </a:ext>
            </a:extLst>
          </p:cNvPr>
          <p:cNvSpPr/>
          <p:nvPr/>
        </p:nvSpPr>
        <p:spPr>
          <a:xfrm rot="10800000">
            <a:off x="4889854" y="3710705"/>
            <a:ext cx="484632" cy="308919"/>
          </a:xfrm>
          <a:prstGeom prst="triangl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b="1"/>
          </a:p>
        </p:txBody>
      </p:sp>
      <p:pic>
        <p:nvPicPr>
          <p:cNvPr id="3" name="図 2" descr="窓の前に立っている女性&#10;&#10;自動的に生成された説明">
            <a:extLst>
              <a:ext uri="{FF2B5EF4-FFF2-40B4-BE49-F238E27FC236}">
                <a16:creationId xmlns:a16="http://schemas.microsoft.com/office/drawing/2014/main" id="{043C067B-C87A-BA9C-EEA4-74DB6D3B7C40}"/>
              </a:ext>
            </a:extLst>
          </p:cNvPr>
          <p:cNvPicPr>
            <a:picLocks noChangeAspect="1"/>
          </p:cNvPicPr>
          <p:nvPr/>
        </p:nvPicPr>
        <p:blipFill rotWithShape="1">
          <a:blip r:embed="rId4"/>
          <a:srcRect l="65233"/>
          <a:stretch/>
        </p:blipFill>
        <p:spPr>
          <a:xfrm>
            <a:off x="10742507" y="4933407"/>
            <a:ext cx="1322731" cy="1474990"/>
          </a:xfrm>
          <a:prstGeom prst="rect">
            <a:avLst/>
          </a:prstGeom>
        </p:spPr>
      </p:pic>
    </p:spTree>
    <p:extLst>
      <p:ext uri="{BB962C8B-B14F-4D97-AF65-F5344CB8AC3E}">
        <p14:creationId xmlns:p14="http://schemas.microsoft.com/office/powerpoint/2010/main" val="447508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コンテンツ プレースホルダー 4">
            <a:extLst>
              <a:ext uri="{FF2B5EF4-FFF2-40B4-BE49-F238E27FC236}">
                <a16:creationId xmlns:a16="http://schemas.microsoft.com/office/drawing/2014/main" id="{81555D30-EEB3-D82D-8B75-67232278D5A7}"/>
              </a:ext>
            </a:extLst>
          </p:cNvPr>
          <p:cNvPicPr>
            <a:picLocks noChangeAspect="1"/>
          </p:cNvPicPr>
          <p:nvPr/>
        </p:nvPicPr>
        <p:blipFill rotWithShape="1">
          <a:blip r:embed="rId3"/>
          <a:srcRect l="60264" t="20628" r="13429" b="46450"/>
          <a:stretch/>
        </p:blipFill>
        <p:spPr>
          <a:xfrm>
            <a:off x="1006507" y="1809167"/>
            <a:ext cx="5283082" cy="3718966"/>
          </a:xfrm>
          <a:prstGeom prst="rect">
            <a:avLst/>
          </a:prstGeom>
        </p:spPr>
      </p:pic>
      <p:sp>
        <p:nvSpPr>
          <p:cNvPr id="6" name="正方形/長方形 5">
            <a:extLst>
              <a:ext uri="{FF2B5EF4-FFF2-40B4-BE49-F238E27FC236}">
                <a16:creationId xmlns:a16="http://schemas.microsoft.com/office/drawing/2014/main" id="{3D7F7C71-9A30-D930-B82D-5875EE76D849}"/>
              </a:ext>
            </a:extLst>
          </p:cNvPr>
          <p:cNvSpPr/>
          <p:nvPr/>
        </p:nvSpPr>
        <p:spPr>
          <a:xfrm>
            <a:off x="9570491" y="6472480"/>
            <a:ext cx="2621509" cy="3855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defTabSz="914400">
              <a:defRPr/>
            </a:pPr>
            <a:r>
              <a:rPr kumimoji="1" lang="en-US" altLang="ja-JP" sz="1600" i="1" dirty="0" err="1">
                <a:solidFill>
                  <a:prstClr val="black"/>
                </a:solidFill>
                <a:latin typeface="Calibri" panose="020F0502020204030204"/>
                <a:ea typeface="ＭＳ Ｐゴシック" panose="020B0600070205080204" pitchFamily="50" charset="-128"/>
              </a:rPr>
              <a:t>Zoppoli</a:t>
            </a:r>
            <a:r>
              <a:rPr kumimoji="1" lang="en-US" altLang="ja-JP" sz="1600" i="1" dirty="0">
                <a:solidFill>
                  <a:prstClr val="black"/>
                </a:solidFill>
                <a:latin typeface="Calibri" panose="020F0502020204030204"/>
                <a:ea typeface="ＭＳ Ｐゴシック" panose="020B0600070205080204" pitchFamily="50" charset="-128"/>
              </a:rPr>
              <a:t> G, et al. PNAS. </a:t>
            </a:r>
            <a:r>
              <a:rPr kumimoji="1" lang="en-US" altLang="ja-JP" sz="1600" dirty="0">
                <a:solidFill>
                  <a:prstClr val="black"/>
                </a:solidFill>
                <a:latin typeface="Calibri" panose="020F0502020204030204"/>
                <a:ea typeface="ＭＳ Ｐゴシック" panose="020B0600070205080204" pitchFamily="50" charset="-128"/>
              </a:rPr>
              <a:t>2012</a:t>
            </a:r>
            <a:r>
              <a:rPr kumimoji="1" lang="ja-JP" altLang="en-US" sz="1600" dirty="0">
                <a:solidFill>
                  <a:prstClr val="black"/>
                </a:solidFill>
                <a:latin typeface="Calibri" panose="020F0502020204030204"/>
                <a:ea typeface="ＭＳ Ｐゴシック" panose="020B0600070205080204" pitchFamily="50" charset="-128"/>
              </a:rPr>
              <a:t>  </a:t>
            </a:r>
            <a:endParaRPr kumimoji="1" lang="en-US" altLang="ja-JP" sz="1600" dirty="0">
              <a:solidFill>
                <a:prstClr val="black"/>
              </a:solidFill>
              <a:latin typeface="Calibri" panose="020F0502020204030204"/>
              <a:ea typeface="ＭＳ Ｐゴシック" panose="020B0600070205080204" pitchFamily="50" charset="-128"/>
            </a:endParaRPr>
          </a:p>
        </p:txBody>
      </p:sp>
      <p:sp>
        <p:nvSpPr>
          <p:cNvPr id="9" name="TextBox 3">
            <a:extLst>
              <a:ext uri="{FF2B5EF4-FFF2-40B4-BE49-F238E27FC236}">
                <a16:creationId xmlns:a16="http://schemas.microsoft.com/office/drawing/2014/main" id="{F4323C1F-782C-C47F-140E-CF5BC3C5E995}"/>
              </a:ext>
            </a:extLst>
          </p:cNvPr>
          <p:cNvSpPr txBox="1"/>
          <p:nvPr/>
        </p:nvSpPr>
        <p:spPr>
          <a:xfrm>
            <a:off x="1728715" y="5641483"/>
            <a:ext cx="8734570" cy="830997"/>
          </a:xfrm>
          <a:prstGeom prst="rect">
            <a:avLst/>
          </a:prstGeom>
          <a:noFill/>
          <a:ln>
            <a:solidFill>
              <a:srgbClr val="FF0000"/>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defTabSz="914400">
              <a:defRPr/>
            </a:pPr>
            <a:r>
              <a:rPr lang="en-US" altLang="ja-JP" sz="2400" b="1" dirty="0">
                <a:solidFill>
                  <a:sysClr val="windowText" lastClr="000000"/>
                </a:solidFill>
              </a:rPr>
              <a:t> SLFN11</a:t>
            </a:r>
            <a:r>
              <a:rPr lang="en-US" altLang="ja-JP" sz="2400" b="1" i="1" dirty="0">
                <a:solidFill>
                  <a:sysClr val="windowText" lastClr="000000"/>
                </a:solidFill>
              </a:rPr>
              <a:t> </a:t>
            </a:r>
            <a:r>
              <a:rPr lang="en-US" altLang="ja-JP" sz="2400" b="1" dirty="0">
                <a:solidFill>
                  <a:sysClr val="windowText" lastClr="000000"/>
                </a:solidFill>
              </a:rPr>
              <a:t>expression may be useful to predict platinum sensitivity</a:t>
            </a:r>
          </a:p>
          <a:p>
            <a:pPr algn="ctr" defTabSz="914400">
              <a:defRPr/>
            </a:pPr>
            <a:r>
              <a:rPr lang="en-US" altLang="ja-JP" sz="2400" b="1" dirty="0">
                <a:solidFill>
                  <a:sysClr val="windowText" lastClr="000000"/>
                </a:solidFill>
              </a:rPr>
              <a:t> in ovarian cancer </a:t>
            </a:r>
            <a:endParaRPr kumimoji="1" lang="en-US" altLang="ja-JP" sz="2400" b="1" dirty="0">
              <a:solidFill>
                <a:sysClr val="windowText" lastClr="000000"/>
              </a:solidFill>
            </a:endParaRPr>
          </a:p>
        </p:txBody>
      </p:sp>
      <p:sp>
        <p:nvSpPr>
          <p:cNvPr id="3" name="正方形/長方形 2">
            <a:extLst>
              <a:ext uri="{FF2B5EF4-FFF2-40B4-BE49-F238E27FC236}">
                <a16:creationId xmlns:a16="http://schemas.microsoft.com/office/drawing/2014/main" id="{D253818A-8E0F-E031-628C-BBA13C7169FC}"/>
              </a:ext>
            </a:extLst>
          </p:cNvPr>
          <p:cNvSpPr/>
          <p:nvPr/>
        </p:nvSpPr>
        <p:spPr>
          <a:xfrm>
            <a:off x="2061456" y="1384690"/>
            <a:ext cx="3173184"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400" b="1" dirty="0">
                <a:solidFill>
                  <a:schemeClr val="tx1"/>
                </a:solidFill>
              </a:rPr>
              <a:t>DU-145 (SLFN11 high)</a:t>
            </a:r>
          </a:p>
        </p:txBody>
      </p:sp>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ea typeface="Yu Gothic" panose="020B0400000000000000" pitchFamily="34" charset="-128"/>
                <a:cs typeface="Calibri Light" panose="020F0302020204030204" pitchFamily="34" charset="0"/>
              </a:rPr>
              <a:t> SLFN11 expression was highly correlated with sensitivity to cisplatin</a:t>
            </a:r>
            <a:endParaRPr lang="ja-JP" altLang="en-US" sz="2800" b="1" dirty="0">
              <a:latin typeface="+mn-lt"/>
              <a:ea typeface="Yu Gothic" panose="020B0400000000000000" pitchFamily="34" charset="-128"/>
            </a:endParaRPr>
          </a:p>
        </p:txBody>
      </p:sp>
      <p:pic>
        <p:nvPicPr>
          <p:cNvPr id="14" name="図 13">
            <a:extLst>
              <a:ext uri="{FF2B5EF4-FFF2-40B4-BE49-F238E27FC236}">
                <a16:creationId xmlns:a16="http://schemas.microsoft.com/office/drawing/2014/main" id="{A70589C7-821C-1B41-6C2C-31AE85DA0B10}"/>
              </a:ext>
            </a:extLst>
          </p:cNvPr>
          <p:cNvPicPr>
            <a:picLocks noChangeAspect="1"/>
          </p:cNvPicPr>
          <p:nvPr/>
        </p:nvPicPr>
        <p:blipFill>
          <a:blip r:embed="rId4"/>
          <a:stretch>
            <a:fillRect/>
          </a:stretch>
        </p:blipFill>
        <p:spPr>
          <a:xfrm>
            <a:off x="5766770" y="1984604"/>
            <a:ext cx="4730445" cy="3514045"/>
          </a:xfrm>
          <a:prstGeom prst="rect">
            <a:avLst/>
          </a:prstGeom>
        </p:spPr>
      </p:pic>
      <p:pic>
        <p:nvPicPr>
          <p:cNvPr id="5" name="コンテンツ プレースホルダー 4">
            <a:extLst>
              <a:ext uri="{FF2B5EF4-FFF2-40B4-BE49-F238E27FC236}">
                <a16:creationId xmlns:a16="http://schemas.microsoft.com/office/drawing/2014/main" id="{D1C0A687-F54F-30CF-9D3B-38897CF463E0}"/>
              </a:ext>
            </a:extLst>
          </p:cNvPr>
          <p:cNvPicPr>
            <a:picLocks noChangeAspect="1"/>
          </p:cNvPicPr>
          <p:nvPr/>
        </p:nvPicPr>
        <p:blipFill rotWithShape="1">
          <a:blip r:embed="rId3"/>
          <a:srcRect l="71565" t="12765" r="15369" b="79370"/>
          <a:stretch/>
        </p:blipFill>
        <p:spPr>
          <a:xfrm>
            <a:off x="9725418" y="2089573"/>
            <a:ext cx="2150534" cy="728134"/>
          </a:xfrm>
          <a:prstGeom prst="rect">
            <a:avLst/>
          </a:prstGeom>
        </p:spPr>
      </p:pic>
      <p:sp>
        <p:nvSpPr>
          <p:cNvPr id="15" name="正方形/長方形 14">
            <a:extLst>
              <a:ext uri="{FF2B5EF4-FFF2-40B4-BE49-F238E27FC236}">
                <a16:creationId xmlns:a16="http://schemas.microsoft.com/office/drawing/2014/main" id="{98D285F9-72F2-732C-0D09-51357B9357DA}"/>
              </a:ext>
            </a:extLst>
          </p:cNvPr>
          <p:cNvSpPr/>
          <p:nvPr/>
        </p:nvSpPr>
        <p:spPr>
          <a:xfrm>
            <a:off x="6434562" y="1384690"/>
            <a:ext cx="3691322"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400" b="1" dirty="0">
                <a:solidFill>
                  <a:schemeClr val="tx1"/>
                </a:solidFill>
              </a:rPr>
              <a:t>MDA-MB-231 (SLFN11 low)</a:t>
            </a:r>
          </a:p>
        </p:txBody>
      </p:sp>
    </p:spTree>
    <p:extLst>
      <p:ext uri="{BB962C8B-B14F-4D97-AF65-F5344CB8AC3E}">
        <p14:creationId xmlns:p14="http://schemas.microsoft.com/office/powerpoint/2010/main" val="10303400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rPr>
              <a:t>Objectives</a:t>
            </a:r>
            <a:endParaRPr lang="ja-JP" altLang="en-US" sz="2800" b="1" dirty="0">
              <a:latin typeface="+mn-lt"/>
              <a:ea typeface="Yu Gothic" panose="020B0400000000000000" pitchFamily="34" charset="-128"/>
            </a:endParaRPr>
          </a:p>
        </p:txBody>
      </p:sp>
      <p:sp>
        <p:nvSpPr>
          <p:cNvPr id="2" name="正方形/長方形 1">
            <a:extLst>
              <a:ext uri="{FF2B5EF4-FFF2-40B4-BE49-F238E27FC236}">
                <a16:creationId xmlns:a16="http://schemas.microsoft.com/office/drawing/2014/main" id="{3F476173-7CF6-A40A-166F-6F35C6AD8787}"/>
              </a:ext>
            </a:extLst>
          </p:cNvPr>
          <p:cNvSpPr/>
          <p:nvPr/>
        </p:nvSpPr>
        <p:spPr>
          <a:xfrm>
            <a:off x="8476735" y="6514609"/>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600" dirty="0">
                <a:solidFill>
                  <a:schemeClr val="tx1"/>
                </a:solidFill>
              </a:rPr>
              <a:t>Akashi </a:t>
            </a:r>
            <a:r>
              <a:rPr lang="en-US" altLang="ja-JP" sz="1600" i="1" dirty="0">
                <a:solidFill>
                  <a:schemeClr val="tx1"/>
                </a:solidFill>
              </a:rPr>
              <a:t>et al</a:t>
            </a:r>
            <a:r>
              <a:rPr lang="en-US" altLang="ja-JP" sz="1600" dirty="0">
                <a:solidFill>
                  <a:schemeClr val="tx1"/>
                </a:solidFill>
              </a:rPr>
              <a:t>. </a:t>
            </a:r>
            <a:r>
              <a:rPr lang="en-US" altLang="ja-JP" sz="1600" i="1" dirty="0">
                <a:solidFill>
                  <a:schemeClr val="tx1"/>
                </a:solidFill>
              </a:rPr>
              <a:t>Mol Cancer </a:t>
            </a:r>
            <a:r>
              <a:rPr lang="en-US" altLang="ja-JP" sz="1600" i="1" dirty="0" err="1">
                <a:solidFill>
                  <a:schemeClr val="tx1"/>
                </a:solidFill>
              </a:rPr>
              <a:t>Ther</a:t>
            </a:r>
            <a:r>
              <a:rPr lang="en-US" altLang="ja-JP" sz="1600" dirty="0">
                <a:solidFill>
                  <a:schemeClr val="tx1"/>
                </a:solidFill>
              </a:rPr>
              <a:t>. Accepted</a:t>
            </a:r>
          </a:p>
        </p:txBody>
      </p:sp>
      <p:sp>
        <p:nvSpPr>
          <p:cNvPr id="3" name="コンテンツ プレースホルダー 2">
            <a:extLst>
              <a:ext uri="{FF2B5EF4-FFF2-40B4-BE49-F238E27FC236}">
                <a16:creationId xmlns:a16="http://schemas.microsoft.com/office/drawing/2014/main" id="{BDFE676A-69D1-2570-DAD2-A13CCEB060DB}"/>
              </a:ext>
            </a:extLst>
          </p:cNvPr>
          <p:cNvSpPr>
            <a:spLocks noGrp="1"/>
          </p:cNvSpPr>
          <p:nvPr>
            <p:ph idx="1"/>
          </p:nvPr>
        </p:nvSpPr>
        <p:spPr>
          <a:xfrm>
            <a:off x="838200" y="2533135"/>
            <a:ext cx="10515600" cy="3643827"/>
          </a:xfrm>
        </p:spPr>
        <p:txBody>
          <a:bodyPr/>
          <a:lstStyle/>
          <a:p>
            <a:pPr marL="0" indent="0">
              <a:buNone/>
            </a:pPr>
            <a:r>
              <a:rPr kumimoji="1" lang="en-US" altLang="ja-JP" b="1" dirty="0"/>
              <a:t>To investigate whether SLFN11 expression could predict platinum sensitivity in high-grade serous and clear cell ovarian carcinomas</a:t>
            </a:r>
            <a:endParaRPr kumimoji="1" lang="ja-JP" altLang="en-US" b="1"/>
          </a:p>
        </p:txBody>
      </p:sp>
      <p:pic>
        <p:nvPicPr>
          <p:cNvPr id="4" name="図 3" descr="テキスト&#10;&#10;低い精度で自動的に生成された説明">
            <a:extLst>
              <a:ext uri="{FF2B5EF4-FFF2-40B4-BE49-F238E27FC236}">
                <a16:creationId xmlns:a16="http://schemas.microsoft.com/office/drawing/2014/main" id="{E850439E-0AEA-EBB6-F641-0BBA21289F93}"/>
              </a:ext>
            </a:extLst>
          </p:cNvPr>
          <p:cNvPicPr>
            <a:picLocks noChangeAspect="1"/>
          </p:cNvPicPr>
          <p:nvPr/>
        </p:nvPicPr>
        <p:blipFill rotWithShape="1">
          <a:blip r:embed="rId3"/>
          <a:srcRect l="29136" t="66461" r="50532" b="10823"/>
          <a:stretch/>
        </p:blipFill>
        <p:spPr>
          <a:xfrm rot="5400000">
            <a:off x="10640084" y="5195514"/>
            <a:ext cx="1443031" cy="1209193"/>
          </a:xfrm>
          <a:prstGeom prst="rect">
            <a:avLst/>
          </a:prstGeom>
        </p:spPr>
      </p:pic>
    </p:spTree>
    <p:extLst>
      <p:ext uri="{BB962C8B-B14F-4D97-AF65-F5344CB8AC3E}">
        <p14:creationId xmlns:p14="http://schemas.microsoft.com/office/powerpoint/2010/main" val="3659689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rPr>
              <a:t>Materials and Methods </a:t>
            </a:r>
            <a:endParaRPr lang="ja-JP" altLang="en-US" sz="32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E85EBDE8-BAAE-0F4E-0396-6BB0142DE264}"/>
              </a:ext>
            </a:extLst>
          </p:cNvPr>
          <p:cNvSpPr>
            <a:spLocks noGrp="1"/>
          </p:cNvSpPr>
          <p:nvPr>
            <p:ph idx="1"/>
          </p:nvPr>
        </p:nvSpPr>
        <p:spPr>
          <a:xfrm>
            <a:off x="838200" y="1482814"/>
            <a:ext cx="10515600" cy="4694149"/>
          </a:xfrm>
        </p:spPr>
        <p:txBody>
          <a:bodyPr>
            <a:normAutofit lnSpcReduction="10000"/>
          </a:bodyPr>
          <a:lstStyle/>
          <a:p>
            <a:pPr marL="0" indent="0">
              <a:buNone/>
            </a:pPr>
            <a:r>
              <a:rPr kumimoji="1" lang="en-US" altLang="ja-JP" sz="2800" b="1" u="sng" dirty="0"/>
              <a:t>1. Clinical tissue samples</a:t>
            </a:r>
          </a:p>
          <a:p>
            <a:pPr>
              <a:buSzPct val="50000"/>
            </a:pPr>
            <a:r>
              <a:rPr kumimoji="1" lang="en-US" altLang="ja-JP" sz="2800" dirty="0"/>
              <a:t>Discovery set </a:t>
            </a:r>
          </a:p>
          <a:p>
            <a:pPr marL="0" indent="0">
              <a:buSzPct val="50000"/>
              <a:buNone/>
            </a:pPr>
            <a:r>
              <a:rPr kumimoji="1" lang="en-US" altLang="ja-JP" sz="2800" dirty="0"/>
              <a:t>     High-grade serous carcinoma (HGSC): </a:t>
            </a:r>
            <a:r>
              <a:rPr lang="en-US" altLang="ja-JP" sz="2800" dirty="0">
                <a:solidFill>
                  <a:schemeClr val="tx1"/>
                </a:solidFill>
              </a:rPr>
              <a:t>stage III/</a:t>
            </a:r>
            <a:r>
              <a:rPr lang="en-US" altLang="ja-JP" dirty="0"/>
              <a:t>IV</a:t>
            </a:r>
            <a:r>
              <a:rPr lang="en-US" altLang="ja-JP" sz="2800" dirty="0">
                <a:solidFill>
                  <a:schemeClr val="tx1"/>
                </a:solidFill>
              </a:rPr>
              <a:t> 57 cases </a:t>
            </a:r>
            <a:r>
              <a:rPr kumimoji="1" lang="en-US" altLang="ja-JP" sz="2800" dirty="0"/>
              <a:t> </a:t>
            </a:r>
            <a:r>
              <a:rPr lang="ja-JP" altLang="en-US" sz="2800"/>
              <a:t>     </a:t>
            </a:r>
            <a:endParaRPr kumimoji="1" lang="en-US" altLang="ja-JP" sz="2800" dirty="0"/>
          </a:p>
          <a:p>
            <a:pPr marL="0" indent="0">
              <a:buSzPct val="50000"/>
              <a:buNone/>
            </a:pPr>
            <a:r>
              <a:rPr lang="en-US" altLang="ja-JP" sz="2800" dirty="0"/>
              <a:t>     </a:t>
            </a:r>
            <a:r>
              <a:rPr lang="en-US" altLang="ja-JP" dirty="0"/>
              <a:t>C</a:t>
            </a:r>
            <a:r>
              <a:rPr lang="en-US" altLang="ja-JP" sz="2800" dirty="0"/>
              <a:t>lear cell carcinoma (CCC):</a:t>
            </a:r>
            <a:r>
              <a:rPr kumimoji="1" lang="en-US" altLang="ja-JP" sz="2800" dirty="0"/>
              <a:t> </a:t>
            </a:r>
            <a:r>
              <a:rPr lang="en-US" altLang="ja-JP" sz="2800" dirty="0">
                <a:solidFill>
                  <a:schemeClr val="tx1"/>
                </a:solidFill>
              </a:rPr>
              <a:t>stage III/</a:t>
            </a:r>
            <a:r>
              <a:rPr lang="en-US" altLang="ja-JP" dirty="0"/>
              <a:t>IV</a:t>
            </a:r>
            <a:r>
              <a:rPr lang="en-US" altLang="ja-JP" sz="2800" dirty="0">
                <a:solidFill>
                  <a:schemeClr val="tx1"/>
                </a:solidFill>
              </a:rPr>
              <a:t> 57 cases </a:t>
            </a:r>
            <a:r>
              <a:rPr kumimoji="1" lang="en-US" altLang="ja-JP" sz="2800" dirty="0"/>
              <a:t>                </a:t>
            </a:r>
          </a:p>
          <a:p>
            <a:pPr marL="0" indent="0">
              <a:buSzPct val="50000"/>
              <a:buNone/>
            </a:pPr>
            <a:endParaRPr kumimoji="1" lang="en-US" altLang="ja-JP" sz="900" dirty="0"/>
          </a:p>
          <a:p>
            <a:pPr>
              <a:buSzPct val="50000"/>
            </a:pPr>
            <a:r>
              <a:rPr lang="en-US" altLang="ja-JP" sz="2800" dirty="0"/>
              <a:t>Validation set  </a:t>
            </a:r>
          </a:p>
          <a:p>
            <a:pPr marL="0" indent="0">
              <a:buSzPct val="50000"/>
              <a:buNone/>
            </a:pPr>
            <a:r>
              <a:rPr kumimoji="1" lang="en-US" altLang="ja-JP" sz="2800" dirty="0"/>
              <a:t>     HGSC: </a:t>
            </a:r>
            <a:r>
              <a:rPr lang="en-US" altLang="ja-JP" sz="2800" dirty="0">
                <a:solidFill>
                  <a:schemeClr val="tx1"/>
                </a:solidFill>
              </a:rPr>
              <a:t>stage III/</a:t>
            </a:r>
            <a:r>
              <a:rPr lang="en-US" altLang="ja-JP" dirty="0"/>
              <a:t>IV</a:t>
            </a:r>
            <a:r>
              <a:rPr lang="en-US" altLang="ja-JP" sz="2800" dirty="0">
                <a:solidFill>
                  <a:schemeClr val="tx1"/>
                </a:solidFill>
              </a:rPr>
              <a:t> 96 cases </a:t>
            </a:r>
            <a:r>
              <a:rPr kumimoji="1" lang="en-US" altLang="ja-JP" sz="2800" dirty="0"/>
              <a:t>                                                               </a:t>
            </a:r>
            <a:endParaRPr lang="en-US" altLang="ja-JP" sz="2800" dirty="0"/>
          </a:p>
          <a:p>
            <a:pPr marL="0" indent="0">
              <a:buSzPct val="50000"/>
              <a:buNone/>
            </a:pPr>
            <a:endParaRPr lang="en-US" altLang="ja-JP" sz="2800" dirty="0"/>
          </a:p>
          <a:p>
            <a:pPr marL="0" indent="0">
              <a:buSzPct val="50000"/>
              <a:buNone/>
            </a:pPr>
            <a:r>
              <a:rPr lang="en-US" altLang="ja-JP" sz="2800" b="1" u="sng" dirty="0"/>
              <a:t>2. </a:t>
            </a:r>
            <a:r>
              <a:rPr lang="en-US" altLang="ja-JP" b="1" u="sng" dirty="0"/>
              <a:t>Ovarian cancer c</a:t>
            </a:r>
            <a:r>
              <a:rPr lang="en-US" altLang="ja-JP" sz="2800" b="1" u="sng" dirty="0"/>
              <a:t>ell lines (non-HGSC)</a:t>
            </a:r>
          </a:p>
          <a:p>
            <a:pPr marL="0" indent="0">
              <a:buSzPct val="50000"/>
              <a:buNone/>
            </a:pPr>
            <a:r>
              <a:rPr lang="en-US" altLang="ja-JP" sz="2800" dirty="0"/>
              <a:t>     TOV112D, RMG1, ES2, JHOC5</a:t>
            </a:r>
            <a:endParaRPr kumimoji="1" lang="ja-JP" altLang="en-US" sz="2800"/>
          </a:p>
          <a:p>
            <a:pPr marL="0" indent="0">
              <a:buNone/>
            </a:pPr>
            <a:endParaRPr kumimoji="1" lang="ja-JP" altLang="en-US"/>
          </a:p>
        </p:txBody>
      </p:sp>
      <p:sp>
        <p:nvSpPr>
          <p:cNvPr id="2" name="正方形/長方形 1">
            <a:extLst>
              <a:ext uri="{FF2B5EF4-FFF2-40B4-BE49-F238E27FC236}">
                <a16:creationId xmlns:a16="http://schemas.microsoft.com/office/drawing/2014/main" id="{4EB70064-ED35-8067-0872-E5BFAF46D4C8}"/>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3447182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Straight Connector 3">
            <a:extLst>
              <a:ext uri="{FF2B5EF4-FFF2-40B4-BE49-F238E27FC236}">
                <a16:creationId xmlns:a16="http://schemas.microsoft.com/office/drawing/2014/main" id="{5F4A3380-15E0-2535-6966-D3341D876205}"/>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1" name="タイトル 1">
            <a:extLst>
              <a:ext uri="{FF2B5EF4-FFF2-40B4-BE49-F238E27FC236}">
                <a16:creationId xmlns:a16="http://schemas.microsoft.com/office/drawing/2014/main" id="{4A6FAEED-B111-6E1F-8032-B361A7CD5150}"/>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rPr>
              <a:t>Materials and Methods </a:t>
            </a:r>
            <a:endParaRPr lang="ja-JP" altLang="en-US" sz="3200" b="1" dirty="0">
              <a:latin typeface="+mn-lt"/>
              <a:ea typeface="Yu Gothic" panose="020B0400000000000000" pitchFamily="34" charset="-128"/>
            </a:endParaRPr>
          </a:p>
        </p:txBody>
      </p:sp>
      <p:sp>
        <p:nvSpPr>
          <p:cNvPr id="3" name="コンテンツ プレースホルダー 2">
            <a:extLst>
              <a:ext uri="{FF2B5EF4-FFF2-40B4-BE49-F238E27FC236}">
                <a16:creationId xmlns:a16="http://schemas.microsoft.com/office/drawing/2014/main" id="{E85EBDE8-BAAE-0F4E-0396-6BB0142DE264}"/>
              </a:ext>
            </a:extLst>
          </p:cNvPr>
          <p:cNvSpPr>
            <a:spLocks noGrp="1"/>
          </p:cNvSpPr>
          <p:nvPr>
            <p:ph idx="1"/>
          </p:nvPr>
        </p:nvSpPr>
        <p:spPr>
          <a:xfrm>
            <a:off x="838200" y="1482814"/>
            <a:ext cx="10515600" cy="4694149"/>
          </a:xfrm>
        </p:spPr>
        <p:txBody>
          <a:bodyPr>
            <a:normAutofit fontScale="92500" lnSpcReduction="20000"/>
          </a:bodyPr>
          <a:lstStyle/>
          <a:p>
            <a:pPr marL="0" indent="0">
              <a:buNone/>
            </a:pPr>
            <a:r>
              <a:rPr kumimoji="1" lang="en-US" altLang="ja-JP" b="1" u="sng" dirty="0"/>
              <a:t>1. SLFN11 expression</a:t>
            </a:r>
          </a:p>
          <a:p>
            <a:r>
              <a:rPr kumimoji="1" lang="en-US" altLang="ja-JP" dirty="0"/>
              <a:t>Immunohistochemical staining</a:t>
            </a:r>
          </a:p>
          <a:p>
            <a:r>
              <a:rPr kumimoji="1" lang="en-US" altLang="ja-JP" dirty="0"/>
              <a:t>mouse monoclonal SLFN11 antibody (Santa Cruz Biotechnology) </a:t>
            </a:r>
          </a:p>
          <a:p>
            <a:pPr marL="0" indent="0">
              <a:buNone/>
            </a:pPr>
            <a:endParaRPr lang="en-US" altLang="ja-JP" dirty="0"/>
          </a:p>
          <a:p>
            <a:pPr marL="0" indent="0">
              <a:buNone/>
            </a:pPr>
            <a:r>
              <a:rPr kumimoji="1" lang="en-US" altLang="ja-JP" b="1" u="sng" dirty="0"/>
              <a:t>2. </a:t>
            </a:r>
            <a:r>
              <a:rPr kumimoji="1" lang="en-US" altLang="ja-JP" b="1" i="1" u="sng" dirty="0"/>
              <a:t>BRCA1/2</a:t>
            </a:r>
            <a:r>
              <a:rPr kumimoji="1" lang="en-US" altLang="ja-JP" b="1" u="sng" dirty="0"/>
              <a:t> status</a:t>
            </a:r>
          </a:p>
          <a:p>
            <a:r>
              <a:rPr kumimoji="1" lang="en-US" altLang="ja-JP" dirty="0"/>
              <a:t>Target-gene sequencing</a:t>
            </a:r>
          </a:p>
          <a:p>
            <a:r>
              <a:rPr kumimoji="1" lang="en-US" altLang="ja-JP" dirty="0"/>
              <a:t>Tumor DNA</a:t>
            </a:r>
          </a:p>
          <a:p>
            <a:pPr marL="0" indent="0">
              <a:buNone/>
            </a:pPr>
            <a:endParaRPr lang="en-US" altLang="ja-JP" dirty="0"/>
          </a:p>
          <a:p>
            <a:pPr marL="0" indent="0">
              <a:buNone/>
            </a:pPr>
            <a:r>
              <a:rPr kumimoji="1" lang="en-US" altLang="ja-JP" b="1" u="sng" dirty="0"/>
              <a:t>3. </a:t>
            </a:r>
            <a:r>
              <a:rPr kumimoji="1" lang="en-US" altLang="ja-JP" b="1" i="1" u="sng" dirty="0"/>
              <a:t>in vitro </a:t>
            </a:r>
            <a:r>
              <a:rPr kumimoji="1" lang="en-US" altLang="ja-JP" b="1" u="sng" dirty="0"/>
              <a:t>experiment</a:t>
            </a:r>
          </a:p>
          <a:p>
            <a:r>
              <a:rPr kumimoji="1" lang="en-US" altLang="ja-JP" dirty="0"/>
              <a:t>Viability assay</a:t>
            </a:r>
          </a:p>
          <a:p>
            <a:r>
              <a:rPr kumimoji="1" lang="en-US" altLang="ja-JP" dirty="0"/>
              <a:t>Knockout SLFN11</a:t>
            </a:r>
          </a:p>
          <a:p>
            <a:endParaRPr lang="en-US" altLang="ja-JP" dirty="0"/>
          </a:p>
        </p:txBody>
      </p:sp>
      <p:sp>
        <p:nvSpPr>
          <p:cNvPr id="2" name="正方形/長方形 1">
            <a:extLst>
              <a:ext uri="{FF2B5EF4-FFF2-40B4-BE49-F238E27FC236}">
                <a16:creationId xmlns:a16="http://schemas.microsoft.com/office/drawing/2014/main" id="{EE0F4F5A-6F9D-BD94-179E-A4AD448128BA}"/>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1747351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F6380DDE-2ED7-22D8-CF28-E827986F01F8}"/>
              </a:ext>
            </a:extLst>
          </p:cNvPr>
          <p:cNvPicPr>
            <a:picLocks noChangeAspect="1"/>
          </p:cNvPicPr>
          <p:nvPr/>
        </p:nvPicPr>
        <p:blipFill rotWithShape="1">
          <a:blip r:embed="rId3"/>
          <a:srcRect l="5546" t="40174" r="27110" b="20833"/>
          <a:stretch/>
        </p:blipFill>
        <p:spPr>
          <a:xfrm>
            <a:off x="1467751" y="1961307"/>
            <a:ext cx="9236903" cy="3008411"/>
          </a:xfrm>
          <a:prstGeom prst="rect">
            <a:avLst/>
          </a:prstGeom>
        </p:spPr>
      </p:pic>
      <p:sp>
        <p:nvSpPr>
          <p:cNvPr id="5" name="正方形/長方形 4">
            <a:extLst>
              <a:ext uri="{FF2B5EF4-FFF2-40B4-BE49-F238E27FC236}">
                <a16:creationId xmlns:a16="http://schemas.microsoft.com/office/drawing/2014/main" id="{CC0B13F1-BA54-A004-9612-99E24135E0DD}"/>
              </a:ext>
            </a:extLst>
          </p:cNvPr>
          <p:cNvSpPr/>
          <p:nvPr/>
        </p:nvSpPr>
        <p:spPr>
          <a:xfrm>
            <a:off x="2308244" y="1120878"/>
            <a:ext cx="2391823"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chemeClr val="tx1"/>
                </a:solidFill>
              </a:rPr>
              <a:t>SLFN11-positive</a:t>
            </a:r>
            <a:r>
              <a:rPr lang="en-US" altLang="ja-JP" sz="2400" dirty="0">
                <a:solidFill>
                  <a:schemeClr val="tx1"/>
                </a:solidFill>
              </a:rPr>
              <a:t> </a:t>
            </a:r>
          </a:p>
        </p:txBody>
      </p:sp>
      <p:sp>
        <p:nvSpPr>
          <p:cNvPr id="6" name="正方形/長方形 5">
            <a:extLst>
              <a:ext uri="{FF2B5EF4-FFF2-40B4-BE49-F238E27FC236}">
                <a16:creationId xmlns:a16="http://schemas.microsoft.com/office/drawing/2014/main" id="{06190426-8A4E-9288-B64B-29DE3A16507C}"/>
              </a:ext>
            </a:extLst>
          </p:cNvPr>
          <p:cNvSpPr/>
          <p:nvPr/>
        </p:nvSpPr>
        <p:spPr>
          <a:xfrm>
            <a:off x="7221827" y="1136434"/>
            <a:ext cx="2712957"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chemeClr val="tx1"/>
                </a:solidFill>
              </a:rPr>
              <a:t>SLFN11-negative </a:t>
            </a:r>
          </a:p>
        </p:txBody>
      </p:sp>
      <p:cxnSp>
        <p:nvCxnSpPr>
          <p:cNvPr id="7" name="直線コネクタ 6">
            <a:extLst>
              <a:ext uri="{FF2B5EF4-FFF2-40B4-BE49-F238E27FC236}">
                <a16:creationId xmlns:a16="http://schemas.microsoft.com/office/drawing/2014/main" id="{7586AF93-337D-B64E-A237-BE146DA34590}"/>
              </a:ext>
            </a:extLst>
          </p:cNvPr>
          <p:cNvCxnSpPr>
            <a:cxnSpLocks/>
          </p:cNvCxnSpPr>
          <p:nvPr/>
        </p:nvCxnSpPr>
        <p:spPr>
          <a:xfrm flipH="1">
            <a:off x="4958378" y="4792562"/>
            <a:ext cx="6096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直線コネクタ 7">
            <a:extLst>
              <a:ext uri="{FF2B5EF4-FFF2-40B4-BE49-F238E27FC236}">
                <a16:creationId xmlns:a16="http://schemas.microsoft.com/office/drawing/2014/main" id="{AC8BC001-1378-852A-4E60-9B04FDD453DE}"/>
              </a:ext>
            </a:extLst>
          </p:cNvPr>
          <p:cNvCxnSpPr>
            <a:cxnSpLocks/>
          </p:cNvCxnSpPr>
          <p:nvPr/>
        </p:nvCxnSpPr>
        <p:spPr>
          <a:xfrm flipH="1">
            <a:off x="10095054" y="4802220"/>
            <a:ext cx="6096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正方形/長方形 8">
            <a:extLst>
              <a:ext uri="{FF2B5EF4-FFF2-40B4-BE49-F238E27FC236}">
                <a16:creationId xmlns:a16="http://schemas.microsoft.com/office/drawing/2014/main" id="{86B481B4-4D84-AD77-8A26-BB6938BFBB6D}"/>
              </a:ext>
            </a:extLst>
          </p:cNvPr>
          <p:cNvSpPr/>
          <p:nvPr/>
        </p:nvSpPr>
        <p:spPr>
          <a:xfrm>
            <a:off x="4708624" y="4859304"/>
            <a:ext cx="1109108" cy="464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100μm</a:t>
            </a:r>
            <a:endParaRPr kumimoji="1" lang="ja-JP" altLang="en-US" dirty="0">
              <a:solidFill>
                <a:schemeClr val="tx1"/>
              </a:solidFill>
            </a:endParaRPr>
          </a:p>
        </p:txBody>
      </p:sp>
      <p:sp>
        <p:nvSpPr>
          <p:cNvPr id="10" name="正方形/長方形 9">
            <a:extLst>
              <a:ext uri="{FF2B5EF4-FFF2-40B4-BE49-F238E27FC236}">
                <a16:creationId xmlns:a16="http://schemas.microsoft.com/office/drawing/2014/main" id="{51A260D1-C188-88CA-CE78-0260C7288A17}"/>
              </a:ext>
            </a:extLst>
          </p:cNvPr>
          <p:cNvSpPr/>
          <p:nvPr/>
        </p:nvSpPr>
        <p:spPr>
          <a:xfrm>
            <a:off x="9845300" y="4863619"/>
            <a:ext cx="1109108" cy="464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a:solidFill>
                  <a:schemeClr val="tx1"/>
                </a:solidFill>
              </a:rPr>
              <a:t>100μm</a:t>
            </a:r>
            <a:endParaRPr kumimoji="1" lang="ja-JP" altLang="en-US" dirty="0">
              <a:solidFill>
                <a:schemeClr val="tx1"/>
              </a:solidFill>
            </a:endParaRPr>
          </a:p>
        </p:txBody>
      </p:sp>
      <p:sp>
        <p:nvSpPr>
          <p:cNvPr id="11" name="正方形/長方形 10">
            <a:extLst>
              <a:ext uri="{FF2B5EF4-FFF2-40B4-BE49-F238E27FC236}">
                <a16:creationId xmlns:a16="http://schemas.microsoft.com/office/drawing/2014/main" id="{692166CC-9C18-DEC3-5411-8FC7B09054F6}"/>
              </a:ext>
            </a:extLst>
          </p:cNvPr>
          <p:cNvSpPr/>
          <p:nvPr/>
        </p:nvSpPr>
        <p:spPr>
          <a:xfrm>
            <a:off x="1343008" y="5975873"/>
            <a:ext cx="9611400" cy="4640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400" dirty="0">
                <a:solidFill>
                  <a:schemeClr val="tx1"/>
                </a:solidFill>
              </a:rPr>
              <a:t>We scored the </a:t>
            </a:r>
            <a:r>
              <a:rPr lang="en-US" altLang="ja-JP" sz="2400" dirty="0">
                <a:solidFill>
                  <a:schemeClr val="tx1"/>
                </a:solidFill>
              </a:rPr>
              <a:t>positive rate by the average percentage from three fields.</a:t>
            </a:r>
            <a:endParaRPr kumimoji="1" lang="en-US" altLang="ja-JP" sz="2400" dirty="0">
              <a:solidFill>
                <a:schemeClr val="tx1"/>
              </a:solidFill>
            </a:endParaRPr>
          </a:p>
        </p:txBody>
      </p:sp>
      <p:sp>
        <p:nvSpPr>
          <p:cNvPr id="3" name="正方形/長方形 2">
            <a:extLst>
              <a:ext uri="{FF2B5EF4-FFF2-40B4-BE49-F238E27FC236}">
                <a16:creationId xmlns:a16="http://schemas.microsoft.com/office/drawing/2014/main" id="{B164542A-00A5-CB87-7A2B-E1230BB13249}"/>
              </a:ext>
            </a:extLst>
          </p:cNvPr>
          <p:cNvSpPr/>
          <p:nvPr/>
        </p:nvSpPr>
        <p:spPr>
          <a:xfrm>
            <a:off x="6421737" y="5091316"/>
            <a:ext cx="4765040"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000" dirty="0">
                <a:solidFill>
                  <a:schemeClr val="tx1"/>
                </a:solidFill>
              </a:rPr>
              <a:t>Lymphocytes were used as internal control </a:t>
            </a:r>
          </a:p>
        </p:txBody>
      </p:sp>
      <p:sp>
        <p:nvSpPr>
          <p:cNvPr id="12" name="正方形/長方形 11">
            <a:extLst>
              <a:ext uri="{FF2B5EF4-FFF2-40B4-BE49-F238E27FC236}">
                <a16:creationId xmlns:a16="http://schemas.microsoft.com/office/drawing/2014/main" id="{20212F7A-F7D6-D643-41E9-3A7303F4046E}"/>
              </a:ext>
            </a:extLst>
          </p:cNvPr>
          <p:cNvSpPr/>
          <p:nvPr/>
        </p:nvSpPr>
        <p:spPr>
          <a:xfrm>
            <a:off x="2629378" y="1489901"/>
            <a:ext cx="2391823"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000" dirty="0">
                <a:solidFill>
                  <a:schemeClr val="tx1"/>
                </a:solidFill>
              </a:rPr>
              <a:t>(Positive rate &gt; 5%)</a:t>
            </a:r>
          </a:p>
        </p:txBody>
      </p:sp>
      <p:sp>
        <p:nvSpPr>
          <p:cNvPr id="13" name="正方形/長方形 12">
            <a:extLst>
              <a:ext uri="{FF2B5EF4-FFF2-40B4-BE49-F238E27FC236}">
                <a16:creationId xmlns:a16="http://schemas.microsoft.com/office/drawing/2014/main" id="{FD67C6E3-8B4E-E785-1AEE-47E65916CDB3}"/>
              </a:ext>
            </a:extLst>
          </p:cNvPr>
          <p:cNvSpPr/>
          <p:nvPr/>
        </p:nvSpPr>
        <p:spPr>
          <a:xfrm>
            <a:off x="7382395" y="1489901"/>
            <a:ext cx="2391823" cy="6197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000" dirty="0">
                <a:solidFill>
                  <a:schemeClr val="tx1"/>
                </a:solidFill>
              </a:rPr>
              <a:t>(Positive rate </a:t>
            </a:r>
            <a:r>
              <a:rPr lang="ja-JP" altLang="en-US" sz="2000" dirty="0">
                <a:solidFill>
                  <a:schemeClr val="tx1"/>
                </a:solidFill>
              </a:rPr>
              <a:t>≦</a:t>
            </a:r>
            <a:r>
              <a:rPr lang="en-US" altLang="ja-JP" sz="2000" dirty="0">
                <a:solidFill>
                  <a:schemeClr val="tx1"/>
                </a:solidFill>
              </a:rPr>
              <a:t> 5%)</a:t>
            </a:r>
          </a:p>
        </p:txBody>
      </p:sp>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rPr>
              <a:t>Assessment of SLFN11 expression by IHC</a:t>
            </a:r>
            <a:endParaRPr lang="ja-JP" altLang="en-US" sz="3200" b="1" dirty="0">
              <a:latin typeface="+mn-lt"/>
              <a:ea typeface="Yu Gothic" panose="020B0400000000000000" pitchFamily="34" charset="-128"/>
            </a:endParaRPr>
          </a:p>
        </p:txBody>
      </p:sp>
      <p:sp>
        <p:nvSpPr>
          <p:cNvPr id="18" name="正方形/長方形 17">
            <a:extLst>
              <a:ext uri="{FF2B5EF4-FFF2-40B4-BE49-F238E27FC236}">
                <a16:creationId xmlns:a16="http://schemas.microsoft.com/office/drawing/2014/main" id="{CCF6610D-FB05-8AAA-F9C7-0479508DAEAC}"/>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999021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rPr>
              <a:t>Assessment of clinical outcomes</a:t>
            </a:r>
            <a:endParaRPr lang="ja-JP" altLang="en-US" sz="3200" b="1" dirty="0">
              <a:latin typeface="+mn-lt"/>
              <a:ea typeface="Yu Gothic" panose="020B0400000000000000" pitchFamily="34" charset="-128"/>
            </a:endParaRPr>
          </a:p>
        </p:txBody>
      </p:sp>
      <p:sp>
        <p:nvSpPr>
          <p:cNvPr id="2" name="コンテンツ プレースホルダー 2">
            <a:extLst>
              <a:ext uri="{FF2B5EF4-FFF2-40B4-BE49-F238E27FC236}">
                <a16:creationId xmlns:a16="http://schemas.microsoft.com/office/drawing/2014/main" id="{9B67A901-278F-5869-5897-851A9706AC7F}"/>
              </a:ext>
            </a:extLst>
          </p:cNvPr>
          <p:cNvSpPr>
            <a:spLocks noGrp="1"/>
          </p:cNvSpPr>
          <p:nvPr>
            <p:ph idx="1"/>
          </p:nvPr>
        </p:nvSpPr>
        <p:spPr>
          <a:xfrm>
            <a:off x="838200" y="1495175"/>
            <a:ext cx="10515600" cy="4681788"/>
          </a:xfrm>
        </p:spPr>
        <p:txBody>
          <a:bodyPr/>
          <a:lstStyle/>
          <a:p>
            <a:pPr marL="0" indent="0">
              <a:buNone/>
            </a:pPr>
            <a:r>
              <a:rPr kumimoji="1" lang="en-US" altLang="ja-JP" b="1" dirty="0"/>
              <a:t>The following </a:t>
            </a:r>
            <a:r>
              <a:rPr lang="en-US" altLang="ja-JP" b="1" dirty="0"/>
              <a:t>outcomes</a:t>
            </a:r>
            <a:r>
              <a:rPr kumimoji="1" lang="en-US" altLang="ja-JP" b="1" dirty="0"/>
              <a:t> were compared between SLFN11-positive versus SLFN11-negative groups.</a:t>
            </a:r>
          </a:p>
          <a:p>
            <a:pPr marL="0" indent="0">
              <a:buNone/>
            </a:pPr>
            <a:endParaRPr lang="en-US" altLang="ja-JP" b="1" dirty="0"/>
          </a:p>
          <a:p>
            <a:r>
              <a:rPr kumimoji="1" lang="en-US" altLang="ja-JP" b="1" dirty="0"/>
              <a:t>Progression-free survival (PFS)</a:t>
            </a:r>
          </a:p>
          <a:p>
            <a:endParaRPr lang="en-US" altLang="ja-JP" b="1" dirty="0"/>
          </a:p>
          <a:p>
            <a:r>
              <a:rPr kumimoji="1" lang="en-US" altLang="ja-JP" b="1" dirty="0"/>
              <a:t>Overall survival (OS)</a:t>
            </a:r>
          </a:p>
          <a:p>
            <a:endParaRPr lang="en-US" altLang="ja-JP" b="1" dirty="0"/>
          </a:p>
          <a:p>
            <a:r>
              <a:rPr kumimoji="1" lang="en-US" altLang="ja-JP" b="1" dirty="0"/>
              <a:t>Tumor shrinkage rates</a:t>
            </a:r>
            <a:endParaRPr kumimoji="1" lang="ja-JP" altLang="en-US" b="1"/>
          </a:p>
          <a:p>
            <a:pPr marL="0" indent="0">
              <a:buNone/>
            </a:pPr>
            <a:endParaRPr kumimoji="1" lang="ja-JP" altLang="en-US" b="1"/>
          </a:p>
        </p:txBody>
      </p:sp>
      <p:sp>
        <p:nvSpPr>
          <p:cNvPr id="16" name="正方形/長方形 15">
            <a:extLst>
              <a:ext uri="{FF2B5EF4-FFF2-40B4-BE49-F238E27FC236}">
                <a16:creationId xmlns:a16="http://schemas.microsoft.com/office/drawing/2014/main" id="{159F6860-DD37-C582-5061-E6A26BACDC24}"/>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1274218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Clinicopathological characteristics in discovery set (HGSC)</a:t>
            </a:r>
            <a:endParaRPr lang="ja-JP" altLang="en-US" sz="3200" b="1" dirty="0">
              <a:latin typeface="+mn-lt"/>
              <a:ea typeface="Yu Gothic" panose="020B0400000000000000" pitchFamily="34" charset="-128"/>
            </a:endParaRPr>
          </a:p>
        </p:txBody>
      </p:sp>
      <p:graphicFrame>
        <p:nvGraphicFramePr>
          <p:cNvPr id="16" name="表 3">
            <a:extLst>
              <a:ext uri="{FF2B5EF4-FFF2-40B4-BE49-F238E27FC236}">
                <a16:creationId xmlns:a16="http://schemas.microsoft.com/office/drawing/2014/main" id="{4DE775A5-A305-8F5A-3EFC-A347A2A8BDF9}"/>
              </a:ext>
            </a:extLst>
          </p:cNvPr>
          <p:cNvGraphicFramePr>
            <a:graphicFrameLocks noGrp="1"/>
          </p:cNvGraphicFramePr>
          <p:nvPr>
            <p:extLst>
              <p:ext uri="{D42A27DB-BD31-4B8C-83A1-F6EECF244321}">
                <p14:modId xmlns:p14="http://schemas.microsoft.com/office/powerpoint/2010/main" val="1552190096"/>
              </p:ext>
            </p:extLst>
          </p:nvPr>
        </p:nvGraphicFramePr>
        <p:xfrm>
          <a:off x="1175059" y="1087659"/>
          <a:ext cx="9841882" cy="5454834"/>
        </p:xfrm>
        <a:graphic>
          <a:graphicData uri="http://schemas.openxmlformats.org/drawingml/2006/table">
            <a:tbl>
              <a:tblPr firstRow="1" bandRow="1">
                <a:tableStyleId>{5C22544A-7EE6-4342-B048-85BDC9FD1C3A}</a:tableStyleId>
              </a:tblPr>
              <a:tblGrid>
                <a:gridCol w="4556822">
                  <a:extLst>
                    <a:ext uri="{9D8B030D-6E8A-4147-A177-3AD203B41FA5}">
                      <a16:colId xmlns:a16="http://schemas.microsoft.com/office/drawing/2014/main" val="282138971"/>
                    </a:ext>
                  </a:extLst>
                </a:gridCol>
                <a:gridCol w="2100100">
                  <a:extLst>
                    <a:ext uri="{9D8B030D-6E8A-4147-A177-3AD203B41FA5}">
                      <a16:colId xmlns:a16="http://schemas.microsoft.com/office/drawing/2014/main" val="2029210047"/>
                    </a:ext>
                  </a:extLst>
                </a:gridCol>
                <a:gridCol w="2100100">
                  <a:extLst>
                    <a:ext uri="{9D8B030D-6E8A-4147-A177-3AD203B41FA5}">
                      <a16:colId xmlns:a16="http://schemas.microsoft.com/office/drawing/2014/main" val="3716056047"/>
                    </a:ext>
                  </a:extLst>
                </a:gridCol>
                <a:gridCol w="1084860">
                  <a:extLst>
                    <a:ext uri="{9D8B030D-6E8A-4147-A177-3AD203B41FA5}">
                      <a16:colId xmlns:a16="http://schemas.microsoft.com/office/drawing/2014/main" val="3457699390"/>
                    </a:ext>
                  </a:extLst>
                </a:gridCol>
              </a:tblGrid>
              <a:tr h="443896">
                <a:tc>
                  <a:txBody>
                    <a:bodyPr/>
                    <a:lstStyle/>
                    <a:p>
                      <a:endParaRPr kumimoji="1" lang="ja-JP" altLang="en-US" sz="20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800" dirty="0">
                          <a:solidFill>
                            <a:schemeClr val="tx1"/>
                          </a:solidFill>
                        </a:rPr>
                        <a:t>SLFN11-positive</a:t>
                      </a:r>
                    </a:p>
                    <a:p>
                      <a:r>
                        <a:rPr kumimoji="1" lang="en-US" altLang="ja-JP" sz="1800" dirty="0">
                          <a:solidFill>
                            <a:schemeClr val="tx1"/>
                          </a:solidFill>
                        </a:rPr>
                        <a:t>N = 48</a:t>
                      </a:r>
                      <a:endParaRPr kumimoji="1" lang="ja-JP" altLang="en-US" sz="18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800" dirty="0">
                          <a:solidFill>
                            <a:schemeClr val="tx1"/>
                          </a:solidFill>
                        </a:rPr>
                        <a:t>SLFN11-negative</a:t>
                      </a:r>
                    </a:p>
                    <a:p>
                      <a:r>
                        <a:rPr kumimoji="1" lang="en-US" altLang="ja-JP" sz="1800" dirty="0">
                          <a:solidFill>
                            <a:schemeClr val="tx1"/>
                          </a:solidFill>
                        </a:rPr>
                        <a:t>N = 9</a:t>
                      </a:r>
                      <a:endParaRPr kumimoji="1" lang="ja-JP" altLang="en-US" sz="18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800" i="1" dirty="0">
                          <a:solidFill>
                            <a:schemeClr val="tx1"/>
                          </a:solidFill>
                        </a:rPr>
                        <a:t>p</a:t>
                      </a:r>
                      <a:r>
                        <a:rPr kumimoji="1" lang="en-US" altLang="ja-JP" sz="1800" dirty="0">
                          <a:solidFill>
                            <a:schemeClr val="tx1"/>
                          </a:solidFill>
                        </a:rPr>
                        <a:t>-value</a:t>
                      </a:r>
                      <a:endParaRPr kumimoji="1" lang="ja-JP" altLang="en-US" sz="18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52981499"/>
                  </a:ext>
                </a:extLst>
              </a:tr>
              <a:tr h="425634">
                <a:tc>
                  <a:txBody>
                    <a:bodyPr/>
                    <a:lstStyle/>
                    <a:p>
                      <a:r>
                        <a:rPr kumimoji="1" lang="en-US" altLang="ja-JP" sz="1800" b="1" dirty="0"/>
                        <a:t>Median age (range)</a:t>
                      </a:r>
                      <a:endParaRPr kumimoji="1" lang="ja-JP" altLang="en-US" sz="1800" b="1"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1800" dirty="0"/>
                        <a:t>62 (38-81)</a:t>
                      </a:r>
                      <a:endParaRPr kumimoji="1" lang="ja-JP" altLang="en-US" sz="18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1800" dirty="0"/>
                        <a:t>57 (46-68)</a:t>
                      </a:r>
                      <a:endParaRPr kumimoji="1" lang="ja-JP" altLang="en-US" sz="18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1800" dirty="0"/>
                        <a:t>0.12</a:t>
                      </a:r>
                      <a:endParaRPr kumimoji="1" lang="ja-JP" altLang="en-US" sz="18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36088252"/>
                  </a:ext>
                </a:extLst>
              </a:tr>
              <a:tr h="360000">
                <a:tc>
                  <a:txBody>
                    <a:bodyPr/>
                    <a:lstStyle/>
                    <a:p>
                      <a:r>
                        <a:rPr kumimoji="1" lang="en-US" altLang="ja-JP" sz="1800" b="1" dirty="0"/>
                        <a:t>FIGO stage</a:t>
                      </a:r>
                      <a:endParaRPr kumimoji="1" lang="ja-JP" altLang="en-US" sz="18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11545830"/>
                  </a:ext>
                </a:extLst>
              </a:tr>
              <a:tr h="360000">
                <a:tc>
                  <a:txBody>
                    <a:bodyPr/>
                    <a:lstStyle/>
                    <a:p>
                      <a:r>
                        <a:rPr kumimoji="1" lang="en-US" altLang="ja-JP" sz="1800" dirty="0"/>
                        <a:t> III</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38 (79%)</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6 (67%)</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0.41</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98076847"/>
                  </a:ext>
                </a:extLst>
              </a:tr>
              <a:tr h="360000">
                <a:tc>
                  <a:txBody>
                    <a:bodyPr/>
                    <a:lstStyle/>
                    <a:p>
                      <a:r>
                        <a:rPr kumimoji="1" lang="en-US" altLang="ja-JP" sz="1800" dirty="0"/>
                        <a:t> IV</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10 (21%)</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3 (33%)</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33780836"/>
                  </a:ext>
                </a:extLst>
              </a:tr>
              <a:tr h="360000">
                <a:tc>
                  <a:txBody>
                    <a:bodyPr/>
                    <a:lstStyle/>
                    <a:p>
                      <a:r>
                        <a:rPr kumimoji="1" lang="en-US" altLang="ja-JP" sz="1800" b="1" dirty="0"/>
                        <a:t>Cytoreductive surgery</a:t>
                      </a:r>
                      <a:endParaRPr kumimoji="1" lang="ja-JP" altLang="en-US" sz="18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8069163"/>
                  </a:ext>
                </a:extLst>
              </a:tr>
              <a:tr h="360000">
                <a:tc>
                  <a:txBody>
                    <a:bodyPr/>
                    <a:lstStyle/>
                    <a:p>
                      <a:r>
                        <a:rPr kumimoji="1" lang="en-US" altLang="ja-JP" sz="1800" dirty="0"/>
                        <a:t> No residual disease</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21 (44%)</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3 (33%)</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0.41</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15926564"/>
                  </a:ext>
                </a:extLst>
              </a:tr>
              <a:tr h="360000">
                <a:tc>
                  <a:txBody>
                    <a:bodyPr/>
                    <a:lstStyle/>
                    <a:p>
                      <a:r>
                        <a:rPr kumimoji="1" lang="en-US" altLang="ja-JP" sz="1800" dirty="0"/>
                        <a:t> Less than 1cm</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16 (33%)</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4 (44%)</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9214473"/>
                  </a:ext>
                </a:extLst>
              </a:tr>
              <a:tr h="360000">
                <a:tc>
                  <a:txBody>
                    <a:bodyPr/>
                    <a:lstStyle/>
                    <a:p>
                      <a:r>
                        <a:rPr kumimoji="1" lang="en-US" altLang="ja-JP" sz="1800" dirty="0"/>
                        <a:t> More than or equal 1cm</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11 (23%)</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2 (23%)</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3579779"/>
                  </a:ext>
                </a:extLst>
              </a:tr>
              <a:tr h="360000">
                <a:tc>
                  <a:txBody>
                    <a:bodyPr/>
                    <a:lstStyle/>
                    <a:p>
                      <a:r>
                        <a:rPr kumimoji="1" lang="en-US" altLang="ja-JP" sz="1800" b="1" dirty="0"/>
                        <a:t>Chemotherapy plus bevacizumab</a:t>
                      </a:r>
                      <a:endParaRPr kumimoji="1" lang="ja-JP" altLang="en-US" sz="18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23 (49%)</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7 (75%)</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0.15</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414599763"/>
                  </a:ext>
                </a:extLst>
              </a:tr>
              <a:tr h="360000">
                <a:tc>
                  <a:txBody>
                    <a:bodyPr/>
                    <a:lstStyle/>
                    <a:p>
                      <a:r>
                        <a:rPr kumimoji="1" lang="en-US" altLang="ja-JP" sz="1800" b="1" i="1" dirty="0"/>
                        <a:t>BRCA1/2</a:t>
                      </a:r>
                      <a:r>
                        <a:rPr kumimoji="1" lang="en-US" altLang="ja-JP" sz="1800" b="1" dirty="0"/>
                        <a:t> mutation status</a:t>
                      </a:r>
                      <a:endParaRPr kumimoji="1" lang="ja-JP" altLang="en-US" sz="18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161947169"/>
                  </a:ext>
                </a:extLst>
              </a:tr>
              <a:tr h="360000">
                <a:tc>
                  <a:txBody>
                    <a:bodyPr/>
                    <a:lstStyle/>
                    <a:p>
                      <a:r>
                        <a:rPr kumimoji="1" lang="en-US" altLang="ja-JP" sz="1800" dirty="0"/>
                        <a:t> </a:t>
                      </a:r>
                      <a:r>
                        <a:rPr kumimoji="1" lang="en-US" altLang="ja-JP" sz="1800" i="1" dirty="0"/>
                        <a:t>BRCA1/2</a:t>
                      </a:r>
                      <a:r>
                        <a:rPr kumimoji="1" lang="en-US" altLang="ja-JP" sz="1800" dirty="0"/>
                        <a:t> mutation</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14 (29%)</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1 (11%)</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0.24</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0350399"/>
                  </a:ext>
                </a:extLst>
              </a:tr>
              <a:tr h="360000">
                <a:tc>
                  <a:txBody>
                    <a:bodyPr/>
                    <a:lstStyle/>
                    <a:p>
                      <a:r>
                        <a:rPr kumimoji="1" lang="en-US" altLang="ja-JP" sz="1800" dirty="0"/>
                        <a:t> No </a:t>
                      </a:r>
                      <a:r>
                        <a:rPr kumimoji="1" lang="en-US" altLang="ja-JP" sz="1800" i="1" dirty="0"/>
                        <a:t>BRCA1/2</a:t>
                      </a:r>
                      <a:r>
                        <a:rPr kumimoji="1" lang="en-US" altLang="ja-JP" sz="1800" dirty="0"/>
                        <a:t> mutation</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25 (52%)</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1800" dirty="0"/>
                        <a:t>8 (89%)</a:t>
                      </a:r>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04672021"/>
                  </a:ext>
                </a:extLst>
              </a:tr>
              <a:tr h="360000">
                <a:tc>
                  <a:txBody>
                    <a:bodyPr/>
                    <a:lstStyle/>
                    <a:p>
                      <a:r>
                        <a:rPr kumimoji="1" lang="en-US" altLang="ja-JP" sz="1800" dirty="0"/>
                        <a:t> Unknown</a:t>
                      </a:r>
                      <a:endParaRPr kumimoji="1" lang="ja-JP" altLang="en-US" sz="18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800" dirty="0"/>
                        <a:t>9 (19%)</a:t>
                      </a:r>
                      <a:endParaRPr kumimoji="1" lang="ja-JP" altLang="en-US" sz="18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1800" dirty="0"/>
                        <a:t>0 (0%)</a:t>
                      </a:r>
                      <a:endParaRPr kumimoji="1" lang="ja-JP" altLang="en-US" sz="18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kumimoji="1" lang="ja-JP" altLang="en-US" sz="18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65287896"/>
                  </a:ext>
                </a:extLst>
              </a:tr>
            </a:tbl>
          </a:graphicData>
        </a:graphic>
      </p:graphicFrame>
      <p:sp>
        <p:nvSpPr>
          <p:cNvPr id="17" name="正方形/長方形 16">
            <a:extLst>
              <a:ext uri="{FF2B5EF4-FFF2-40B4-BE49-F238E27FC236}">
                <a16:creationId xmlns:a16="http://schemas.microsoft.com/office/drawing/2014/main" id="{CA98B485-9D5C-95E7-5EE0-927A224FC1AC}"/>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4034551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62047"/>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ea typeface="Yu Gothic" panose="020B0400000000000000" pitchFamily="34" charset="-128"/>
              </a:rPr>
              <a:t>Correlation between SLFN11 expression and prognosis in stage III/IV HGSC</a:t>
            </a:r>
            <a:endParaRPr lang="ja-JP" altLang="en-US" sz="28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FD707CA0-BD06-D558-8E1D-8C0CFDAABD8F}"/>
              </a:ext>
            </a:extLst>
          </p:cNvPr>
          <p:cNvPicPr>
            <a:picLocks noChangeAspect="1"/>
          </p:cNvPicPr>
          <p:nvPr/>
        </p:nvPicPr>
        <p:blipFill rotWithShape="1">
          <a:blip r:embed="rId3"/>
          <a:srcRect l="7750" t="7510" r="36286" b="43989"/>
          <a:stretch/>
        </p:blipFill>
        <p:spPr>
          <a:xfrm>
            <a:off x="1545021" y="2110864"/>
            <a:ext cx="3837988" cy="3326208"/>
          </a:xfrm>
          <a:prstGeom prst="rect">
            <a:avLst/>
          </a:prstGeom>
        </p:spPr>
      </p:pic>
      <p:sp>
        <p:nvSpPr>
          <p:cNvPr id="4" name="正方形/長方形 3">
            <a:extLst>
              <a:ext uri="{FF2B5EF4-FFF2-40B4-BE49-F238E27FC236}">
                <a16:creationId xmlns:a16="http://schemas.microsoft.com/office/drawing/2014/main" id="{76CFD340-906C-BD81-ABE4-E90B534D75DF}"/>
              </a:ext>
            </a:extLst>
          </p:cNvPr>
          <p:cNvSpPr/>
          <p:nvPr/>
        </p:nvSpPr>
        <p:spPr>
          <a:xfrm>
            <a:off x="4614041" y="2110864"/>
            <a:ext cx="768968" cy="6670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5" name="直線コネクタ 4">
            <a:extLst>
              <a:ext uri="{FF2B5EF4-FFF2-40B4-BE49-F238E27FC236}">
                <a16:creationId xmlns:a16="http://schemas.microsoft.com/office/drawing/2014/main" id="{D2A5E32E-6E42-05FB-37C2-28A31FD37DF6}"/>
              </a:ext>
            </a:extLst>
          </p:cNvPr>
          <p:cNvCxnSpPr>
            <a:cxnSpLocks/>
          </p:cNvCxnSpPr>
          <p:nvPr/>
        </p:nvCxnSpPr>
        <p:spPr>
          <a:xfrm>
            <a:off x="2724601" y="2380702"/>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正方形/長方形 5">
            <a:extLst>
              <a:ext uri="{FF2B5EF4-FFF2-40B4-BE49-F238E27FC236}">
                <a16:creationId xmlns:a16="http://schemas.microsoft.com/office/drawing/2014/main" id="{949EEA9C-C69C-D600-FFDE-9EC10FAEC3E2}"/>
              </a:ext>
            </a:extLst>
          </p:cNvPr>
          <p:cNvSpPr/>
          <p:nvPr/>
        </p:nvSpPr>
        <p:spPr>
          <a:xfrm>
            <a:off x="3078125" y="2220541"/>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48)</a:t>
            </a:r>
          </a:p>
        </p:txBody>
      </p:sp>
      <p:cxnSp>
        <p:nvCxnSpPr>
          <p:cNvPr id="7" name="直線コネクタ 6">
            <a:extLst>
              <a:ext uri="{FF2B5EF4-FFF2-40B4-BE49-F238E27FC236}">
                <a16:creationId xmlns:a16="http://schemas.microsoft.com/office/drawing/2014/main" id="{5B9C1313-7A46-3975-3B23-521B3E98D2EE}"/>
              </a:ext>
            </a:extLst>
          </p:cNvPr>
          <p:cNvCxnSpPr>
            <a:cxnSpLocks/>
          </p:cNvCxnSpPr>
          <p:nvPr/>
        </p:nvCxnSpPr>
        <p:spPr>
          <a:xfrm flipV="1">
            <a:off x="2724601" y="2760424"/>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8" name="正方形/長方形 7">
            <a:extLst>
              <a:ext uri="{FF2B5EF4-FFF2-40B4-BE49-F238E27FC236}">
                <a16:creationId xmlns:a16="http://schemas.microsoft.com/office/drawing/2014/main" id="{3B0DCF8E-C7DE-B4C7-E5C5-88155289707C}"/>
              </a:ext>
            </a:extLst>
          </p:cNvPr>
          <p:cNvSpPr/>
          <p:nvPr/>
        </p:nvSpPr>
        <p:spPr>
          <a:xfrm>
            <a:off x="3078125" y="2630865"/>
            <a:ext cx="2603764"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9)</a:t>
            </a:r>
          </a:p>
        </p:txBody>
      </p:sp>
      <p:sp>
        <p:nvSpPr>
          <p:cNvPr id="9" name="正方形/長方形 8">
            <a:extLst>
              <a:ext uri="{FF2B5EF4-FFF2-40B4-BE49-F238E27FC236}">
                <a16:creationId xmlns:a16="http://schemas.microsoft.com/office/drawing/2014/main" id="{6588368B-D840-D6CA-8C4B-BE4E9E574F90}"/>
              </a:ext>
            </a:extLst>
          </p:cNvPr>
          <p:cNvSpPr/>
          <p:nvPr/>
        </p:nvSpPr>
        <p:spPr>
          <a:xfrm>
            <a:off x="3078125" y="5437072"/>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600" b="1" dirty="0">
                <a:solidFill>
                  <a:schemeClr val="tx1"/>
                </a:solidFill>
              </a:rPr>
              <a:t>Months</a:t>
            </a:r>
            <a:endParaRPr kumimoji="1" lang="en-US" altLang="ja-JP" sz="1600" b="1" dirty="0">
              <a:solidFill>
                <a:schemeClr val="tx1"/>
              </a:solidFill>
            </a:endParaRPr>
          </a:p>
        </p:txBody>
      </p:sp>
      <p:sp>
        <p:nvSpPr>
          <p:cNvPr id="10" name="正方形/長方形 9">
            <a:extLst>
              <a:ext uri="{FF2B5EF4-FFF2-40B4-BE49-F238E27FC236}">
                <a16:creationId xmlns:a16="http://schemas.microsoft.com/office/drawing/2014/main" id="{AB9DD2A0-8A31-CAF3-EA93-EE9476FEE89C}"/>
              </a:ext>
            </a:extLst>
          </p:cNvPr>
          <p:cNvSpPr/>
          <p:nvPr/>
        </p:nvSpPr>
        <p:spPr>
          <a:xfrm rot="16200000">
            <a:off x="-253581" y="3394760"/>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b="1" dirty="0">
                <a:solidFill>
                  <a:schemeClr val="tx1"/>
                </a:solidFill>
              </a:rPr>
              <a:t>Progression free survival</a:t>
            </a:r>
          </a:p>
        </p:txBody>
      </p:sp>
      <p:pic>
        <p:nvPicPr>
          <p:cNvPr id="11" name="図 10">
            <a:extLst>
              <a:ext uri="{FF2B5EF4-FFF2-40B4-BE49-F238E27FC236}">
                <a16:creationId xmlns:a16="http://schemas.microsoft.com/office/drawing/2014/main" id="{E0F57302-1FDC-1D68-2FD6-3E3C30E1FB96}"/>
              </a:ext>
            </a:extLst>
          </p:cNvPr>
          <p:cNvPicPr>
            <a:picLocks noChangeAspect="1"/>
          </p:cNvPicPr>
          <p:nvPr/>
        </p:nvPicPr>
        <p:blipFill rotWithShape="1">
          <a:blip r:embed="rId4"/>
          <a:srcRect l="7783" t="7193" r="35474" b="44305"/>
          <a:stretch/>
        </p:blipFill>
        <p:spPr>
          <a:xfrm>
            <a:off x="6500037" y="2124883"/>
            <a:ext cx="3891327" cy="3326208"/>
          </a:xfrm>
          <a:prstGeom prst="rect">
            <a:avLst/>
          </a:prstGeom>
        </p:spPr>
      </p:pic>
      <p:sp>
        <p:nvSpPr>
          <p:cNvPr id="12" name="正方形/長方形 11">
            <a:extLst>
              <a:ext uri="{FF2B5EF4-FFF2-40B4-BE49-F238E27FC236}">
                <a16:creationId xmlns:a16="http://schemas.microsoft.com/office/drawing/2014/main" id="{7590F4CD-62DB-E5D4-965D-84AD99D8AA74}"/>
              </a:ext>
            </a:extLst>
          </p:cNvPr>
          <p:cNvSpPr/>
          <p:nvPr/>
        </p:nvSpPr>
        <p:spPr>
          <a:xfrm>
            <a:off x="9622396" y="2124883"/>
            <a:ext cx="768968" cy="6670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13" name="直線コネクタ 12">
            <a:extLst>
              <a:ext uri="{FF2B5EF4-FFF2-40B4-BE49-F238E27FC236}">
                <a16:creationId xmlns:a16="http://schemas.microsoft.com/office/drawing/2014/main" id="{8820C9C9-407A-FA22-8103-5AA0849729AF}"/>
              </a:ext>
            </a:extLst>
          </p:cNvPr>
          <p:cNvCxnSpPr>
            <a:cxnSpLocks/>
          </p:cNvCxnSpPr>
          <p:nvPr/>
        </p:nvCxnSpPr>
        <p:spPr>
          <a:xfrm>
            <a:off x="8157699" y="2380702"/>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線コネクタ 15">
            <a:extLst>
              <a:ext uri="{FF2B5EF4-FFF2-40B4-BE49-F238E27FC236}">
                <a16:creationId xmlns:a16="http://schemas.microsoft.com/office/drawing/2014/main" id="{60A058EE-4C57-8923-8F8A-72D1202AE458}"/>
              </a:ext>
            </a:extLst>
          </p:cNvPr>
          <p:cNvCxnSpPr>
            <a:cxnSpLocks/>
          </p:cNvCxnSpPr>
          <p:nvPr/>
        </p:nvCxnSpPr>
        <p:spPr>
          <a:xfrm flipV="1">
            <a:off x="8157699" y="2760424"/>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正方形/長方形 16">
            <a:extLst>
              <a:ext uri="{FF2B5EF4-FFF2-40B4-BE49-F238E27FC236}">
                <a16:creationId xmlns:a16="http://schemas.microsoft.com/office/drawing/2014/main" id="{5D14C783-2CAE-9271-D8E0-A7D3FE925562}"/>
              </a:ext>
            </a:extLst>
          </p:cNvPr>
          <p:cNvSpPr/>
          <p:nvPr/>
        </p:nvSpPr>
        <p:spPr>
          <a:xfrm>
            <a:off x="8551735" y="2630824"/>
            <a:ext cx="2603764"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9)</a:t>
            </a:r>
          </a:p>
        </p:txBody>
      </p:sp>
      <p:sp>
        <p:nvSpPr>
          <p:cNvPr id="18" name="正方形/長方形 17">
            <a:extLst>
              <a:ext uri="{FF2B5EF4-FFF2-40B4-BE49-F238E27FC236}">
                <a16:creationId xmlns:a16="http://schemas.microsoft.com/office/drawing/2014/main" id="{6B1E1643-C23A-133B-CD51-48907B82C400}"/>
              </a:ext>
            </a:extLst>
          </p:cNvPr>
          <p:cNvSpPr/>
          <p:nvPr/>
        </p:nvSpPr>
        <p:spPr>
          <a:xfrm>
            <a:off x="8551735" y="2220424"/>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48)</a:t>
            </a:r>
          </a:p>
        </p:txBody>
      </p:sp>
      <p:sp>
        <p:nvSpPr>
          <p:cNvPr id="19" name="正方形/長方形 18">
            <a:extLst>
              <a:ext uri="{FF2B5EF4-FFF2-40B4-BE49-F238E27FC236}">
                <a16:creationId xmlns:a16="http://schemas.microsoft.com/office/drawing/2014/main" id="{B1620B42-89D2-1BF6-1A62-4E15A3C0C443}"/>
              </a:ext>
            </a:extLst>
          </p:cNvPr>
          <p:cNvSpPr/>
          <p:nvPr/>
        </p:nvSpPr>
        <p:spPr>
          <a:xfrm rot="16200000">
            <a:off x="4787275" y="3394760"/>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b="1" dirty="0">
                <a:solidFill>
                  <a:schemeClr val="tx1"/>
                </a:solidFill>
              </a:rPr>
              <a:t>Overall survival</a:t>
            </a:r>
          </a:p>
        </p:txBody>
      </p:sp>
      <p:sp>
        <p:nvSpPr>
          <p:cNvPr id="20" name="正方形/長方形 19">
            <a:extLst>
              <a:ext uri="{FF2B5EF4-FFF2-40B4-BE49-F238E27FC236}">
                <a16:creationId xmlns:a16="http://schemas.microsoft.com/office/drawing/2014/main" id="{969D8DCC-93F3-282A-37E7-0273D3A1C3B3}"/>
              </a:ext>
            </a:extLst>
          </p:cNvPr>
          <p:cNvSpPr/>
          <p:nvPr/>
        </p:nvSpPr>
        <p:spPr>
          <a:xfrm>
            <a:off x="7993148" y="5436535"/>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600" b="1" dirty="0">
                <a:solidFill>
                  <a:schemeClr val="tx1"/>
                </a:solidFill>
              </a:rPr>
              <a:t>Months</a:t>
            </a:r>
            <a:endParaRPr kumimoji="1" lang="en-US" altLang="ja-JP" sz="1600" b="1" dirty="0">
              <a:solidFill>
                <a:schemeClr val="tx1"/>
              </a:solidFill>
            </a:endParaRPr>
          </a:p>
        </p:txBody>
      </p:sp>
      <p:sp>
        <p:nvSpPr>
          <p:cNvPr id="21" name="正方形/長方形 20">
            <a:extLst>
              <a:ext uri="{FF2B5EF4-FFF2-40B4-BE49-F238E27FC236}">
                <a16:creationId xmlns:a16="http://schemas.microsoft.com/office/drawing/2014/main" id="{5E763922-9425-C0A1-FBEE-C6B7B6E21FE2}"/>
              </a:ext>
            </a:extLst>
          </p:cNvPr>
          <p:cNvSpPr/>
          <p:nvPr/>
        </p:nvSpPr>
        <p:spPr>
          <a:xfrm>
            <a:off x="3923286" y="3756868"/>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0.0022</a:t>
            </a:r>
            <a:endParaRPr kumimoji="1" lang="en-US" altLang="ja-JP" sz="1600" dirty="0">
              <a:solidFill>
                <a:schemeClr val="tx1"/>
              </a:solidFill>
            </a:endParaRPr>
          </a:p>
        </p:txBody>
      </p:sp>
      <p:sp>
        <p:nvSpPr>
          <p:cNvPr id="22" name="正方形/長方形 21">
            <a:extLst>
              <a:ext uri="{FF2B5EF4-FFF2-40B4-BE49-F238E27FC236}">
                <a16:creationId xmlns:a16="http://schemas.microsoft.com/office/drawing/2014/main" id="{46C0AE4A-4030-FE70-FFC8-C0326E4867CA}"/>
              </a:ext>
            </a:extLst>
          </p:cNvPr>
          <p:cNvSpPr/>
          <p:nvPr/>
        </p:nvSpPr>
        <p:spPr>
          <a:xfrm>
            <a:off x="9773990" y="3756868"/>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0.0077</a:t>
            </a:r>
            <a:endParaRPr kumimoji="1" lang="en-US" altLang="ja-JP" sz="1600" dirty="0">
              <a:solidFill>
                <a:schemeClr val="tx1"/>
              </a:solidFill>
            </a:endParaRPr>
          </a:p>
        </p:txBody>
      </p:sp>
      <p:sp>
        <p:nvSpPr>
          <p:cNvPr id="23" name="TextBox 1">
            <a:extLst>
              <a:ext uri="{FF2B5EF4-FFF2-40B4-BE49-F238E27FC236}">
                <a16:creationId xmlns:a16="http://schemas.microsoft.com/office/drawing/2014/main" id="{A2B137C9-D346-685A-182E-6ED70CD33CC4}"/>
              </a:ext>
            </a:extLst>
          </p:cNvPr>
          <p:cNvSpPr txBox="1"/>
          <p:nvPr/>
        </p:nvSpPr>
        <p:spPr>
          <a:xfrm>
            <a:off x="3348112" y="1631122"/>
            <a:ext cx="631070" cy="461665"/>
          </a:xfrm>
          <a:prstGeom prst="rect">
            <a:avLst/>
          </a:prstGeom>
          <a:solidFill>
            <a:schemeClr val="accent4">
              <a:lumMod val="20000"/>
              <a:lumOff val="80000"/>
            </a:schemeClr>
          </a:solidFill>
        </p:spPr>
        <p:txBody>
          <a:bodyPr wrap="none" rtlCol="0">
            <a:spAutoFit/>
          </a:bodyPr>
          <a:lstStyle/>
          <a:p>
            <a:pPr algn="ctr"/>
            <a:r>
              <a:rPr lang="en-JP" sz="2400" b="1" dirty="0">
                <a:latin typeface="Calibri" panose="020F0502020204030204" pitchFamily="34" charset="0"/>
                <a:ea typeface="Calibri" panose="020F0502020204030204" pitchFamily="34" charset="0"/>
                <a:cs typeface="Calibri" panose="020F0502020204030204" pitchFamily="34" charset="0"/>
              </a:rPr>
              <a:t>PFS</a:t>
            </a:r>
          </a:p>
        </p:txBody>
      </p:sp>
      <p:sp>
        <p:nvSpPr>
          <p:cNvPr id="24" name="TextBox 1">
            <a:extLst>
              <a:ext uri="{FF2B5EF4-FFF2-40B4-BE49-F238E27FC236}">
                <a16:creationId xmlns:a16="http://schemas.microsoft.com/office/drawing/2014/main" id="{A94D4C9E-86AA-CB92-9B13-CB5DC464E7D2}"/>
              </a:ext>
            </a:extLst>
          </p:cNvPr>
          <p:cNvSpPr txBox="1"/>
          <p:nvPr/>
        </p:nvSpPr>
        <p:spPr>
          <a:xfrm>
            <a:off x="8197764" y="1625203"/>
            <a:ext cx="538930" cy="461665"/>
          </a:xfrm>
          <a:prstGeom prst="rect">
            <a:avLst/>
          </a:prstGeom>
          <a:solidFill>
            <a:schemeClr val="accent4">
              <a:lumMod val="20000"/>
              <a:lumOff val="80000"/>
            </a:schemeClr>
          </a:solidFill>
        </p:spPr>
        <p:txBody>
          <a:bodyPr wrap="none" rtlCol="0">
            <a:spAutoFit/>
          </a:bodyPr>
          <a:lstStyle/>
          <a:p>
            <a:r>
              <a:rPr lang="en-US" sz="2400" b="1" dirty="0">
                <a:ea typeface="MS PGothic" panose="020B0600070205080204" pitchFamily="34" charset="-128"/>
              </a:rPr>
              <a:t>O</a:t>
            </a:r>
            <a:r>
              <a:rPr lang="en-JP" sz="2400" b="1" dirty="0">
                <a:ea typeface="MS PGothic" panose="020B0600070205080204" pitchFamily="34" charset="-128"/>
              </a:rPr>
              <a:t>S</a:t>
            </a:r>
          </a:p>
        </p:txBody>
      </p:sp>
      <p:sp>
        <p:nvSpPr>
          <p:cNvPr id="25" name="テキスト ボックス 24">
            <a:extLst>
              <a:ext uri="{FF2B5EF4-FFF2-40B4-BE49-F238E27FC236}">
                <a16:creationId xmlns:a16="http://schemas.microsoft.com/office/drawing/2014/main" id="{519D3A2E-E459-4DA0-F4A2-43102945510E}"/>
              </a:ext>
            </a:extLst>
          </p:cNvPr>
          <p:cNvSpPr txBox="1"/>
          <p:nvPr/>
        </p:nvSpPr>
        <p:spPr>
          <a:xfrm>
            <a:off x="543697" y="1136822"/>
            <a:ext cx="1448089" cy="369332"/>
          </a:xfrm>
          <a:prstGeom prst="rect">
            <a:avLst/>
          </a:prstGeom>
          <a:noFill/>
          <a:ln>
            <a:solidFill>
              <a:schemeClr val="tx1"/>
            </a:solidFill>
          </a:ln>
        </p:spPr>
        <p:txBody>
          <a:bodyPr wrap="none" rtlCol="0">
            <a:spAutoFit/>
          </a:bodyPr>
          <a:lstStyle/>
          <a:p>
            <a:r>
              <a:rPr kumimoji="1" lang="en-US" altLang="ja-JP" b="1" dirty="0"/>
              <a:t>Discovery set</a:t>
            </a:r>
            <a:endParaRPr kumimoji="1" lang="ja-JP" altLang="en-US" b="1"/>
          </a:p>
        </p:txBody>
      </p:sp>
      <p:sp>
        <p:nvSpPr>
          <p:cNvPr id="26" name="正方形/長方形 25">
            <a:extLst>
              <a:ext uri="{FF2B5EF4-FFF2-40B4-BE49-F238E27FC236}">
                <a16:creationId xmlns:a16="http://schemas.microsoft.com/office/drawing/2014/main" id="{FF3C779A-8F28-03CB-79D8-01FE95EDECA2}"/>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9798343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77541"/>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Multivariate analysis</a:t>
            </a:r>
            <a:endParaRPr lang="ja-JP" altLang="en-US" sz="3200" b="1" dirty="0">
              <a:latin typeface="+mn-lt"/>
              <a:ea typeface="Yu Gothic" panose="020B0400000000000000" pitchFamily="34" charset="-128"/>
            </a:endParaRPr>
          </a:p>
        </p:txBody>
      </p:sp>
      <p:graphicFrame>
        <p:nvGraphicFramePr>
          <p:cNvPr id="3" name="表 5">
            <a:extLst>
              <a:ext uri="{FF2B5EF4-FFF2-40B4-BE49-F238E27FC236}">
                <a16:creationId xmlns:a16="http://schemas.microsoft.com/office/drawing/2014/main" id="{EFC86FB5-D992-5256-282B-3D3D25381E45}"/>
              </a:ext>
            </a:extLst>
          </p:cNvPr>
          <p:cNvGraphicFramePr>
            <a:graphicFrameLocks noGrp="1"/>
          </p:cNvGraphicFramePr>
          <p:nvPr>
            <p:extLst>
              <p:ext uri="{D42A27DB-BD31-4B8C-83A1-F6EECF244321}">
                <p14:modId xmlns:p14="http://schemas.microsoft.com/office/powerpoint/2010/main" val="3134436253"/>
              </p:ext>
            </p:extLst>
          </p:nvPr>
        </p:nvGraphicFramePr>
        <p:xfrm>
          <a:off x="704407" y="1234391"/>
          <a:ext cx="10783186" cy="5181600"/>
        </p:xfrm>
        <a:graphic>
          <a:graphicData uri="http://schemas.openxmlformats.org/drawingml/2006/table">
            <a:tbl>
              <a:tblPr firstRow="1" bandRow="1">
                <a:tableStyleId>{5C22544A-7EE6-4342-B048-85BDC9FD1C3A}</a:tableStyleId>
              </a:tblPr>
              <a:tblGrid>
                <a:gridCol w="3701904">
                  <a:extLst>
                    <a:ext uri="{9D8B030D-6E8A-4147-A177-3AD203B41FA5}">
                      <a16:colId xmlns:a16="http://schemas.microsoft.com/office/drawing/2014/main" val="719115116"/>
                    </a:ext>
                  </a:extLst>
                </a:gridCol>
                <a:gridCol w="1148315">
                  <a:extLst>
                    <a:ext uri="{9D8B030D-6E8A-4147-A177-3AD203B41FA5}">
                      <a16:colId xmlns:a16="http://schemas.microsoft.com/office/drawing/2014/main" val="2064084125"/>
                    </a:ext>
                  </a:extLst>
                </a:gridCol>
                <a:gridCol w="1839432">
                  <a:extLst>
                    <a:ext uri="{9D8B030D-6E8A-4147-A177-3AD203B41FA5}">
                      <a16:colId xmlns:a16="http://schemas.microsoft.com/office/drawing/2014/main" val="2755883779"/>
                    </a:ext>
                  </a:extLst>
                </a:gridCol>
                <a:gridCol w="946298">
                  <a:extLst>
                    <a:ext uri="{9D8B030D-6E8A-4147-A177-3AD203B41FA5}">
                      <a16:colId xmlns:a16="http://schemas.microsoft.com/office/drawing/2014/main" val="2847175488"/>
                    </a:ext>
                  </a:extLst>
                </a:gridCol>
                <a:gridCol w="1850065">
                  <a:extLst>
                    <a:ext uri="{9D8B030D-6E8A-4147-A177-3AD203B41FA5}">
                      <a16:colId xmlns:a16="http://schemas.microsoft.com/office/drawing/2014/main" val="3110186261"/>
                    </a:ext>
                  </a:extLst>
                </a:gridCol>
                <a:gridCol w="1297172">
                  <a:extLst>
                    <a:ext uri="{9D8B030D-6E8A-4147-A177-3AD203B41FA5}">
                      <a16:colId xmlns:a16="http://schemas.microsoft.com/office/drawing/2014/main" val="3443272215"/>
                    </a:ext>
                  </a:extLst>
                </a:gridCol>
              </a:tblGrid>
              <a:tr h="288000">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latin typeface="+mn-lt"/>
                        </a:rPr>
                        <a:t>Patients </a:t>
                      </a:r>
                      <a:endParaRPr kumimoji="1" lang="ja-JP" altLang="en-US" sz="1800" dirty="0">
                        <a:solidFill>
                          <a:schemeClr val="tx1"/>
                        </a:solidFill>
                        <a:latin typeface="+mn-lt"/>
                      </a:endParaRPr>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latin typeface="+mn-lt"/>
                        </a:rPr>
                        <a:t>PFS</a:t>
                      </a: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solidFill>
                          <a:schemeClr val="tx1"/>
                        </a:solidFill>
                        <a:latin typeface="+mn-lt"/>
                      </a:endParaRPr>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latin typeface="+mn-lt"/>
                        </a:rPr>
                        <a:t>OS</a:t>
                      </a:r>
                      <a:endParaRPr kumimoji="1" lang="ja-JP" altLang="en-US" sz="1800" dirty="0">
                        <a:solidFill>
                          <a:schemeClr val="tx1"/>
                        </a:solidFill>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286133643"/>
                  </a:ext>
                </a:extLst>
              </a:tr>
              <a:tr h="288000">
                <a:tc>
                  <a:txBody>
                    <a:bodyPr/>
                    <a:lstStyle/>
                    <a:p>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(n=57)</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HR (95% CI)</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i="1" dirty="0">
                          <a:latin typeface="+mn-lt"/>
                        </a:rPr>
                        <a:t>p</a:t>
                      </a:r>
                      <a:r>
                        <a:rPr kumimoji="1" lang="en-US" altLang="ja-JP" sz="1800" dirty="0">
                          <a:latin typeface="+mn-lt"/>
                        </a:rPr>
                        <a:t>-Value</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HR (95% CI)</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i="1" dirty="0">
                          <a:latin typeface="+mn-lt"/>
                        </a:rPr>
                        <a:t>p</a:t>
                      </a:r>
                      <a:r>
                        <a:rPr kumimoji="1" lang="en-US" altLang="ja-JP" sz="1800" dirty="0">
                          <a:latin typeface="+mn-lt"/>
                        </a:rPr>
                        <a:t>-Value</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5618806"/>
                  </a:ext>
                </a:extLst>
              </a:tr>
              <a:tr h="370840">
                <a:tc>
                  <a:txBody>
                    <a:bodyPr/>
                    <a:lstStyle/>
                    <a:p>
                      <a:r>
                        <a:rPr kumimoji="1" lang="en-US" altLang="ja-JP" sz="1800" b="1" dirty="0">
                          <a:solidFill>
                            <a:srgbClr val="FF0000"/>
                          </a:solidFill>
                          <a:latin typeface="+mn-lt"/>
                        </a:rPr>
                        <a:t>SLFN11 expression</a:t>
                      </a:r>
                      <a:endParaRPr kumimoji="1" lang="ja-JP" altLang="en-US" sz="1800" b="1" dirty="0">
                        <a:solidFill>
                          <a:srgbClr val="FF0000"/>
                        </a:solidFill>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686000606"/>
                  </a:ext>
                </a:extLst>
              </a:tr>
              <a:tr h="370840">
                <a:tc>
                  <a:txBody>
                    <a:bodyPr/>
                    <a:lstStyle/>
                    <a:p>
                      <a:r>
                        <a:rPr kumimoji="1" lang="en-US" altLang="ja-JP" sz="1800" dirty="0">
                          <a:solidFill>
                            <a:srgbClr val="FF0000"/>
                          </a:solidFill>
                          <a:latin typeface="+mn-lt"/>
                        </a:rPr>
                        <a:t> Negative</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9</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ref.</a:t>
                      </a:r>
                      <a:endParaRPr kumimoji="1" lang="ja-JP" altLang="en-US" sz="1800" dirty="0">
                        <a:solidFill>
                          <a:srgbClr val="FF0000"/>
                        </a:solidFill>
                        <a:latin typeface="+mn-lt"/>
                      </a:endParaRPr>
                    </a:p>
                  </a:txBody>
                  <a:tcPr>
                    <a:noFill/>
                  </a:tcPr>
                </a:tc>
                <a:tc>
                  <a:txBody>
                    <a:bodyPr/>
                    <a:lstStyle/>
                    <a:p>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ref.</a:t>
                      </a:r>
                      <a:endParaRPr kumimoji="1" lang="ja-JP" altLang="en-US" sz="1800" dirty="0">
                        <a:solidFill>
                          <a:srgbClr val="FF0000"/>
                        </a:solidFill>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2855574218"/>
                  </a:ext>
                </a:extLst>
              </a:tr>
              <a:tr h="370840">
                <a:tc>
                  <a:txBody>
                    <a:bodyPr/>
                    <a:lstStyle/>
                    <a:p>
                      <a:r>
                        <a:rPr kumimoji="1" lang="en-US" altLang="ja-JP" sz="1800" dirty="0">
                          <a:solidFill>
                            <a:srgbClr val="FF0000"/>
                          </a:solidFill>
                          <a:latin typeface="+mn-lt"/>
                        </a:rPr>
                        <a:t> Positive</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48</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0.27 (0.11-0.62)</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0.0022</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0.26 (0.092-0.72)</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0.0098</a:t>
                      </a:r>
                      <a:endParaRPr kumimoji="1" lang="ja-JP" altLang="en-US" sz="1800" dirty="0">
                        <a:solidFill>
                          <a:srgbClr val="FF0000"/>
                        </a:solidFill>
                        <a:latin typeface="+mn-lt"/>
                      </a:endParaRPr>
                    </a:p>
                  </a:txBody>
                  <a:tcPr>
                    <a:noFill/>
                  </a:tcPr>
                </a:tc>
                <a:extLst>
                  <a:ext uri="{0D108BD9-81ED-4DB2-BD59-A6C34878D82A}">
                    <a16:rowId xmlns:a16="http://schemas.microsoft.com/office/drawing/2014/main" val="956485921"/>
                  </a:ext>
                </a:extLst>
              </a:tr>
              <a:tr h="370840">
                <a:tc>
                  <a:txBody>
                    <a:bodyPr/>
                    <a:lstStyle/>
                    <a:p>
                      <a:r>
                        <a:rPr kumimoji="1" lang="en-US" altLang="ja-JP" sz="1800" b="1" dirty="0">
                          <a:latin typeface="+mn-lt"/>
                        </a:rPr>
                        <a:t>FIGO stage</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3658397191"/>
                  </a:ext>
                </a:extLst>
              </a:tr>
              <a:tr h="370840">
                <a:tc>
                  <a:txBody>
                    <a:bodyPr/>
                    <a:lstStyle/>
                    <a:p>
                      <a:r>
                        <a:rPr kumimoji="1" lang="en-US" altLang="ja-JP" sz="1800" dirty="0">
                          <a:latin typeface="+mn-lt"/>
                        </a:rPr>
                        <a:t> III</a:t>
                      </a:r>
                      <a:endParaRPr kumimoji="1" lang="ja-JP" altLang="en-US" sz="1800" dirty="0">
                        <a:latin typeface="+mn-lt"/>
                      </a:endParaRPr>
                    </a:p>
                  </a:txBody>
                  <a:tcPr>
                    <a:noFill/>
                  </a:tcPr>
                </a:tc>
                <a:tc>
                  <a:txBody>
                    <a:bodyPr/>
                    <a:lstStyle/>
                    <a:p>
                      <a:r>
                        <a:rPr kumimoji="1" lang="en-US" altLang="ja-JP" sz="1800" dirty="0">
                          <a:latin typeface="+mn-lt"/>
                        </a:rPr>
                        <a:t>44</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3108652997"/>
                  </a:ext>
                </a:extLst>
              </a:tr>
              <a:tr h="370840">
                <a:tc>
                  <a:txBody>
                    <a:bodyPr/>
                    <a:lstStyle/>
                    <a:p>
                      <a:r>
                        <a:rPr kumimoji="1" lang="en-US" altLang="ja-JP" sz="1800" dirty="0">
                          <a:latin typeface="+mn-lt"/>
                        </a:rPr>
                        <a:t> IV</a:t>
                      </a:r>
                      <a:endParaRPr kumimoji="1" lang="ja-JP" altLang="en-US" sz="1800" dirty="0">
                        <a:latin typeface="+mn-lt"/>
                      </a:endParaRPr>
                    </a:p>
                  </a:txBody>
                  <a:tcPr>
                    <a:noFill/>
                  </a:tcPr>
                </a:tc>
                <a:tc>
                  <a:txBody>
                    <a:bodyPr/>
                    <a:lstStyle/>
                    <a:p>
                      <a:r>
                        <a:rPr kumimoji="1" lang="en-US" altLang="ja-JP" sz="1800" dirty="0">
                          <a:latin typeface="+mn-lt"/>
                        </a:rPr>
                        <a:t>13</a:t>
                      </a:r>
                      <a:endParaRPr kumimoji="1" lang="ja-JP" altLang="en-US" sz="1800" dirty="0">
                        <a:latin typeface="+mn-lt"/>
                      </a:endParaRPr>
                    </a:p>
                  </a:txBody>
                  <a:tcPr>
                    <a:noFill/>
                  </a:tcPr>
                </a:tc>
                <a:tc>
                  <a:txBody>
                    <a:bodyPr/>
                    <a:lstStyle/>
                    <a:p>
                      <a:r>
                        <a:rPr kumimoji="1" lang="en-US" altLang="ja-JP" sz="1800" dirty="0">
                          <a:latin typeface="+mn-lt"/>
                        </a:rPr>
                        <a:t>1.9 (0.82-4.3)</a:t>
                      </a:r>
                      <a:endParaRPr kumimoji="1" lang="ja-JP" altLang="en-US" sz="1800" dirty="0">
                        <a:latin typeface="+mn-lt"/>
                      </a:endParaRPr>
                    </a:p>
                  </a:txBody>
                  <a:tcPr>
                    <a:noFill/>
                  </a:tcPr>
                </a:tc>
                <a:tc>
                  <a:txBody>
                    <a:bodyPr/>
                    <a:lstStyle/>
                    <a:p>
                      <a:r>
                        <a:rPr kumimoji="1" lang="en-US" altLang="ja-JP" sz="1800" dirty="0">
                          <a:latin typeface="+mn-lt"/>
                        </a:rPr>
                        <a:t>0.14</a:t>
                      </a:r>
                      <a:endParaRPr kumimoji="1" lang="ja-JP" altLang="en-US" sz="1800" dirty="0">
                        <a:latin typeface="+mn-lt"/>
                      </a:endParaRPr>
                    </a:p>
                  </a:txBody>
                  <a:tcPr>
                    <a:noFill/>
                  </a:tcPr>
                </a:tc>
                <a:tc>
                  <a:txBody>
                    <a:bodyPr/>
                    <a:lstStyle/>
                    <a:p>
                      <a:r>
                        <a:rPr kumimoji="1" lang="en-US" altLang="ja-JP" sz="1800" dirty="0">
                          <a:latin typeface="+mn-lt"/>
                        </a:rPr>
                        <a:t>4.7 (1.2-18)</a:t>
                      </a:r>
                      <a:endParaRPr kumimoji="1" lang="ja-JP" altLang="en-US" sz="1800" dirty="0">
                        <a:latin typeface="+mn-lt"/>
                      </a:endParaRPr>
                    </a:p>
                  </a:txBody>
                  <a:tcPr>
                    <a:noFill/>
                  </a:tcPr>
                </a:tc>
                <a:tc>
                  <a:txBody>
                    <a:bodyPr/>
                    <a:lstStyle/>
                    <a:p>
                      <a:r>
                        <a:rPr kumimoji="1" lang="en-US" altLang="ja-JP" sz="1800" dirty="0">
                          <a:latin typeface="+mn-lt"/>
                        </a:rPr>
                        <a:t>0.026</a:t>
                      </a:r>
                      <a:endParaRPr kumimoji="1" lang="ja-JP" altLang="en-US" sz="1800" dirty="0">
                        <a:latin typeface="+mn-lt"/>
                      </a:endParaRPr>
                    </a:p>
                  </a:txBody>
                  <a:tcPr>
                    <a:noFill/>
                  </a:tcPr>
                </a:tc>
                <a:extLst>
                  <a:ext uri="{0D108BD9-81ED-4DB2-BD59-A6C34878D82A}">
                    <a16:rowId xmlns:a16="http://schemas.microsoft.com/office/drawing/2014/main" val="3911597166"/>
                  </a:ext>
                </a:extLst>
              </a:tr>
              <a:tr h="370840">
                <a:tc>
                  <a:txBody>
                    <a:bodyPr/>
                    <a:lstStyle/>
                    <a:p>
                      <a:r>
                        <a:rPr kumimoji="1" lang="en-US" altLang="ja-JP" sz="1800" b="1" dirty="0">
                          <a:latin typeface="+mn-lt"/>
                        </a:rPr>
                        <a:t>Cytoreductive surgery</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1475822770"/>
                  </a:ext>
                </a:extLst>
              </a:tr>
              <a:tr h="370840">
                <a:tc>
                  <a:txBody>
                    <a:bodyPr/>
                    <a:lstStyle/>
                    <a:p>
                      <a:r>
                        <a:rPr kumimoji="1" lang="en-US" altLang="ja-JP" sz="1800" dirty="0">
                          <a:latin typeface="+mn-lt"/>
                        </a:rPr>
                        <a:t> No residual disease or less than 1cm</a:t>
                      </a:r>
                      <a:endParaRPr kumimoji="1" lang="ja-JP" altLang="en-US" sz="1800" dirty="0">
                        <a:latin typeface="+mn-lt"/>
                      </a:endParaRPr>
                    </a:p>
                  </a:txBody>
                  <a:tcPr>
                    <a:noFill/>
                  </a:tcPr>
                </a:tc>
                <a:tc>
                  <a:txBody>
                    <a:bodyPr/>
                    <a:lstStyle/>
                    <a:p>
                      <a:r>
                        <a:rPr kumimoji="1" lang="en-US" altLang="ja-JP" sz="1800" dirty="0">
                          <a:latin typeface="+mn-lt"/>
                        </a:rPr>
                        <a:t>44</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2174535688"/>
                  </a:ext>
                </a:extLst>
              </a:tr>
              <a:tr h="370840">
                <a:tc>
                  <a:txBody>
                    <a:bodyPr/>
                    <a:lstStyle/>
                    <a:p>
                      <a:r>
                        <a:rPr kumimoji="1" lang="en-US" altLang="ja-JP" sz="1800" dirty="0">
                          <a:latin typeface="+mn-lt"/>
                        </a:rPr>
                        <a:t> More than or equal 1cm</a:t>
                      </a:r>
                      <a:endParaRPr kumimoji="1" lang="ja-JP" altLang="en-US" sz="1800" dirty="0">
                        <a:latin typeface="+mn-lt"/>
                      </a:endParaRPr>
                    </a:p>
                  </a:txBody>
                  <a:tcPr>
                    <a:noFill/>
                  </a:tcPr>
                </a:tc>
                <a:tc>
                  <a:txBody>
                    <a:bodyPr/>
                    <a:lstStyle/>
                    <a:p>
                      <a:r>
                        <a:rPr kumimoji="1" lang="en-US" altLang="ja-JP" sz="1800" dirty="0">
                          <a:latin typeface="+mn-lt"/>
                        </a:rPr>
                        <a:t>13</a:t>
                      </a:r>
                      <a:endParaRPr kumimoji="1" lang="ja-JP" altLang="en-US" sz="1800" dirty="0">
                        <a:latin typeface="+mn-lt"/>
                      </a:endParaRPr>
                    </a:p>
                  </a:txBody>
                  <a:tcPr>
                    <a:noFill/>
                  </a:tcPr>
                </a:tc>
                <a:tc>
                  <a:txBody>
                    <a:bodyPr/>
                    <a:lstStyle/>
                    <a:p>
                      <a:r>
                        <a:rPr kumimoji="1" lang="en-US" altLang="ja-JP" sz="1800" dirty="0">
                          <a:latin typeface="+mn-lt"/>
                        </a:rPr>
                        <a:t>1.8 (0.84-3.8)</a:t>
                      </a:r>
                      <a:endParaRPr kumimoji="1" lang="ja-JP" altLang="en-US" sz="1800" dirty="0">
                        <a:latin typeface="+mn-lt"/>
                      </a:endParaRPr>
                    </a:p>
                  </a:txBody>
                  <a:tcPr>
                    <a:noFill/>
                  </a:tcPr>
                </a:tc>
                <a:tc>
                  <a:txBody>
                    <a:bodyPr/>
                    <a:lstStyle/>
                    <a:p>
                      <a:r>
                        <a:rPr kumimoji="1" lang="en-US" altLang="ja-JP" sz="1800" dirty="0">
                          <a:latin typeface="+mn-lt"/>
                        </a:rPr>
                        <a:t>0.13</a:t>
                      </a:r>
                      <a:endParaRPr kumimoji="1" lang="ja-JP" altLang="en-US" sz="1800" dirty="0">
                        <a:latin typeface="+mn-lt"/>
                      </a:endParaRPr>
                    </a:p>
                  </a:txBody>
                  <a:tcPr>
                    <a:noFill/>
                  </a:tcPr>
                </a:tc>
                <a:tc>
                  <a:txBody>
                    <a:bodyPr/>
                    <a:lstStyle/>
                    <a:p>
                      <a:r>
                        <a:rPr kumimoji="1" lang="en-US" altLang="ja-JP" sz="1800" dirty="0">
                          <a:latin typeface="+mn-lt"/>
                        </a:rPr>
                        <a:t>3.7 (1.3-10)</a:t>
                      </a:r>
                      <a:endParaRPr kumimoji="1" lang="ja-JP" altLang="en-US" sz="1800" dirty="0">
                        <a:latin typeface="+mn-lt"/>
                      </a:endParaRPr>
                    </a:p>
                  </a:txBody>
                  <a:tcPr>
                    <a:noFill/>
                  </a:tcPr>
                </a:tc>
                <a:tc>
                  <a:txBody>
                    <a:bodyPr/>
                    <a:lstStyle/>
                    <a:p>
                      <a:r>
                        <a:rPr kumimoji="1" lang="en-US" altLang="ja-JP" sz="1800" dirty="0">
                          <a:latin typeface="+mn-lt"/>
                        </a:rPr>
                        <a:t>0.016</a:t>
                      </a:r>
                      <a:endParaRPr kumimoji="1" lang="ja-JP" altLang="en-US" sz="1800" dirty="0">
                        <a:latin typeface="+mn-lt"/>
                      </a:endParaRPr>
                    </a:p>
                  </a:txBody>
                  <a:tcPr>
                    <a:noFill/>
                  </a:tcPr>
                </a:tc>
                <a:extLst>
                  <a:ext uri="{0D108BD9-81ED-4DB2-BD59-A6C34878D82A}">
                    <a16:rowId xmlns:a16="http://schemas.microsoft.com/office/drawing/2014/main" val="3116783074"/>
                  </a:ext>
                </a:extLst>
              </a:tr>
              <a:tr h="370840">
                <a:tc>
                  <a:txBody>
                    <a:bodyPr/>
                    <a:lstStyle/>
                    <a:p>
                      <a:r>
                        <a:rPr kumimoji="1" lang="en-US" altLang="ja-JP" sz="1800" b="1" dirty="0">
                          <a:latin typeface="+mn-lt"/>
                        </a:rPr>
                        <a:t>Chemotherapy plus bevacizumab</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707272351"/>
                  </a:ext>
                </a:extLst>
              </a:tr>
              <a:tr h="370840">
                <a:tc>
                  <a:txBody>
                    <a:bodyPr/>
                    <a:lstStyle/>
                    <a:p>
                      <a:r>
                        <a:rPr kumimoji="1" lang="en-US" altLang="ja-JP" sz="1800" dirty="0">
                          <a:latin typeface="+mn-lt"/>
                        </a:rPr>
                        <a:t> No</a:t>
                      </a:r>
                      <a:endParaRPr kumimoji="1" lang="ja-JP" altLang="en-US" sz="1800" dirty="0">
                        <a:latin typeface="+mn-lt"/>
                      </a:endParaRPr>
                    </a:p>
                  </a:txBody>
                  <a:tcPr>
                    <a:noFill/>
                  </a:tcPr>
                </a:tc>
                <a:tc>
                  <a:txBody>
                    <a:bodyPr/>
                    <a:lstStyle/>
                    <a:p>
                      <a:r>
                        <a:rPr kumimoji="1" lang="en-US" altLang="ja-JP" sz="1800" dirty="0">
                          <a:latin typeface="+mn-lt"/>
                        </a:rPr>
                        <a:t>27</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2276264644"/>
                  </a:ext>
                </a:extLst>
              </a:tr>
              <a:tr h="370840">
                <a:tc>
                  <a:txBody>
                    <a:bodyPr/>
                    <a:lstStyle/>
                    <a:p>
                      <a:r>
                        <a:rPr kumimoji="1" lang="en-US" altLang="ja-JP" sz="1800" dirty="0">
                          <a:latin typeface="+mn-lt"/>
                        </a:rPr>
                        <a:t> Yes</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30</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0.90 (0.42-2.0)</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0.79</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0.69 (0.18-2.7)</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0.59</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7630631"/>
                  </a:ext>
                </a:extLst>
              </a:tr>
            </a:tbl>
          </a:graphicData>
        </a:graphic>
      </p:graphicFrame>
      <p:sp>
        <p:nvSpPr>
          <p:cNvPr id="4" name="正方形/長方形 3">
            <a:extLst>
              <a:ext uri="{FF2B5EF4-FFF2-40B4-BE49-F238E27FC236}">
                <a16:creationId xmlns:a16="http://schemas.microsoft.com/office/drawing/2014/main" id="{8851E04C-147A-8299-FC01-E58A377B7756}"/>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2430000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62047"/>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ea typeface="Yu Gothic" panose="020B0400000000000000" pitchFamily="34" charset="-128"/>
              </a:rPr>
              <a:t>Validation of SLFN11 as a prognostic factor in HGSC (n = 96)</a:t>
            </a:r>
            <a:endParaRPr lang="ja-JP" altLang="en-US" sz="2800" b="1" dirty="0">
              <a:latin typeface="+mn-lt"/>
              <a:ea typeface="Yu Gothic" panose="020B0400000000000000" pitchFamily="34" charset="-128"/>
            </a:endParaRPr>
          </a:p>
        </p:txBody>
      </p:sp>
      <p:pic>
        <p:nvPicPr>
          <p:cNvPr id="2" name="コンテンツ プレースホルダー 4">
            <a:extLst>
              <a:ext uri="{FF2B5EF4-FFF2-40B4-BE49-F238E27FC236}">
                <a16:creationId xmlns:a16="http://schemas.microsoft.com/office/drawing/2014/main" id="{3EF6659E-B212-7DEA-F5DE-AC0F5924D8DE}"/>
              </a:ext>
            </a:extLst>
          </p:cNvPr>
          <p:cNvPicPr>
            <a:picLocks noGrp="1" noChangeAspect="1"/>
          </p:cNvPicPr>
          <p:nvPr>
            <p:ph idx="1"/>
          </p:nvPr>
        </p:nvPicPr>
        <p:blipFill rotWithShape="1">
          <a:blip r:embed="rId3"/>
          <a:srcRect l="8196" t="8625" r="37900" b="44062"/>
          <a:stretch/>
        </p:blipFill>
        <p:spPr>
          <a:xfrm>
            <a:off x="1658677" y="2063580"/>
            <a:ext cx="3774771" cy="3313226"/>
          </a:xfrm>
        </p:spPr>
      </p:pic>
      <p:pic>
        <p:nvPicPr>
          <p:cNvPr id="25" name="コンテンツ プレースホルダー 4">
            <a:extLst>
              <a:ext uri="{FF2B5EF4-FFF2-40B4-BE49-F238E27FC236}">
                <a16:creationId xmlns:a16="http://schemas.microsoft.com/office/drawing/2014/main" id="{70BE9D07-A477-8E77-E7E5-4405C894FDCE}"/>
              </a:ext>
            </a:extLst>
          </p:cNvPr>
          <p:cNvPicPr>
            <a:picLocks noChangeAspect="1"/>
          </p:cNvPicPr>
          <p:nvPr/>
        </p:nvPicPr>
        <p:blipFill rotWithShape="1">
          <a:blip r:embed="rId4"/>
          <a:srcRect l="7531" t="8626" r="35583" b="45109"/>
          <a:stretch/>
        </p:blipFill>
        <p:spPr>
          <a:xfrm>
            <a:off x="6390166" y="2063580"/>
            <a:ext cx="3983621" cy="3239785"/>
          </a:xfrm>
          <a:prstGeom prst="rect">
            <a:avLst/>
          </a:prstGeom>
        </p:spPr>
      </p:pic>
      <p:sp>
        <p:nvSpPr>
          <p:cNvPr id="26" name="正方形/長方形 25">
            <a:extLst>
              <a:ext uri="{FF2B5EF4-FFF2-40B4-BE49-F238E27FC236}">
                <a16:creationId xmlns:a16="http://schemas.microsoft.com/office/drawing/2014/main" id="{6D819B60-5C68-B368-3A82-CA48E43CE82B}"/>
              </a:ext>
            </a:extLst>
          </p:cNvPr>
          <p:cNvSpPr/>
          <p:nvPr/>
        </p:nvSpPr>
        <p:spPr>
          <a:xfrm rot="16200000">
            <a:off x="-147786" y="3342181"/>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b="1" dirty="0">
                <a:solidFill>
                  <a:schemeClr val="tx1"/>
                </a:solidFill>
              </a:rPr>
              <a:t>Progression free survival</a:t>
            </a:r>
          </a:p>
        </p:txBody>
      </p:sp>
      <p:sp>
        <p:nvSpPr>
          <p:cNvPr id="27" name="正方形/長方形 26">
            <a:extLst>
              <a:ext uri="{FF2B5EF4-FFF2-40B4-BE49-F238E27FC236}">
                <a16:creationId xmlns:a16="http://schemas.microsoft.com/office/drawing/2014/main" id="{B21D2242-A02D-2AE4-1CA2-1CC513283BDD}"/>
              </a:ext>
            </a:extLst>
          </p:cNvPr>
          <p:cNvSpPr/>
          <p:nvPr/>
        </p:nvSpPr>
        <p:spPr>
          <a:xfrm rot="16200000">
            <a:off x="4749291" y="3342181"/>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b="1" dirty="0">
                <a:solidFill>
                  <a:schemeClr val="tx1"/>
                </a:solidFill>
              </a:rPr>
              <a:t>Overall survival</a:t>
            </a:r>
          </a:p>
        </p:txBody>
      </p:sp>
      <p:sp>
        <p:nvSpPr>
          <p:cNvPr id="28" name="正方形/長方形 27">
            <a:extLst>
              <a:ext uri="{FF2B5EF4-FFF2-40B4-BE49-F238E27FC236}">
                <a16:creationId xmlns:a16="http://schemas.microsoft.com/office/drawing/2014/main" id="{4FF3DA32-CCB1-08B2-654F-77D717FE26FA}"/>
              </a:ext>
            </a:extLst>
          </p:cNvPr>
          <p:cNvSpPr/>
          <p:nvPr/>
        </p:nvSpPr>
        <p:spPr>
          <a:xfrm>
            <a:off x="4867811" y="1976332"/>
            <a:ext cx="768968" cy="7677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47C51C0C-EBC2-2679-4270-B9DB9341D90B}"/>
              </a:ext>
            </a:extLst>
          </p:cNvPr>
          <p:cNvSpPr/>
          <p:nvPr/>
        </p:nvSpPr>
        <p:spPr>
          <a:xfrm>
            <a:off x="9604819" y="2006194"/>
            <a:ext cx="768968" cy="6670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TextBox 1">
            <a:extLst>
              <a:ext uri="{FF2B5EF4-FFF2-40B4-BE49-F238E27FC236}">
                <a16:creationId xmlns:a16="http://schemas.microsoft.com/office/drawing/2014/main" id="{70BDB7A3-FC6B-1154-F67C-55123144F816}"/>
              </a:ext>
            </a:extLst>
          </p:cNvPr>
          <p:cNvSpPr txBox="1"/>
          <p:nvPr/>
        </p:nvSpPr>
        <p:spPr>
          <a:xfrm>
            <a:off x="3343143" y="1643478"/>
            <a:ext cx="631071" cy="461665"/>
          </a:xfrm>
          <a:prstGeom prst="rect">
            <a:avLst/>
          </a:prstGeom>
          <a:solidFill>
            <a:schemeClr val="accent4">
              <a:lumMod val="20000"/>
              <a:lumOff val="80000"/>
            </a:schemeClr>
          </a:solidFill>
        </p:spPr>
        <p:txBody>
          <a:bodyPr wrap="none" rtlCol="0">
            <a:spAutoFit/>
          </a:bodyPr>
          <a:lstStyle/>
          <a:p>
            <a:pPr algn="ctr"/>
            <a:r>
              <a:rPr lang="en-JP" sz="2400" b="1" dirty="0">
                <a:latin typeface="Calibri" panose="020F0502020204030204" pitchFamily="34" charset="0"/>
                <a:ea typeface="Calibri" panose="020F0502020204030204" pitchFamily="34" charset="0"/>
                <a:cs typeface="Calibri" panose="020F0502020204030204" pitchFamily="34" charset="0"/>
              </a:rPr>
              <a:t>PFS</a:t>
            </a:r>
          </a:p>
        </p:txBody>
      </p:sp>
      <p:sp>
        <p:nvSpPr>
          <p:cNvPr id="31" name="TextBox 1">
            <a:extLst>
              <a:ext uri="{FF2B5EF4-FFF2-40B4-BE49-F238E27FC236}">
                <a16:creationId xmlns:a16="http://schemas.microsoft.com/office/drawing/2014/main" id="{BC01F20B-9943-EC17-D32B-C0291D6B99CC}"/>
              </a:ext>
            </a:extLst>
          </p:cNvPr>
          <p:cNvSpPr txBox="1"/>
          <p:nvPr/>
        </p:nvSpPr>
        <p:spPr>
          <a:xfrm>
            <a:off x="8230626" y="1637559"/>
            <a:ext cx="538930" cy="461665"/>
          </a:xfrm>
          <a:prstGeom prst="rect">
            <a:avLst/>
          </a:prstGeom>
          <a:solidFill>
            <a:schemeClr val="accent4">
              <a:lumMod val="20000"/>
              <a:lumOff val="80000"/>
            </a:schemeClr>
          </a:solidFill>
        </p:spPr>
        <p:txBody>
          <a:bodyPr wrap="none" rtlCol="0">
            <a:spAutoFit/>
          </a:bodyPr>
          <a:lstStyle/>
          <a:p>
            <a:pPr algn="ctr"/>
            <a:r>
              <a:rPr lang="en-US" sz="2400" b="1" dirty="0">
                <a:ea typeface="MS PGothic" panose="020B0600070205080204" pitchFamily="34" charset="-128"/>
              </a:rPr>
              <a:t>O</a:t>
            </a:r>
            <a:r>
              <a:rPr lang="en-JP" sz="2400" b="1" dirty="0">
                <a:ea typeface="MS PGothic" panose="020B0600070205080204" pitchFamily="34" charset="-128"/>
              </a:rPr>
              <a:t>S</a:t>
            </a:r>
          </a:p>
        </p:txBody>
      </p:sp>
      <p:sp>
        <p:nvSpPr>
          <p:cNvPr id="32" name="正方形/長方形 31">
            <a:extLst>
              <a:ext uri="{FF2B5EF4-FFF2-40B4-BE49-F238E27FC236}">
                <a16:creationId xmlns:a16="http://schemas.microsoft.com/office/drawing/2014/main" id="{4F968B7F-65EE-C7D9-20DB-B8E1A915B878}"/>
              </a:ext>
            </a:extLst>
          </p:cNvPr>
          <p:cNvSpPr/>
          <p:nvPr/>
        </p:nvSpPr>
        <p:spPr>
          <a:xfrm>
            <a:off x="3894592" y="3295765"/>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0.0095</a:t>
            </a:r>
            <a:endParaRPr kumimoji="1" lang="en-US" altLang="ja-JP" sz="1600" dirty="0">
              <a:solidFill>
                <a:schemeClr val="tx1"/>
              </a:solidFill>
            </a:endParaRPr>
          </a:p>
        </p:txBody>
      </p:sp>
      <p:sp>
        <p:nvSpPr>
          <p:cNvPr id="33" name="正方形/長方形 32">
            <a:extLst>
              <a:ext uri="{FF2B5EF4-FFF2-40B4-BE49-F238E27FC236}">
                <a16:creationId xmlns:a16="http://schemas.microsoft.com/office/drawing/2014/main" id="{EAED1F3E-2752-63D5-CF35-D40C886FE3D2}"/>
              </a:ext>
            </a:extLst>
          </p:cNvPr>
          <p:cNvSpPr/>
          <p:nvPr/>
        </p:nvSpPr>
        <p:spPr>
          <a:xfrm>
            <a:off x="9267306" y="3289550"/>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0.00099</a:t>
            </a:r>
            <a:endParaRPr kumimoji="1" lang="en-US" altLang="ja-JP" sz="1600" dirty="0">
              <a:solidFill>
                <a:schemeClr val="tx1"/>
              </a:solidFill>
            </a:endParaRPr>
          </a:p>
        </p:txBody>
      </p:sp>
      <p:cxnSp>
        <p:nvCxnSpPr>
          <p:cNvPr id="34" name="直線コネクタ 33">
            <a:extLst>
              <a:ext uri="{FF2B5EF4-FFF2-40B4-BE49-F238E27FC236}">
                <a16:creationId xmlns:a16="http://schemas.microsoft.com/office/drawing/2014/main" id="{A5D296D4-E69D-6EED-C9CD-7A14A31D38C0}"/>
              </a:ext>
            </a:extLst>
          </p:cNvPr>
          <p:cNvCxnSpPr>
            <a:cxnSpLocks/>
          </p:cNvCxnSpPr>
          <p:nvPr/>
        </p:nvCxnSpPr>
        <p:spPr>
          <a:xfrm>
            <a:off x="2724601" y="2393058"/>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直線コネクタ 34">
            <a:extLst>
              <a:ext uri="{FF2B5EF4-FFF2-40B4-BE49-F238E27FC236}">
                <a16:creationId xmlns:a16="http://schemas.microsoft.com/office/drawing/2014/main" id="{D2FE8FBF-EAA2-8C2D-CCB5-AFB71ED659BA}"/>
              </a:ext>
            </a:extLst>
          </p:cNvPr>
          <p:cNvCxnSpPr>
            <a:cxnSpLocks/>
          </p:cNvCxnSpPr>
          <p:nvPr/>
        </p:nvCxnSpPr>
        <p:spPr>
          <a:xfrm flipV="1">
            <a:off x="2724601" y="2772780"/>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正方形/長方形 35">
            <a:extLst>
              <a:ext uri="{FF2B5EF4-FFF2-40B4-BE49-F238E27FC236}">
                <a16:creationId xmlns:a16="http://schemas.microsoft.com/office/drawing/2014/main" id="{511A7BAD-DA4E-67B2-76C5-74BD8EB6B38B}"/>
              </a:ext>
            </a:extLst>
          </p:cNvPr>
          <p:cNvSpPr/>
          <p:nvPr/>
        </p:nvSpPr>
        <p:spPr>
          <a:xfrm>
            <a:off x="3078125" y="2232897"/>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65)</a:t>
            </a:r>
          </a:p>
        </p:txBody>
      </p:sp>
      <p:sp>
        <p:nvSpPr>
          <p:cNvPr id="37" name="正方形/長方形 36">
            <a:extLst>
              <a:ext uri="{FF2B5EF4-FFF2-40B4-BE49-F238E27FC236}">
                <a16:creationId xmlns:a16="http://schemas.microsoft.com/office/drawing/2014/main" id="{02684D9C-2A2E-40F2-7FE9-E26B8E09E678}"/>
              </a:ext>
            </a:extLst>
          </p:cNvPr>
          <p:cNvSpPr/>
          <p:nvPr/>
        </p:nvSpPr>
        <p:spPr>
          <a:xfrm>
            <a:off x="3078124" y="2653980"/>
            <a:ext cx="2788571" cy="2436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31)</a:t>
            </a:r>
          </a:p>
        </p:txBody>
      </p:sp>
      <p:cxnSp>
        <p:nvCxnSpPr>
          <p:cNvPr id="38" name="直線コネクタ 37">
            <a:extLst>
              <a:ext uri="{FF2B5EF4-FFF2-40B4-BE49-F238E27FC236}">
                <a16:creationId xmlns:a16="http://schemas.microsoft.com/office/drawing/2014/main" id="{9EA349F8-1E3D-C298-F467-AB95854A0130}"/>
              </a:ext>
            </a:extLst>
          </p:cNvPr>
          <p:cNvCxnSpPr>
            <a:cxnSpLocks/>
          </p:cNvCxnSpPr>
          <p:nvPr/>
        </p:nvCxnSpPr>
        <p:spPr>
          <a:xfrm>
            <a:off x="8157699" y="2393058"/>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39" name="正方形/長方形 38">
            <a:extLst>
              <a:ext uri="{FF2B5EF4-FFF2-40B4-BE49-F238E27FC236}">
                <a16:creationId xmlns:a16="http://schemas.microsoft.com/office/drawing/2014/main" id="{375AFBDE-AA9B-4867-6565-0A7E34F204A8}"/>
              </a:ext>
            </a:extLst>
          </p:cNvPr>
          <p:cNvSpPr/>
          <p:nvPr/>
        </p:nvSpPr>
        <p:spPr>
          <a:xfrm>
            <a:off x="8551735" y="2232780"/>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65)</a:t>
            </a:r>
          </a:p>
        </p:txBody>
      </p:sp>
      <p:cxnSp>
        <p:nvCxnSpPr>
          <p:cNvPr id="40" name="直線コネクタ 39">
            <a:extLst>
              <a:ext uri="{FF2B5EF4-FFF2-40B4-BE49-F238E27FC236}">
                <a16:creationId xmlns:a16="http://schemas.microsoft.com/office/drawing/2014/main" id="{3A678A1E-DB90-EFA6-2C70-DBB1B192FE74}"/>
              </a:ext>
            </a:extLst>
          </p:cNvPr>
          <p:cNvCxnSpPr>
            <a:cxnSpLocks/>
          </p:cNvCxnSpPr>
          <p:nvPr/>
        </p:nvCxnSpPr>
        <p:spPr>
          <a:xfrm flipV="1">
            <a:off x="8157699" y="2772780"/>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正方形/長方形 40">
            <a:extLst>
              <a:ext uri="{FF2B5EF4-FFF2-40B4-BE49-F238E27FC236}">
                <a16:creationId xmlns:a16="http://schemas.microsoft.com/office/drawing/2014/main" id="{9591640F-0FD5-1E46-FD6B-B57958DCE847}"/>
              </a:ext>
            </a:extLst>
          </p:cNvPr>
          <p:cNvSpPr/>
          <p:nvPr/>
        </p:nvSpPr>
        <p:spPr>
          <a:xfrm>
            <a:off x="8551735" y="2653980"/>
            <a:ext cx="2778770" cy="228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31)</a:t>
            </a:r>
          </a:p>
        </p:txBody>
      </p:sp>
      <p:sp>
        <p:nvSpPr>
          <p:cNvPr id="42" name="正方形/長方形 41">
            <a:extLst>
              <a:ext uri="{FF2B5EF4-FFF2-40B4-BE49-F238E27FC236}">
                <a16:creationId xmlns:a16="http://schemas.microsoft.com/office/drawing/2014/main" id="{B6AA9695-729A-5CC4-B882-59C71D97924C}"/>
              </a:ext>
            </a:extLst>
          </p:cNvPr>
          <p:cNvSpPr/>
          <p:nvPr/>
        </p:nvSpPr>
        <p:spPr>
          <a:xfrm>
            <a:off x="3226051" y="5266915"/>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dirty="0">
                <a:solidFill>
                  <a:schemeClr val="tx1"/>
                </a:solidFill>
              </a:rPr>
              <a:t>Months</a:t>
            </a:r>
            <a:endParaRPr kumimoji="1" lang="en-US" altLang="ja-JP" sz="1600" dirty="0">
              <a:solidFill>
                <a:schemeClr val="tx1"/>
              </a:solidFill>
            </a:endParaRPr>
          </a:p>
        </p:txBody>
      </p:sp>
      <p:sp>
        <p:nvSpPr>
          <p:cNvPr id="43" name="正方形/長方形 42">
            <a:extLst>
              <a:ext uri="{FF2B5EF4-FFF2-40B4-BE49-F238E27FC236}">
                <a16:creationId xmlns:a16="http://schemas.microsoft.com/office/drawing/2014/main" id="{0EEECECA-2C70-8708-5133-E58D3E7AF737}"/>
              </a:ext>
            </a:extLst>
          </p:cNvPr>
          <p:cNvSpPr/>
          <p:nvPr/>
        </p:nvSpPr>
        <p:spPr>
          <a:xfrm>
            <a:off x="8174608" y="5266915"/>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dirty="0">
                <a:solidFill>
                  <a:schemeClr val="tx1"/>
                </a:solidFill>
              </a:rPr>
              <a:t>Months</a:t>
            </a:r>
            <a:endParaRPr kumimoji="1" lang="en-US" altLang="ja-JP" sz="1600" dirty="0">
              <a:solidFill>
                <a:schemeClr val="tx1"/>
              </a:solidFill>
            </a:endParaRPr>
          </a:p>
        </p:txBody>
      </p:sp>
      <p:sp>
        <p:nvSpPr>
          <p:cNvPr id="44" name="テキスト ボックス 43">
            <a:extLst>
              <a:ext uri="{FF2B5EF4-FFF2-40B4-BE49-F238E27FC236}">
                <a16:creationId xmlns:a16="http://schemas.microsoft.com/office/drawing/2014/main" id="{E3E4AD1E-F548-7F68-DF16-F559DC0E4BE3}"/>
              </a:ext>
            </a:extLst>
          </p:cNvPr>
          <p:cNvSpPr txBox="1"/>
          <p:nvPr/>
        </p:nvSpPr>
        <p:spPr>
          <a:xfrm>
            <a:off x="543697" y="1136822"/>
            <a:ext cx="1490664" cy="369332"/>
          </a:xfrm>
          <a:prstGeom prst="rect">
            <a:avLst/>
          </a:prstGeom>
          <a:noFill/>
          <a:ln>
            <a:solidFill>
              <a:schemeClr val="tx1"/>
            </a:solidFill>
          </a:ln>
        </p:spPr>
        <p:txBody>
          <a:bodyPr wrap="none" rtlCol="0">
            <a:spAutoFit/>
          </a:bodyPr>
          <a:lstStyle/>
          <a:p>
            <a:r>
              <a:rPr kumimoji="1" lang="en-US" altLang="ja-JP" b="1" dirty="0"/>
              <a:t>Validation set</a:t>
            </a:r>
            <a:endParaRPr kumimoji="1" lang="ja-JP" altLang="en-US" b="1"/>
          </a:p>
        </p:txBody>
      </p:sp>
      <p:sp>
        <p:nvSpPr>
          <p:cNvPr id="45" name="正方形/長方形 44">
            <a:extLst>
              <a:ext uri="{FF2B5EF4-FFF2-40B4-BE49-F238E27FC236}">
                <a16:creationId xmlns:a16="http://schemas.microsoft.com/office/drawing/2014/main" id="{69C4048F-BB2B-4B49-4745-3AC9F4AFBB7C}"/>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5218292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7" y="110331"/>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effectLst/>
                <a:latin typeface="+mn-lt"/>
              </a:rPr>
              <a:t> SLFN11 expression and </a:t>
            </a:r>
            <a:r>
              <a:rPr lang="en-US" altLang="ja-JP" sz="3200" b="1" i="1" dirty="0">
                <a:effectLst/>
                <a:latin typeface="+mn-lt"/>
              </a:rPr>
              <a:t>BRCA1/2</a:t>
            </a:r>
            <a:r>
              <a:rPr lang="en-US" altLang="ja-JP" sz="3200" b="1" dirty="0">
                <a:effectLst/>
                <a:latin typeface="+mn-lt"/>
              </a:rPr>
              <a:t> mutation status in HGSC</a:t>
            </a:r>
            <a:endParaRPr lang="ja-JP" altLang="en-US" sz="32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392C1538-96AD-9960-FD3E-132CC9D50578}"/>
              </a:ext>
            </a:extLst>
          </p:cNvPr>
          <p:cNvPicPr>
            <a:picLocks noChangeAspect="1"/>
          </p:cNvPicPr>
          <p:nvPr/>
        </p:nvPicPr>
        <p:blipFill rotWithShape="1">
          <a:blip r:embed="rId3"/>
          <a:srcRect l="24792" t="27037" r="14722" b="11481"/>
          <a:stretch/>
        </p:blipFill>
        <p:spPr>
          <a:xfrm>
            <a:off x="403158" y="2310818"/>
            <a:ext cx="5530840" cy="3162327"/>
          </a:xfrm>
          <a:prstGeom prst="rect">
            <a:avLst/>
          </a:prstGeom>
        </p:spPr>
      </p:pic>
      <p:pic>
        <p:nvPicPr>
          <p:cNvPr id="4" name="図 3">
            <a:extLst>
              <a:ext uri="{FF2B5EF4-FFF2-40B4-BE49-F238E27FC236}">
                <a16:creationId xmlns:a16="http://schemas.microsoft.com/office/drawing/2014/main" id="{679FA7B7-C89A-0F8F-EA5B-2BE9E345B8C7}"/>
              </a:ext>
            </a:extLst>
          </p:cNvPr>
          <p:cNvPicPr>
            <a:picLocks noChangeAspect="1"/>
          </p:cNvPicPr>
          <p:nvPr/>
        </p:nvPicPr>
        <p:blipFill rotWithShape="1">
          <a:blip r:embed="rId4"/>
          <a:srcRect l="24569" t="28659" r="14741" b="9119"/>
          <a:stretch/>
        </p:blipFill>
        <p:spPr>
          <a:xfrm>
            <a:off x="6417441" y="2310818"/>
            <a:ext cx="5549494" cy="3200389"/>
          </a:xfrm>
          <a:prstGeom prst="rect">
            <a:avLst/>
          </a:prstGeom>
        </p:spPr>
      </p:pic>
      <p:sp>
        <p:nvSpPr>
          <p:cNvPr id="5" name="TextBox 1">
            <a:extLst>
              <a:ext uri="{FF2B5EF4-FFF2-40B4-BE49-F238E27FC236}">
                <a16:creationId xmlns:a16="http://schemas.microsoft.com/office/drawing/2014/main" id="{CD631300-BFE2-60BF-F669-163E13622D11}"/>
              </a:ext>
            </a:extLst>
          </p:cNvPr>
          <p:cNvSpPr txBox="1"/>
          <p:nvPr/>
        </p:nvSpPr>
        <p:spPr>
          <a:xfrm>
            <a:off x="2391833" y="1615591"/>
            <a:ext cx="631071" cy="461665"/>
          </a:xfrm>
          <a:prstGeom prst="rect">
            <a:avLst/>
          </a:prstGeom>
          <a:solidFill>
            <a:schemeClr val="accent4">
              <a:lumMod val="20000"/>
              <a:lumOff val="80000"/>
            </a:schemeClr>
          </a:solidFill>
        </p:spPr>
        <p:txBody>
          <a:bodyPr wrap="none" rtlCol="0">
            <a:spAutoFit/>
          </a:bodyPr>
          <a:lstStyle/>
          <a:p>
            <a:pPr algn="ctr"/>
            <a:r>
              <a:rPr lang="en-JP" sz="2400" b="1" dirty="0">
                <a:latin typeface="Calibri" panose="020F0502020204030204" pitchFamily="34" charset="0"/>
                <a:ea typeface="Calibri" panose="020F0502020204030204" pitchFamily="34" charset="0"/>
                <a:cs typeface="Calibri" panose="020F0502020204030204" pitchFamily="34" charset="0"/>
              </a:rPr>
              <a:t>PFS</a:t>
            </a:r>
          </a:p>
        </p:txBody>
      </p:sp>
      <p:sp>
        <p:nvSpPr>
          <p:cNvPr id="6" name="TextBox 1">
            <a:extLst>
              <a:ext uri="{FF2B5EF4-FFF2-40B4-BE49-F238E27FC236}">
                <a16:creationId xmlns:a16="http://schemas.microsoft.com/office/drawing/2014/main" id="{59D58C71-0F65-2AE6-8E82-0C06157AB58D}"/>
              </a:ext>
            </a:extLst>
          </p:cNvPr>
          <p:cNvSpPr txBox="1"/>
          <p:nvPr/>
        </p:nvSpPr>
        <p:spPr>
          <a:xfrm>
            <a:off x="8323759" y="1615591"/>
            <a:ext cx="538930" cy="461665"/>
          </a:xfrm>
          <a:prstGeom prst="rect">
            <a:avLst/>
          </a:prstGeom>
          <a:solidFill>
            <a:schemeClr val="accent4">
              <a:lumMod val="20000"/>
              <a:lumOff val="80000"/>
            </a:schemeClr>
          </a:solidFill>
        </p:spPr>
        <p:txBody>
          <a:bodyPr wrap="none" rtlCol="0">
            <a:spAutoFit/>
          </a:bodyPr>
          <a:lstStyle/>
          <a:p>
            <a:pPr algn="ctr"/>
            <a:r>
              <a:rPr lang="en-US" sz="2400" b="1" dirty="0">
                <a:ea typeface="MS PGothic" panose="020B0600070205080204" pitchFamily="34" charset="-128"/>
              </a:rPr>
              <a:t>O</a:t>
            </a:r>
            <a:r>
              <a:rPr lang="en-JP" sz="2400" b="1" dirty="0">
                <a:ea typeface="MS PGothic" panose="020B0600070205080204" pitchFamily="34" charset="-128"/>
              </a:rPr>
              <a:t>S</a:t>
            </a:r>
          </a:p>
        </p:txBody>
      </p:sp>
      <p:sp>
        <p:nvSpPr>
          <p:cNvPr id="7" name="正方形/長方形 6">
            <a:extLst>
              <a:ext uri="{FF2B5EF4-FFF2-40B4-BE49-F238E27FC236}">
                <a16:creationId xmlns:a16="http://schemas.microsoft.com/office/drawing/2014/main" id="{9F65751D-1568-BFF9-2C3D-C4623BA5BC57}"/>
              </a:ext>
            </a:extLst>
          </p:cNvPr>
          <p:cNvSpPr/>
          <p:nvPr/>
        </p:nvSpPr>
        <p:spPr>
          <a:xfrm>
            <a:off x="927107" y="5851834"/>
            <a:ext cx="10337785" cy="52992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rgbClr val="FF0000"/>
                </a:solidFill>
                <a:effectLst/>
                <a:ea typeface="游明朝" panose="02020400000000000000" pitchFamily="18" charset="-128"/>
                <a:cs typeface="Times New Roman (Body CS)"/>
              </a:rPr>
              <a:t>SLFN11 positivity is a </a:t>
            </a:r>
            <a:r>
              <a:rPr lang="en-US" altLang="ja-JP" sz="2400" b="1" i="1" dirty="0">
                <a:solidFill>
                  <a:srgbClr val="FF0000"/>
                </a:solidFill>
                <a:effectLst/>
                <a:ea typeface="游明朝" panose="02020400000000000000" pitchFamily="18" charset="-128"/>
                <a:cs typeface="Times New Roman (Body CS)"/>
              </a:rPr>
              <a:t>BRCA</a:t>
            </a:r>
            <a:r>
              <a:rPr lang="en-US" altLang="ja-JP" sz="2400" b="1" dirty="0">
                <a:solidFill>
                  <a:srgbClr val="FF0000"/>
                </a:solidFill>
                <a:effectLst/>
                <a:ea typeface="游明朝" panose="02020400000000000000" pitchFamily="18" charset="-128"/>
                <a:cs typeface="Times New Roman (Body CS)"/>
              </a:rPr>
              <a:t>-independent favorable prognosis </a:t>
            </a:r>
            <a:r>
              <a:rPr lang="en-US" altLang="ja-JP" sz="2400" b="1" dirty="0">
                <a:solidFill>
                  <a:srgbClr val="FF0000"/>
                </a:solidFill>
                <a:ea typeface="游明朝" panose="02020400000000000000" pitchFamily="18" charset="-128"/>
                <a:cs typeface="Times New Roman (Body CS)"/>
              </a:rPr>
              <a:t>factor</a:t>
            </a:r>
            <a:r>
              <a:rPr lang="ja-JP" altLang="en-US" sz="2400" b="1">
                <a:solidFill>
                  <a:srgbClr val="FF0000"/>
                </a:solidFill>
                <a:ea typeface="游明朝" panose="02020400000000000000" pitchFamily="18" charset="-128"/>
                <a:cs typeface="Times New Roman (Body CS)"/>
              </a:rPr>
              <a:t> </a:t>
            </a:r>
            <a:r>
              <a:rPr lang="en-US" altLang="ja-JP" sz="2400" b="1" dirty="0">
                <a:solidFill>
                  <a:srgbClr val="FF0000"/>
                </a:solidFill>
                <a:effectLst/>
                <a:ea typeface="游明朝" panose="02020400000000000000" pitchFamily="18" charset="-128"/>
                <a:cs typeface="Times New Roman (Body CS)"/>
              </a:rPr>
              <a:t>in HGSC</a:t>
            </a:r>
            <a:endParaRPr kumimoji="1" lang="en-US" altLang="ja-JP" sz="2400" b="1" dirty="0">
              <a:solidFill>
                <a:srgbClr val="FF0000"/>
              </a:solidFill>
              <a:latin typeface="+mn-ea"/>
            </a:endParaRPr>
          </a:p>
        </p:txBody>
      </p:sp>
      <p:cxnSp>
        <p:nvCxnSpPr>
          <p:cNvPr id="8" name="直線コネクタ 7">
            <a:extLst>
              <a:ext uri="{FF2B5EF4-FFF2-40B4-BE49-F238E27FC236}">
                <a16:creationId xmlns:a16="http://schemas.microsoft.com/office/drawing/2014/main" id="{1F0A0574-C50F-7A8C-0CAD-2F9A3298CC05}"/>
              </a:ext>
            </a:extLst>
          </p:cNvPr>
          <p:cNvCxnSpPr>
            <a:cxnSpLocks/>
          </p:cNvCxnSpPr>
          <p:nvPr/>
        </p:nvCxnSpPr>
        <p:spPr>
          <a:xfrm>
            <a:off x="2268000" y="2556000"/>
            <a:ext cx="288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9" name="直線コネクタ 8">
            <a:extLst>
              <a:ext uri="{FF2B5EF4-FFF2-40B4-BE49-F238E27FC236}">
                <a16:creationId xmlns:a16="http://schemas.microsoft.com/office/drawing/2014/main" id="{B55A13CC-A0FE-9410-1736-A2F3CFF52FA8}"/>
              </a:ext>
            </a:extLst>
          </p:cNvPr>
          <p:cNvCxnSpPr>
            <a:cxnSpLocks/>
          </p:cNvCxnSpPr>
          <p:nvPr/>
        </p:nvCxnSpPr>
        <p:spPr>
          <a:xfrm>
            <a:off x="2268000" y="2808000"/>
            <a:ext cx="288000" cy="0"/>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10" name="直線コネクタ 9">
            <a:extLst>
              <a:ext uri="{FF2B5EF4-FFF2-40B4-BE49-F238E27FC236}">
                <a16:creationId xmlns:a16="http://schemas.microsoft.com/office/drawing/2014/main" id="{52E23A32-D906-6825-9D48-84886249477C}"/>
              </a:ext>
            </a:extLst>
          </p:cNvPr>
          <p:cNvCxnSpPr>
            <a:cxnSpLocks/>
          </p:cNvCxnSpPr>
          <p:nvPr/>
        </p:nvCxnSpPr>
        <p:spPr>
          <a:xfrm>
            <a:off x="2268000" y="3058557"/>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線コネクタ 10">
            <a:extLst>
              <a:ext uri="{FF2B5EF4-FFF2-40B4-BE49-F238E27FC236}">
                <a16:creationId xmlns:a16="http://schemas.microsoft.com/office/drawing/2014/main" id="{B0D68D75-73AD-3FF8-ECE7-04EE66E02DB4}"/>
              </a:ext>
            </a:extLst>
          </p:cNvPr>
          <p:cNvCxnSpPr>
            <a:cxnSpLocks/>
          </p:cNvCxnSpPr>
          <p:nvPr/>
        </p:nvCxnSpPr>
        <p:spPr>
          <a:xfrm>
            <a:off x="2268000" y="3336625"/>
            <a:ext cx="288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正方形/長方形 11">
            <a:extLst>
              <a:ext uri="{FF2B5EF4-FFF2-40B4-BE49-F238E27FC236}">
                <a16:creationId xmlns:a16="http://schemas.microsoft.com/office/drawing/2014/main" id="{19F31371-57B5-0931-0553-DF9395DD5D36}"/>
              </a:ext>
            </a:extLst>
          </p:cNvPr>
          <p:cNvSpPr/>
          <p:nvPr/>
        </p:nvSpPr>
        <p:spPr>
          <a:xfrm>
            <a:off x="3375065" y="2721823"/>
            <a:ext cx="2802451" cy="15807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正方形/長方形 12">
            <a:extLst>
              <a:ext uri="{FF2B5EF4-FFF2-40B4-BE49-F238E27FC236}">
                <a16:creationId xmlns:a16="http://schemas.microsoft.com/office/drawing/2014/main" id="{1A38203B-953A-B816-356E-A14C3F3A09DA}"/>
              </a:ext>
            </a:extLst>
          </p:cNvPr>
          <p:cNvSpPr/>
          <p:nvPr/>
        </p:nvSpPr>
        <p:spPr>
          <a:xfrm>
            <a:off x="2572428" y="2376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m</a:t>
            </a:r>
            <a:r>
              <a:rPr kumimoji="1" lang="en-US" altLang="ja-JP" sz="1600" dirty="0">
                <a:solidFill>
                  <a:schemeClr val="tx1"/>
                </a:solidFill>
              </a:rPr>
              <a:t>, SLFN11</a:t>
            </a:r>
            <a:r>
              <a:rPr lang="en-US" altLang="ja-JP" sz="1600" dirty="0">
                <a:solidFill>
                  <a:schemeClr val="tx1"/>
                </a:solidFill>
              </a:rPr>
              <a:t>-positive</a:t>
            </a:r>
            <a:r>
              <a:rPr kumimoji="1" lang="en-US" altLang="ja-JP" sz="1600" dirty="0">
                <a:solidFill>
                  <a:schemeClr val="tx1"/>
                </a:solidFill>
              </a:rPr>
              <a:t> (n = 30)</a:t>
            </a:r>
          </a:p>
        </p:txBody>
      </p:sp>
      <p:sp>
        <p:nvSpPr>
          <p:cNvPr id="16" name="正方形/長方形 15">
            <a:extLst>
              <a:ext uri="{FF2B5EF4-FFF2-40B4-BE49-F238E27FC236}">
                <a16:creationId xmlns:a16="http://schemas.microsoft.com/office/drawing/2014/main" id="{8A75D4B4-ECC3-BE9F-635B-F78FB2AA5FA3}"/>
              </a:ext>
            </a:extLst>
          </p:cNvPr>
          <p:cNvSpPr/>
          <p:nvPr/>
        </p:nvSpPr>
        <p:spPr>
          <a:xfrm>
            <a:off x="2572428" y="2628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wt</a:t>
            </a:r>
            <a:r>
              <a:rPr kumimoji="1" lang="en-US" altLang="ja-JP" sz="1600" dirty="0">
                <a:solidFill>
                  <a:schemeClr val="tx1"/>
                </a:solidFill>
              </a:rPr>
              <a:t>, SLFN11</a:t>
            </a:r>
            <a:r>
              <a:rPr lang="en-US" altLang="ja-JP" sz="1600" dirty="0">
                <a:solidFill>
                  <a:schemeClr val="tx1"/>
                </a:solidFill>
              </a:rPr>
              <a:t>-positive</a:t>
            </a:r>
            <a:r>
              <a:rPr kumimoji="1" lang="en-US" altLang="ja-JP" sz="1600" dirty="0">
                <a:solidFill>
                  <a:schemeClr val="tx1"/>
                </a:solidFill>
              </a:rPr>
              <a:t> (n = </a:t>
            </a:r>
            <a:r>
              <a:rPr lang="en-US" altLang="ja-JP" sz="1600" dirty="0">
                <a:solidFill>
                  <a:schemeClr val="tx1"/>
                </a:solidFill>
              </a:rPr>
              <a:t>52</a:t>
            </a:r>
            <a:r>
              <a:rPr kumimoji="1" lang="en-US" altLang="ja-JP" sz="1600" dirty="0">
                <a:solidFill>
                  <a:schemeClr val="tx1"/>
                </a:solidFill>
              </a:rPr>
              <a:t>)</a:t>
            </a:r>
          </a:p>
        </p:txBody>
      </p:sp>
      <p:sp>
        <p:nvSpPr>
          <p:cNvPr id="17" name="正方形/長方形 16">
            <a:extLst>
              <a:ext uri="{FF2B5EF4-FFF2-40B4-BE49-F238E27FC236}">
                <a16:creationId xmlns:a16="http://schemas.microsoft.com/office/drawing/2014/main" id="{9C059902-FB01-05F1-E313-FFB9EFA1910B}"/>
              </a:ext>
            </a:extLst>
          </p:cNvPr>
          <p:cNvSpPr/>
          <p:nvPr/>
        </p:nvSpPr>
        <p:spPr>
          <a:xfrm>
            <a:off x="2572428" y="2880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m</a:t>
            </a:r>
            <a:r>
              <a:rPr kumimoji="1" lang="en-US" altLang="ja-JP" sz="1600" dirty="0">
                <a:solidFill>
                  <a:schemeClr val="tx1"/>
                </a:solidFill>
              </a:rPr>
              <a:t>, SLFN11</a:t>
            </a:r>
            <a:r>
              <a:rPr lang="en-US" altLang="ja-JP" sz="1600" dirty="0">
                <a:solidFill>
                  <a:schemeClr val="tx1"/>
                </a:solidFill>
              </a:rPr>
              <a:t>-negative</a:t>
            </a:r>
            <a:r>
              <a:rPr kumimoji="1" lang="en-US" altLang="ja-JP" sz="1600" dirty="0">
                <a:solidFill>
                  <a:schemeClr val="tx1"/>
                </a:solidFill>
              </a:rPr>
              <a:t> (n = 8)</a:t>
            </a:r>
          </a:p>
        </p:txBody>
      </p:sp>
      <p:sp>
        <p:nvSpPr>
          <p:cNvPr id="18" name="正方形/長方形 17">
            <a:extLst>
              <a:ext uri="{FF2B5EF4-FFF2-40B4-BE49-F238E27FC236}">
                <a16:creationId xmlns:a16="http://schemas.microsoft.com/office/drawing/2014/main" id="{604A2E3A-D1A5-169A-F101-FD4F56D77887}"/>
              </a:ext>
            </a:extLst>
          </p:cNvPr>
          <p:cNvSpPr/>
          <p:nvPr/>
        </p:nvSpPr>
        <p:spPr>
          <a:xfrm>
            <a:off x="2572428" y="3132000"/>
            <a:ext cx="3034199"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wt</a:t>
            </a:r>
            <a:r>
              <a:rPr kumimoji="1" lang="en-US" altLang="ja-JP" sz="1600" dirty="0">
                <a:solidFill>
                  <a:schemeClr val="tx1"/>
                </a:solidFill>
              </a:rPr>
              <a:t>, SLFN11</a:t>
            </a:r>
            <a:r>
              <a:rPr lang="en-US" altLang="ja-JP" sz="1600" dirty="0">
                <a:solidFill>
                  <a:schemeClr val="tx1"/>
                </a:solidFill>
              </a:rPr>
              <a:t>-negative</a:t>
            </a:r>
            <a:r>
              <a:rPr kumimoji="1" lang="en-US" altLang="ja-JP" sz="1600" dirty="0">
                <a:solidFill>
                  <a:schemeClr val="tx1"/>
                </a:solidFill>
              </a:rPr>
              <a:t> (n = 23)</a:t>
            </a:r>
          </a:p>
        </p:txBody>
      </p:sp>
      <p:sp>
        <p:nvSpPr>
          <p:cNvPr id="19" name="正方形/長方形 18">
            <a:extLst>
              <a:ext uri="{FF2B5EF4-FFF2-40B4-BE49-F238E27FC236}">
                <a16:creationId xmlns:a16="http://schemas.microsoft.com/office/drawing/2014/main" id="{2FC1871C-92F9-4E8D-5603-C2CA1427DCAC}"/>
              </a:ext>
            </a:extLst>
          </p:cNvPr>
          <p:cNvSpPr/>
          <p:nvPr/>
        </p:nvSpPr>
        <p:spPr>
          <a:xfrm>
            <a:off x="3436537" y="3778872"/>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0.0018</a:t>
            </a:r>
            <a:endParaRPr kumimoji="1" lang="en-US" altLang="ja-JP" sz="1600" dirty="0">
              <a:solidFill>
                <a:schemeClr val="tx1"/>
              </a:solidFill>
            </a:endParaRPr>
          </a:p>
        </p:txBody>
      </p:sp>
      <p:sp>
        <p:nvSpPr>
          <p:cNvPr id="20" name="正方形/長方形 19">
            <a:extLst>
              <a:ext uri="{FF2B5EF4-FFF2-40B4-BE49-F238E27FC236}">
                <a16:creationId xmlns:a16="http://schemas.microsoft.com/office/drawing/2014/main" id="{1211B889-4F93-C47F-9A18-D321974A4F42}"/>
              </a:ext>
            </a:extLst>
          </p:cNvPr>
          <p:cNvSpPr/>
          <p:nvPr/>
        </p:nvSpPr>
        <p:spPr>
          <a:xfrm>
            <a:off x="9406394" y="2352736"/>
            <a:ext cx="2624550" cy="15807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cxnSp>
        <p:nvCxnSpPr>
          <p:cNvPr id="21" name="直線コネクタ 20">
            <a:extLst>
              <a:ext uri="{FF2B5EF4-FFF2-40B4-BE49-F238E27FC236}">
                <a16:creationId xmlns:a16="http://schemas.microsoft.com/office/drawing/2014/main" id="{74B06B0E-AC92-F164-9E18-0A1958809CBC}"/>
              </a:ext>
            </a:extLst>
          </p:cNvPr>
          <p:cNvCxnSpPr>
            <a:cxnSpLocks/>
          </p:cNvCxnSpPr>
          <p:nvPr/>
        </p:nvCxnSpPr>
        <p:spPr>
          <a:xfrm>
            <a:off x="9000000" y="2556000"/>
            <a:ext cx="288000" cy="0"/>
          </a:xfrm>
          <a:prstGeom prst="line">
            <a:avLst/>
          </a:prstGeom>
          <a:ln w="3810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 name="直線コネクタ 21">
            <a:extLst>
              <a:ext uri="{FF2B5EF4-FFF2-40B4-BE49-F238E27FC236}">
                <a16:creationId xmlns:a16="http://schemas.microsoft.com/office/drawing/2014/main" id="{1947CF8C-55F1-53D2-7033-3976D7898E63}"/>
              </a:ext>
            </a:extLst>
          </p:cNvPr>
          <p:cNvCxnSpPr>
            <a:cxnSpLocks/>
          </p:cNvCxnSpPr>
          <p:nvPr/>
        </p:nvCxnSpPr>
        <p:spPr>
          <a:xfrm>
            <a:off x="9000000" y="2808000"/>
            <a:ext cx="288000" cy="0"/>
          </a:xfrm>
          <a:prstGeom prst="line">
            <a:avLst/>
          </a:prstGeom>
          <a:ln w="381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23" name="直線コネクタ 22">
            <a:extLst>
              <a:ext uri="{FF2B5EF4-FFF2-40B4-BE49-F238E27FC236}">
                <a16:creationId xmlns:a16="http://schemas.microsoft.com/office/drawing/2014/main" id="{A67F1CF4-BA5F-C9FE-9CB4-87330A6A6CBE}"/>
              </a:ext>
            </a:extLst>
          </p:cNvPr>
          <p:cNvCxnSpPr>
            <a:cxnSpLocks/>
          </p:cNvCxnSpPr>
          <p:nvPr/>
        </p:nvCxnSpPr>
        <p:spPr>
          <a:xfrm>
            <a:off x="9000000" y="3060000"/>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直線コネクタ 23">
            <a:extLst>
              <a:ext uri="{FF2B5EF4-FFF2-40B4-BE49-F238E27FC236}">
                <a16:creationId xmlns:a16="http://schemas.microsoft.com/office/drawing/2014/main" id="{4E49B724-9BA7-2567-E670-9A4FF6688220}"/>
              </a:ext>
            </a:extLst>
          </p:cNvPr>
          <p:cNvCxnSpPr>
            <a:cxnSpLocks/>
          </p:cNvCxnSpPr>
          <p:nvPr/>
        </p:nvCxnSpPr>
        <p:spPr>
          <a:xfrm>
            <a:off x="9000000" y="3312000"/>
            <a:ext cx="2880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正方形/長方形 24">
            <a:extLst>
              <a:ext uri="{FF2B5EF4-FFF2-40B4-BE49-F238E27FC236}">
                <a16:creationId xmlns:a16="http://schemas.microsoft.com/office/drawing/2014/main" id="{B31DA5F9-41A9-66F4-5B50-E66184B6AD81}"/>
              </a:ext>
            </a:extLst>
          </p:cNvPr>
          <p:cNvSpPr/>
          <p:nvPr/>
        </p:nvSpPr>
        <p:spPr>
          <a:xfrm>
            <a:off x="9252000" y="2376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m</a:t>
            </a:r>
            <a:r>
              <a:rPr kumimoji="1" lang="en-US" altLang="ja-JP" sz="1600" dirty="0">
                <a:solidFill>
                  <a:schemeClr val="tx1"/>
                </a:solidFill>
              </a:rPr>
              <a:t>, SLFN11</a:t>
            </a:r>
            <a:r>
              <a:rPr lang="en-US" altLang="ja-JP" sz="1600" dirty="0">
                <a:solidFill>
                  <a:schemeClr val="tx1"/>
                </a:solidFill>
              </a:rPr>
              <a:t>-positive</a:t>
            </a:r>
            <a:r>
              <a:rPr kumimoji="1" lang="en-US" altLang="ja-JP" sz="1600" dirty="0">
                <a:solidFill>
                  <a:schemeClr val="tx1"/>
                </a:solidFill>
              </a:rPr>
              <a:t> (n = 30)</a:t>
            </a:r>
          </a:p>
        </p:txBody>
      </p:sp>
      <p:sp>
        <p:nvSpPr>
          <p:cNvPr id="26" name="正方形/長方形 25">
            <a:extLst>
              <a:ext uri="{FF2B5EF4-FFF2-40B4-BE49-F238E27FC236}">
                <a16:creationId xmlns:a16="http://schemas.microsoft.com/office/drawing/2014/main" id="{8B17B486-40F9-39FD-1316-223635E5A898}"/>
              </a:ext>
            </a:extLst>
          </p:cNvPr>
          <p:cNvSpPr/>
          <p:nvPr/>
        </p:nvSpPr>
        <p:spPr>
          <a:xfrm>
            <a:off x="9252000" y="2628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wt</a:t>
            </a:r>
            <a:r>
              <a:rPr kumimoji="1" lang="en-US" altLang="ja-JP" sz="1600" dirty="0">
                <a:solidFill>
                  <a:schemeClr val="tx1"/>
                </a:solidFill>
              </a:rPr>
              <a:t>, SLFN11</a:t>
            </a:r>
            <a:r>
              <a:rPr lang="en-US" altLang="ja-JP" sz="1600" dirty="0">
                <a:solidFill>
                  <a:schemeClr val="tx1"/>
                </a:solidFill>
              </a:rPr>
              <a:t>-positive</a:t>
            </a:r>
            <a:r>
              <a:rPr kumimoji="1" lang="en-US" altLang="ja-JP" sz="1600" dirty="0">
                <a:solidFill>
                  <a:schemeClr val="tx1"/>
                </a:solidFill>
              </a:rPr>
              <a:t> (n = </a:t>
            </a:r>
            <a:r>
              <a:rPr lang="en-US" altLang="ja-JP" sz="1600" dirty="0">
                <a:solidFill>
                  <a:schemeClr val="tx1"/>
                </a:solidFill>
              </a:rPr>
              <a:t>52</a:t>
            </a:r>
            <a:r>
              <a:rPr kumimoji="1" lang="en-US" altLang="ja-JP" sz="1600" dirty="0">
                <a:solidFill>
                  <a:schemeClr val="tx1"/>
                </a:solidFill>
              </a:rPr>
              <a:t>)</a:t>
            </a:r>
          </a:p>
        </p:txBody>
      </p:sp>
      <p:sp>
        <p:nvSpPr>
          <p:cNvPr id="27" name="正方形/長方形 26">
            <a:extLst>
              <a:ext uri="{FF2B5EF4-FFF2-40B4-BE49-F238E27FC236}">
                <a16:creationId xmlns:a16="http://schemas.microsoft.com/office/drawing/2014/main" id="{8CBA1683-C609-B722-37BF-CCEB836B0E45}"/>
              </a:ext>
            </a:extLst>
          </p:cNvPr>
          <p:cNvSpPr/>
          <p:nvPr/>
        </p:nvSpPr>
        <p:spPr>
          <a:xfrm>
            <a:off x="9252000" y="2880000"/>
            <a:ext cx="2942294"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m</a:t>
            </a:r>
            <a:r>
              <a:rPr kumimoji="1" lang="en-US" altLang="ja-JP" sz="1600" dirty="0">
                <a:solidFill>
                  <a:schemeClr val="tx1"/>
                </a:solidFill>
              </a:rPr>
              <a:t>, SLFN11</a:t>
            </a:r>
            <a:r>
              <a:rPr lang="en-US" altLang="ja-JP" sz="1600" dirty="0">
                <a:solidFill>
                  <a:schemeClr val="tx1"/>
                </a:solidFill>
              </a:rPr>
              <a:t>-negative</a:t>
            </a:r>
            <a:r>
              <a:rPr kumimoji="1" lang="en-US" altLang="ja-JP" sz="1600" dirty="0">
                <a:solidFill>
                  <a:schemeClr val="tx1"/>
                </a:solidFill>
              </a:rPr>
              <a:t> (n = 8)</a:t>
            </a:r>
          </a:p>
        </p:txBody>
      </p:sp>
      <p:sp>
        <p:nvSpPr>
          <p:cNvPr id="28" name="正方形/長方形 27">
            <a:extLst>
              <a:ext uri="{FF2B5EF4-FFF2-40B4-BE49-F238E27FC236}">
                <a16:creationId xmlns:a16="http://schemas.microsoft.com/office/drawing/2014/main" id="{3B6724F8-964B-1C0B-6C66-E05D0106F67A}"/>
              </a:ext>
            </a:extLst>
          </p:cNvPr>
          <p:cNvSpPr/>
          <p:nvPr/>
        </p:nvSpPr>
        <p:spPr>
          <a:xfrm>
            <a:off x="9252000" y="3132000"/>
            <a:ext cx="3034199" cy="343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i="1" dirty="0" err="1">
                <a:solidFill>
                  <a:schemeClr val="tx1"/>
                </a:solidFill>
              </a:rPr>
              <a:t>BRCA</a:t>
            </a:r>
            <a:r>
              <a:rPr kumimoji="1" lang="en-US" altLang="ja-JP" sz="1600" dirty="0" err="1">
                <a:solidFill>
                  <a:schemeClr val="tx1"/>
                </a:solidFill>
              </a:rPr>
              <a:t>wt</a:t>
            </a:r>
            <a:r>
              <a:rPr kumimoji="1" lang="en-US" altLang="ja-JP" sz="1600" dirty="0">
                <a:solidFill>
                  <a:schemeClr val="tx1"/>
                </a:solidFill>
              </a:rPr>
              <a:t>, SLFN11</a:t>
            </a:r>
            <a:r>
              <a:rPr lang="en-US" altLang="ja-JP" sz="1600" dirty="0">
                <a:solidFill>
                  <a:schemeClr val="tx1"/>
                </a:solidFill>
              </a:rPr>
              <a:t>-negative</a:t>
            </a:r>
            <a:r>
              <a:rPr kumimoji="1" lang="en-US" altLang="ja-JP" sz="1600" dirty="0">
                <a:solidFill>
                  <a:schemeClr val="tx1"/>
                </a:solidFill>
              </a:rPr>
              <a:t> (n = 23)</a:t>
            </a:r>
          </a:p>
        </p:txBody>
      </p:sp>
      <p:sp>
        <p:nvSpPr>
          <p:cNvPr id="29" name="正方形/長方形 28">
            <a:extLst>
              <a:ext uri="{FF2B5EF4-FFF2-40B4-BE49-F238E27FC236}">
                <a16:creationId xmlns:a16="http://schemas.microsoft.com/office/drawing/2014/main" id="{84D7CDD0-ED60-78E8-7255-2A357209B8B9}"/>
              </a:ext>
            </a:extLst>
          </p:cNvPr>
          <p:cNvSpPr/>
          <p:nvPr/>
        </p:nvSpPr>
        <p:spPr>
          <a:xfrm>
            <a:off x="10090441" y="3778872"/>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0.0018</a:t>
            </a:r>
            <a:endParaRPr kumimoji="1" lang="en-US" altLang="ja-JP" sz="1600" dirty="0">
              <a:solidFill>
                <a:schemeClr val="tx1"/>
              </a:solidFill>
            </a:endParaRPr>
          </a:p>
        </p:txBody>
      </p:sp>
      <p:sp>
        <p:nvSpPr>
          <p:cNvPr id="30" name="正方形/長方形 29">
            <a:extLst>
              <a:ext uri="{FF2B5EF4-FFF2-40B4-BE49-F238E27FC236}">
                <a16:creationId xmlns:a16="http://schemas.microsoft.com/office/drawing/2014/main" id="{E2700F7C-D79F-C0FB-1275-1060D5D001A6}"/>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29700719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08929" y="-1626"/>
            <a:ext cx="11177124" cy="8837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10000"/>
              </a:lnSpc>
            </a:pPr>
            <a:r>
              <a:rPr lang="en-US" altLang="ja-JP" sz="2400" b="1" dirty="0">
                <a:latin typeface="+mn-lt"/>
                <a:ea typeface="Yu Gothic" panose="020B0400000000000000" pitchFamily="34" charset="-128"/>
              </a:rPr>
              <a:t>Correlation between SLFN11 expression and tumor shrinkage rates</a:t>
            </a:r>
          </a:p>
          <a:p>
            <a:pPr>
              <a:lnSpc>
                <a:spcPct val="110000"/>
              </a:lnSpc>
            </a:pPr>
            <a:r>
              <a:rPr lang="en-US" altLang="ja-JP" sz="2400" b="1" dirty="0">
                <a:latin typeface="+mn-lt"/>
                <a:ea typeface="Yu Gothic" panose="020B0400000000000000" pitchFamily="34" charset="-128"/>
              </a:rPr>
              <a:t>after neoadjuvant chemotherapy (NAC) in stage III/IV HGSC</a:t>
            </a:r>
            <a:endParaRPr lang="ja-JP" altLang="en-US" sz="24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3D328897-E367-A560-67A8-C2F31D881D77}"/>
              </a:ext>
            </a:extLst>
          </p:cNvPr>
          <p:cNvPicPr>
            <a:picLocks noChangeAspect="1"/>
          </p:cNvPicPr>
          <p:nvPr/>
        </p:nvPicPr>
        <p:blipFill rotWithShape="1">
          <a:blip r:embed="rId3"/>
          <a:srcRect l="18819" t="24938" r="48959" b="34691"/>
          <a:stretch/>
        </p:blipFill>
        <p:spPr>
          <a:xfrm>
            <a:off x="959879" y="1935112"/>
            <a:ext cx="5008845" cy="3530020"/>
          </a:xfrm>
          <a:prstGeom prst="rect">
            <a:avLst/>
          </a:prstGeom>
        </p:spPr>
      </p:pic>
      <p:pic>
        <p:nvPicPr>
          <p:cNvPr id="4" name="図 3">
            <a:extLst>
              <a:ext uri="{FF2B5EF4-FFF2-40B4-BE49-F238E27FC236}">
                <a16:creationId xmlns:a16="http://schemas.microsoft.com/office/drawing/2014/main" id="{89A2875F-D720-3BD1-42DB-BDC582B4E4D8}"/>
              </a:ext>
            </a:extLst>
          </p:cNvPr>
          <p:cNvPicPr>
            <a:picLocks noChangeAspect="1"/>
          </p:cNvPicPr>
          <p:nvPr/>
        </p:nvPicPr>
        <p:blipFill rotWithShape="1">
          <a:blip r:embed="rId3"/>
          <a:srcRect l="50959" t="21605" r="19842" b="34691"/>
          <a:stretch/>
        </p:blipFill>
        <p:spPr>
          <a:xfrm>
            <a:off x="6517916" y="1789394"/>
            <a:ext cx="4538968" cy="3821456"/>
          </a:xfrm>
          <a:prstGeom prst="rect">
            <a:avLst/>
          </a:prstGeom>
        </p:spPr>
      </p:pic>
      <p:sp>
        <p:nvSpPr>
          <p:cNvPr id="5" name="正方形/長方形 4">
            <a:extLst>
              <a:ext uri="{FF2B5EF4-FFF2-40B4-BE49-F238E27FC236}">
                <a16:creationId xmlns:a16="http://schemas.microsoft.com/office/drawing/2014/main" id="{5D767F20-9B7F-5485-63D2-82552B8AFAA9}"/>
              </a:ext>
            </a:extLst>
          </p:cNvPr>
          <p:cNvSpPr/>
          <p:nvPr/>
        </p:nvSpPr>
        <p:spPr>
          <a:xfrm>
            <a:off x="6600497" y="1687709"/>
            <a:ext cx="725214" cy="4519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正方形/長方形 5">
            <a:extLst>
              <a:ext uri="{FF2B5EF4-FFF2-40B4-BE49-F238E27FC236}">
                <a16:creationId xmlns:a16="http://schemas.microsoft.com/office/drawing/2014/main" id="{CBE5461F-1E7F-E809-6FB3-EC777F7BC953}"/>
              </a:ext>
            </a:extLst>
          </p:cNvPr>
          <p:cNvSpPr/>
          <p:nvPr/>
        </p:nvSpPr>
        <p:spPr>
          <a:xfrm>
            <a:off x="8755116" y="1935112"/>
            <a:ext cx="555829" cy="2045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正方形/長方形 6">
            <a:extLst>
              <a:ext uri="{FF2B5EF4-FFF2-40B4-BE49-F238E27FC236}">
                <a16:creationId xmlns:a16="http://schemas.microsoft.com/office/drawing/2014/main" id="{9EDA55CC-CE8C-99A6-2B19-39116122614C}"/>
              </a:ext>
            </a:extLst>
          </p:cNvPr>
          <p:cNvSpPr/>
          <p:nvPr/>
        </p:nvSpPr>
        <p:spPr>
          <a:xfrm>
            <a:off x="8342275" y="1870400"/>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&lt; 0.001</a:t>
            </a:r>
            <a:endParaRPr kumimoji="1" lang="en-US" altLang="ja-JP" sz="1600" dirty="0">
              <a:solidFill>
                <a:schemeClr val="tx1"/>
              </a:solidFill>
            </a:endParaRPr>
          </a:p>
        </p:txBody>
      </p:sp>
      <p:sp>
        <p:nvSpPr>
          <p:cNvPr id="8" name="正方形/長方形 7">
            <a:extLst>
              <a:ext uri="{FF2B5EF4-FFF2-40B4-BE49-F238E27FC236}">
                <a16:creationId xmlns:a16="http://schemas.microsoft.com/office/drawing/2014/main" id="{55EC2B01-1DD7-F924-6374-1D76E44DEEB2}"/>
              </a:ext>
            </a:extLst>
          </p:cNvPr>
          <p:cNvSpPr/>
          <p:nvPr/>
        </p:nvSpPr>
        <p:spPr>
          <a:xfrm>
            <a:off x="2322763" y="5778162"/>
            <a:ext cx="7546473" cy="6226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rgbClr val="FF0000"/>
                </a:solidFill>
                <a:effectLst/>
                <a:latin typeface="Calibri" panose="020F0502020204030204" pitchFamily="34" charset="0"/>
                <a:ea typeface="Calibri" panose="020F0502020204030204" pitchFamily="34" charset="0"/>
                <a:cs typeface="Calibri" panose="020F0502020204030204" pitchFamily="34" charset="0"/>
              </a:rPr>
              <a:t>NAC is more effective in the SLFN11-positive HGSC group</a:t>
            </a:r>
            <a:endParaRPr lang="ja-JP" altLang="ja-JP" sz="2400" b="1" dirty="0">
              <a:solidFill>
                <a:srgbClr val="FF0000"/>
              </a:solidFill>
              <a:effectLst/>
              <a:latin typeface="Calibri" panose="020F0502020204030204" pitchFamily="34" charset="0"/>
              <a:cs typeface="Calibri" panose="020F0502020204030204" pitchFamily="34" charset="0"/>
            </a:endParaRPr>
          </a:p>
        </p:txBody>
      </p:sp>
      <p:sp>
        <p:nvSpPr>
          <p:cNvPr id="9" name="正方形/長方形 8">
            <a:extLst>
              <a:ext uri="{FF2B5EF4-FFF2-40B4-BE49-F238E27FC236}">
                <a16:creationId xmlns:a16="http://schemas.microsoft.com/office/drawing/2014/main" id="{485CCB51-C8A9-E668-08FD-5734E7C19608}"/>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78214477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Summary: HGSC</a:t>
            </a:r>
            <a:endParaRPr lang="ja-JP" altLang="en-US" sz="3200" b="1" dirty="0">
              <a:latin typeface="+mn-lt"/>
              <a:ea typeface="Yu Gothic" panose="020B0400000000000000" pitchFamily="34" charset="-128"/>
            </a:endParaRPr>
          </a:p>
        </p:txBody>
      </p:sp>
      <p:sp>
        <p:nvSpPr>
          <p:cNvPr id="2" name="コンテンツ プレースホルダー 2">
            <a:extLst>
              <a:ext uri="{FF2B5EF4-FFF2-40B4-BE49-F238E27FC236}">
                <a16:creationId xmlns:a16="http://schemas.microsoft.com/office/drawing/2014/main" id="{C9F99ACC-7AF0-1257-5EA3-F2D54C6B2E3A}"/>
              </a:ext>
            </a:extLst>
          </p:cNvPr>
          <p:cNvSpPr>
            <a:spLocks noGrp="1"/>
          </p:cNvSpPr>
          <p:nvPr>
            <p:ph idx="1"/>
          </p:nvPr>
        </p:nvSpPr>
        <p:spPr>
          <a:xfrm>
            <a:off x="838200" y="1825625"/>
            <a:ext cx="10515600" cy="4351338"/>
          </a:xfrm>
        </p:spPr>
        <p:txBody>
          <a:bodyPr/>
          <a:lstStyle/>
          <a:p>
            <a:r>
              <a:rPr lang="en-US" altLang="ja-JP" sz="2800" b="1" dirty="0">
                <a:effectLst/>
                <a:ea typeface="游明朝" panose="02020400000000000000" pitchFamily="18" charset="-128"/>
                <a:cs typeface="Times New Roman (Body CS)"/>
              </a:rPr>
              <a:t>SLFN11 is a </a:t>
            </a:r>
            <a:r>
              <a:rPr lang="en-US" altLang="ja-JP" sz="2800" b="1" i="1" dirty="0">
                <a:effectLst/>
                <a:ea typeface="游明朝" panose="02020400000000000000" pitchFamily="18" charset="-128"/>
                <a:cs typeface="Times New Roman" panose="02020603050405020304" pitchFamily="18" charset="0"/>
              </a:rPr>
              <a:t>BRCA</a:t>
            </a:r>
            <a:r>
              <a:rPr lang="en-US" altLang="ja-JP" sz="2800" b="1" dirty="0">
                <a:effectLst/>
                <a:ea typeface="游明朝" panose="02020400000000000000" pitchFamily="18" charset="-128"/>
                <a:cs typeface="Times New Roman (Body CS)"/>
              </a:rPr>
              <a:t>-independent prognostic factor for</a:t>
            </a:r>
            <a:r>
              <a:rPr lang="ja-JP" altLang="en-US" sz="2800" b="1">
                <a:ea typeface="游明朝" panose="02020400000000000000" pitchFamily="18" charset="-128"/>
                <a:cs typeface="Times New Roman (Body CS)"/>
              </a:rPr>
              <a:t> </a:t>
            </a:r>
            <a:r>
              <a:rPr lang="en-US" altLang="ja-JP" sz="2800" b="1" dirty="0">
                <a:ea typeface="游明朝" panose="02020400000000000000" pitchFamily="18" charset="-128"/>
                <a:cs typeface="Times New Roman (Body CS)"/>
              </a:rPr>
              <a:t>stage III/IV </a:t>
            </a:r>
            <a:r>
              <a:rPr lang="en-US" altLang="ja-JP" sz="2800" b="1" dirty="0">
                <a:effectLst/>
                <a:ea typeface="游明朝" panose="02020400000000000000" pitchFamily="18" charset="-128"/>
                <a:cs typeface="Times New Roman (Body CS)"/>
              </a:rPr>
              <a:t>HGSC patients</a:t>
            </a:r>
            <a:r>
              <a:rPr lang="en-US" altLang="ja-JP" b="1" dirty="0">
                <a:ea typeface="游明朝" panose="02020400000000000000" pitchFamily="18" charset="-128"/>
                <a:cs typeface="Times New Roman (Body CS)"/>
              </a:rPr>
              <a:t> </a:t>
            </a:r>
            <a:r>
              <a:rPr lang="en-US" altLang="ja-JP" sz="2800" b="1" dirty="0">
                <a:effectLst/>
                <a:ea typeface="游明朝" panose="02020400000000000000" pitchFamily="18" charset="-128"/>
                <a:cs typeface="Times New Roman (Body CS)"/>
              </a:rPr>
              <a:t>treated with platinum-based chemotherapy.</a:t>
            </a:r>
            <a:endParaRPr lang="ja-JP" altLang="ja-JP" sz="2800" b="1">
              <a:effectLst/>
              <a:ea typeface="游明朝" panose="02020400000000000000" pitchFamily="18" charset="-128"/>
              <a:cs typeface="Times New Roman (Body CS)"/>
            </a:endParaRPr>
          </a:p>
          <a:p>
            <a:pPr marL="0" indent="0">
              <a:buNone/>
            </a:pPr>
            <a:endParaRPr lang="en-US" altLang="ja-JP" sz="2800" b="1" dirty="0"/>
          </a:p>
          <a:p>
            <a:r>
              <a:rPr lang="en-US" altLang="ja-JP" sz="2800" b="1" dirty="0">
                <a:effectLst/>
                <a:ea typeface="游明朝" panose="02020400000000000000" pitchFamily="18" charset="-128"/>
                <a:cs typeface="Times New Roman (Body CS)"/>
              </a:rPr>
              <a:t>NAC is more effective in the SLFN11-positive HGSC group.</a:t>
            </a:r>
            <a:endParaRPr lang="ja-JP" altLang="ja-JP" sz="2800" b="1">
              <a:effectLst/>
              <a:ea typeface="游明朝" panose="02020400000000000000" pitchFamily="18" charset="-128"/>
              <a:cs typeface="Times New Roman (Body CS)"/>
            </a:endParaRPr>
          </a:p>
        </p:txBody>
      </p:sp>
      <p:sp>
        <p:nvSpPr>
          <p:cNvPr id="3" name="正方形/長方形 2">
            <a:extLst>
              <a:ext uri="{FF2B5EF4-FFF2-40B4-BE49-F238E27FC236}">
                <a16:creationId xmlns:a16="http://schemas.microsoft.com/office/drawing/2014/main" id="{A6013595-2F9F-D6A8-7838-77C104EADA6F}"/>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34784473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Clinicopathological characteristics (CCC)</a:t>
            </a:r>
            <a:endParaRPr lang="ja-JP" altLang="en-US" sz="3200" b="1" dirty="0">
              <a:latin typeface="+mn-lt"/>
              <a:ea typeface="Yu Gothic" panose="020B0400000000000000" pitchFamily="34" charset="-128"/>
            </a:endParaRPr>
          </a:p>
        </p:txBody>
      </p:sp>
      <p:graphicFrame>
        <p:nvGraphicFramePr>
          <p:cNvPr id="2" name="表 3">
            <a:extLst>
              <a:ext uri="{FF2B5EF4-FFF2-40B4-BE49-F238E27FC236}">
                <a16:creationId xmlns:a16="http://schemas.microsoft.com/office/drawing/2014/main" id="{2AAE92BF-557C-32DE-54DA-D85DBF4920B3}"/>
              </a:ext>
            </a:extLst>
          </p:cNvPr>
          <p:cNvGraphicFramePr>
            <a:graphicFrameLocks noGrp="1"/>
          </p:cNvGraphicFramePr>
          <p:nvPr>
            <p:extLst>
              <p:ext uri="{D42A27DB-BD31-4B8C-83A1-F6EECF244321}">
                <p14:modId xmlns:p14="http://schemas.microsoft.com/office/powerpoint/2010/main" val="1021315066"/>
              </p:ext>
            </p:extLst>
          </p:nvPr>
        </p:nvGraphicFramePr>
        <p:xfrm>
          <a:off x="492209" y="1680518"/>
          <a:ext cx="11207579" cy="4580955"/>
        </p:xfrm>
        <a:graphic>
          <a:graphicData uri="http://schemas.openxmlformats.org/drawingml/2006/table">
            <a:tbl>
              <a:tblPr firstRow="1" bandRow="1">
                <a:tableStyleId>{5C22544A-7EE6-4342-B048-85BDC9FD1C3A}</a:tableStyleId>
              </a:tblPr>
              <a:tblGrid>
                <a:gridCol w="5189143">
                  <a:extLst>
                    <a:ext uri="{9D8B030D-6E8A-4147-A177-3AD203B41FA5}">
                      <a16:colId xmlns:a16="http://schemas.microsoft.com/office/drawing/2014/main" val="282138971"/>
                    </a:ext>
                  </a:extLst>
                </a:gridCol>
                <a:gridCol w="2391518">
                  <a:extLst>
                    <a:ext uri="{9D8B030D-6E8A-4147-A177-3AD203B41FA5}">
                      <a16:colId xmlns:a16="http://schemas.microsoft.com/office/drawing/2014/main" val="2029210047"/>
                    </a:ext>
                  </a:extLst>
                </a:gridCol>
                <a:gridCol w="2391518">
                  <a:extLst>
                    <a:ext uri="{9D8B030D-6E8A-4147-A177-3AD203B41FA5}">
                      <a16:colId xmlns:a16="http://schemas.microsoft.com/office/drawing/2014/main" val="3716056047"/>
                    </a:ext>
                  </a:extLst>
                </a:gridCol>
                <a:gridCol w="1235400">
                  <a:extLst>
                    <a:ext uri="{9D8B030D-6E8A-4147-A177-3AD203B41FA5}">
                      <a16:colId xmlns:a16="http://schemas.microsoft.com/office/drawing/2014/main" val="3457699390"/>
                    </a:ext>
                  </a:extLst>
                </a:gridCol>
              </a:tblGrid>
              <a:tr h="679729">
                <a:tc>
                  <a:txBody>
                    <a:bodyPr/>
                    <a:lstStyle/>
                    <a:p>
                      <a:endParaRPr kumimoji="1" lang="ja-JP" altLang="en-US" sz="2400" dirty="0"/>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dirty="0">
                          <a:solidFill>
                            <a:schemeClr val="tx1"/>
                          </a:solidFill>
                        </a:rPr>
                        <a:t>SLFN11-positive</a:t>
                      </a:r>
                    </a:p>
                    <a:p>
                      <a:r>
                        <a:rPr kumimoji="1" lang="en-US" altLang="ja-JP" sz="2000" dirty="0">
                          <a:solidFill>
                            <a:schemeClr val="tx1"/>
                          </a:solidFill>
                        </a:rPr>
                        <a:t>N = 35</a:t>
                      </a:r>
                      <a:endParaRPr kumimoji="1" lang="ja-JP" altLang="en-US" sz="20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dirty="0">
                          <a:solidFill>
                            <a:schemeClr val="tx1"/>
                          </a:solidFill>
                        </a:rPr>
                        <a:t>SLFN11-negative</a:t>
                      </a:r>
                    </a:p>
                    <a:p>
                      <a:r>
                        <a:rPr kumimoji="1" lang="en-US" altLang="ja-JP" sz="2000" dirty="0">
                          <a:solidFill>
                            <a:schemeClr val="tx1"/>
                          </a:solidFill>
                        </a:rPr>
                        <a:t>N = 22</a:t>
                      </a:r>
                      <a:endParaRPr kumimoji="1" lang="ja-JP" altLang="en-US" sz="20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i="1" dirty="0">
                          <a:solidFill>
                            <a:schemeClr val="tx1"/>
                          </a:solidFill>
                        </a:rPr>
                        <a:t>p</a:t>
                      </a:r>
                      <a:r>
                        <a:rPr kumimoji="1" lang="en-US" altLang="ja-JP" sz="2000" dirty="0">
                          <a:solidFill>
                            <a:schemeClr val="tx1"/>
                          </a:solidFill>
                        </a:rPr>
                        <a:t>-value</a:t>
                      </a:r>
                      <a:endParaRPr kumimoji="1" lang="ja-JP" altLang="en-US" sz="2000" dirty="0">
                        <a:solidFill>
                          <a:schemeClr val="tx1"/>
                        </a:solidFill>
                      </a:endParaRPr>
                    </a:p>
                  </a:txBody>
                  <a:tcP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52981499"/>
                  </a:ext>
                </a:extLst>
              </a:tr>
              <a:tr h="499579">
                <a:tc>
                  <a:txBody>
                    <a:bodyPr/>
                    <a:lstStyle/>
                    <a:p>
                      <a:r>
                        <a:rPr kumimoji="1" lang="en-US" altLang="ja-JP" sz="2000" b="1" dirty="0"/>
                        <a:t>Median age (range)</a:t>
                      </a:r>
                      <a:endParaRPr kumimoji="1" lang="ja-JP" altLang="en-US" sz="2000" b="1"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2000" dirty="0"/>
                        <a:t>56 (37-86)</a:t>
                      </a:r>
                      <a:endParaRPr kumimoji="1" lang="ja-JP" altLang="en-US" sz="20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2000" dirty="0"/>
                        <a:t>59 (32-67)</a:t>
                      </a:r>
                      <a:endParaRPr kumimoji="1" lang="ja-JP" altLang="en-US" sz="20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r>
                        <a:rPr kumimoji="1" lang="en-US" altLang="ja-JP" sz="2000" dirty="0"/>
                        <a:t>0.70</a:t>
                      </a:r>
                      <a:endParaRPr kumimoji="1" lang="ja-JP" altLang="en-US" sz="2000" dirty="0"/>
                    </a:p>
                  </a:txBody>
                  <a:tcP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36088252"/>
                  </a:ext>
                </a:extLst>
              </a:tr>
              <a:tr h="422542">
                <a:tc>
                  <a:txBody>
                    <a:bodyPr/>
                    <a:lstStyle/>
                    <a:p>
                      <a:r>
                        <a:rPr kumimoji="1" lang="en-US" altLang="ja-JP" sz="2000" b="1" dirty="0"/>
                        <a:t>FIGO stage</a:t>
                      </a:r>
                      <a:endParaRPr kumimoji="1" lang="ja-JP" altLang="en-US" sz="20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11545830"/>
                  </a:ext>
                </a:extLst>
              </a:tr>
              <a:tr h="422542">
                <a:tc>
                  <a:txBody>
                    <a:bodyPr/>
                    <a:lstStyle/>
                    <a:p>
                      <a:r>
                        <a:rPr kumimoji="1" lang="en-US" altLang="ja-JP" sz="2000" dirty="0"/>
                        <a:t> III</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26 (74%)</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18 (82%)</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0.75</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98076847"/>
                  </a:ext>
                </a:extLst>
              </a:tr>
              <a:tr h="422542">
                <a:tc>
                  <a:txBody>
                    <a:bodyPr/>
                    <a:lstStyle/>
                    <a:p>
                      <a:r>
                        <a:rPr kumimoji="1" lang="en-US" altLang="ja-JP" sz="2000" dirty="0"/>
                        <a:t> IV</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9 (26%)</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4 (18%)</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33780836"/>
                  </a:ext>
                </a:extLst>
              </a:tr>
              <a:tr h="422542">
                <a:tc>
                  <a:txBody>
                    <a:bodyPr/>
                    <a:lstStyle/>
                    <a:p>
                      <a:r>
                        <a:rPr kumimoji="1" lang="en-US" altLang="ja-JP" sz="2000" b="1" dirty="0"/>
                        <a:t>Cytoreductive surgery</a:t>
                      </a:r>
                      <a:endParaRPr kumimoji="1" lang="ja-JP" altLang="en-US" sz="2000" b="1"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8069163"/>
                  </a:ext>
                </a:extLst>
              </a:tr>
              <a:tr h="422542">
                <a:tc>
                  <a:txBody>
                    <a:bodyPr/>
                    <a:lstStyle/>
                    <a:p>
                      <a:r>
                        <a:rPr kumimoji="1" lang="en-US" altLang="ja-JP" sz="2000" dirty="0"/>
                        <a:t> No residual disease</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12 (34%)</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7 (32%)</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0.62</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15926564"/>
                  </a:ext>
                </a:extLst>
              </a:tr>
              <a:tr h="422542">
                <a:tc>
                  <a:txBody>
                    <a:bodyPr/>
                    <a:lstStyle/>
                    <a:p>
                      <a:r>
                        <a:rPr kumimoji="1" lang="en-US" altLang="ja-JP" sz="2000" dirty="0"/>
                        <a:t> Less than 1cm</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16 (46%)</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8 (36%)</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39214473"/>
                  </a:ext>
                </a:extLst>
              </a:tr>
              <a:tr h="422542">
                <a:tc>
                  <a:txBody>
                    <a:bodyPr/>
                    <a:lstStyle/>
                    <a:p>
                      <a:r>
                        <a:rPr kumimoji="1" lang="en-US" altLang="ja-JP" sz="2000" dirty="0"/>
                        <a:t> More than or equal 1cm</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7 (20%)</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r>
                        <a:rPr kumimoji="1" lang="en-US" altLang="ja-JP" sz="2000" dirty="0"/>
                        <a:t>7 (32%)</a:t>
                      </a:r>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kumimoji="1" lang="ja-JP" altLang="en-US" sz="20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3579779"/>
                  </a:ext>
                </a:extLst>
              </a:tr>
              <a:tr h="422542">
                <a:tc>
                  <a:txBody>
                    <a:bodyPr/>
                    <a:lstStyle/>
                    <a:p>
                      <a:r>
                        <a:rPr kumimoji="1" lang="en-US" altLang="ja-JP" sz="2000" b="1" dirty="0"/>
                        <a:t>Chemotherapy plus bevacizumab</a:t>
                      </a:r>
                      <a:endParaRPr kumimoji="1" lang="ja-JP" altLang="en-US" sz="2000" b="1"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dirty="0"/>
                        <a:t>15 (43%)</a:t>
                      </a:r>
                      <a:endParaRPr kumimoji="1" lang="ja-JP" altLang="en-US" sz="20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dirty="0"/>
                        <a:t>3 (14%)</a:t>
                      </a:r>
                      <a:endParaRPr kumimoji="1" lang="ja-JP" altLang="en-US" sz="20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kumimoji="1" lang="en-US" altLang="ja-JP" sz="2000" dirty="0"/>
                        <a:t>0.039</a:t>
                      </a:r>
                      <a:endParaRPr kumimoji="1" lang="ja-JP" altLang="en-US" sz="2000" dirty="0"/>
                    </a:p>
                  </a:txBody>
                  <a:tcPr>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14599763"/>
                  </a:ext>
                </a:extLst>
              </a:tr>
            </a:tbl>
          </a:graphicData>
        </a:graphic>
      </p:graphicFrame>
      <p:sp>
        <p:nvSpPr>
          <p:cNvPr id="3" name="正方形/長方形 2">
            <a:extLst>
              <a:ext uri="{FF2B5EF4-FFF2-40B4-BE49-F238E27FC236}">
                <a16:creationId xmlns:a16="http://schemas.microsoft.com/office/drawing/2014/main" id="{D459B773-6FD2-2168-75C3-B6CE165AED10}"/>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084754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62047"/>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ea typeface="Yu Gothic" panose="020B0400000000000000" pitchFamily="34" charset="-128"/>
              </a:rPr>
              <a:t>Correlation between SLFN11 expression and prognosis in stage III/IV CCC</a:t>
            </a:r>
            <a:endParaRPr lang="ja-JP" altLang="en-US" sz="2800" b="1" dirty="0">
              <a:latin typeface="+mn-lt"/>
              <a:ea typeface="Yu Gothic" panose="020B0400000000000000" pitchFamily="34" charset="-128"/>
            </a:endParaRPr>
          </a:p>
        </p:txBody>
      </p:sp>
      <p:pic>
        <p:nvPicPr>
          <p:cNvPr id="2" name="図 1">
            <a:extLst>
              <a:ext uri="{FF2B5EF4-FFF2-40B4-BE49-F238E27FC236}">
                <a16:creationId xmlns:a16="http://schemas.microsoft.com/office/drawing/2014/main" id="{2031E10A-D112-9B4B-0C55-A1401E23C042}"/>
              </a:ext>
            </a:extLst>
          </p:cNvPr>
          <p:cNvPicPr>
            <a:picLocks noChangeAspect="1"/>
          </p:cNvPicPr>
          <p:nvPr/>
        </p:nvPicPr>
        <p:blipFill rotWithShape="1">
          <a:blip r:embed="rId3"/>
          <a:srcRect l="18404" t="28518" r="51665" b="27038"/>
          <a:stretch/>
        </p:blipFill>
        <p:spPr>
          <a:xfrm>
            <a:off x="1825847" y="2119312"/>
            <a:ext cx="3649133" cy="3048001"/>
          </a:xfrm>
          <a:prstGeom prst="rect">
            <a:avLst/>
          </a:prstGeom>
        </p:spPr>
      </p:pic>
      <p:pic>
        <p:nvPicPr>
          <p:cNvPr id="25" name="図 24">
            <a:extLst>
              <a:ext uri="{FF2B5EF4-FFF2-40B4-BE49-F238E27FC236}">
                <a16:creationId xmlns:a16="http://schemas.microsoft.com/office/drawing/2014/main" id="{4E47F11A-0414-C32C-E28C-7F5711138A69}"/>
              </a:ext>
            </a:extLst>
          </p:cNvPr>
          <p:cNvPicPr>
            <a:picLocks noChangeAspect="1"/>
          </p:cNvPicPr>
          <p:nvPr/>
        </p:nvPicPr>
        <p:blipFill rotWithShape="1">
          <a:blip r:embed="rId3"/>
          <a:srcRect l="52015" t="28518" r="16735" b="27038"/>
          <a:stretch/>
        </p:blipFill>
        <p:spPr>
          <a:xfrm>
            <a:off x="6643858" y="2152352"/>
            <a:ext cx="3809999" cy="3048001"/>
          </a:xfrm>
          <a:prstGeom prst="rect">
            <a:avLst/>
          </a:prstGeom>
        </p:spPr>
      </p:pic>
      <p:sp>
        <p:nvSpPr>
          <p:cNvPr id="26" name="TextBox 1">
            <a:extLst>
              <a:ext uri="{FF2B5EF4-FFF2-40B4-BE49-F238E27FC236}">
                <a16:creationId xmlns:a16="http://schemas.microsoft.com/office/drawing/2014/main" id="{B1C52F69-5041-EBA2-F993-BDE6B7A47207}"/>
              </a:ext>
            </a:extLst>
          </p:cNvPr>
          <p:cNvSpPr txBox="1"/>
          <p:nvPr/>
        </p:nvSpPr>
        <p:spPr>
          <a:xfrm>
            <a:off x="3403390" y="1690687"/>
            <a:ext cx="631071" cy="461665"/>
          </a:xfrm>
          <a:prstGeom prst="rect">
            <a:avLst/>
          </a:prstGeom>
          <a:solidFill>
            <a:schemeClr val="accent4">
              <a:lumMod val="20000"/>
              <a:lumOff val="80000"/>
            </a:schemeClr>
          </a:solidFill>
        </p:spPr>
        <p:txBody>
          <a:bodyPr wrap="none" rtlCol="0">
            <a:spAutoFit/>
          </a:bodyPr>
          <a:lstStyle/>
          <a:p>
            <a:pPr algn="ctr"/>
            <a:r>
              <a:rPr lang="en-JP" sz="2400" b="1" dirty="0">
                <a:latin typeface="Calibri" panose="020F0502020204030204" pitchFamily="34" charset="0"/>
                <a:ea typeface="Calibri" panose="020F0502020204030204" pitchFamily="34" charset="0"/>
                <a:cs typeface="Calibri" panose="020F0502020204030204" pitchFamily="34" charset="0"/>
              </a:rPr>
              <a:t>PFS</a:t>
            </a:r>
          </a:p>
        </p:txBody>
      </p:sp>
      <p:sp>
        <p:nvSpPr>
          <p:cNvPr id="27" name="TextBox 1">
            <a:extLst>
              <a:ext uri="{FF2B5EF4-FFF2-40B4-BE49-F238E27FC236}">
                <a16:creationId xmlns:a16="http://schemas.microsoft.com/office/drawing/2014/main" id="{E07BBC03-EE0A-4826-378E-70FD31CE3E82}"/>
              </a:ext>
            </a:extLst>
          </p:cNvPr>
          <p:cNvSpPr txBox="1"/>
          <p:nvPr/>
        </p:nvSpPr>
        <p:spPr>
          <a:xfrm>
            <a:off x="8279394" y="1690688"/>
            <a:ext cx="538930" cy="461665"/>
          </a:xfrm>
          <a:prstGeom prst="rect">
            <a:avLst/>
          </a:prstGeom>
          <a:solidFill>
            <a:schemeClr val="accent4">
              <a:lumMod val="20000"/>
              <a:lumOff val="80000"/>
            </a:schemeClr>
          </a:solidFill>
        </p:spPr>
        <p:txBody>
          <a:bodyPr wrap="none" rtlCol="0">
            <a:spAutoFit/>
          </a:bodyPr>
          <a:lstStyle/>
          <a:p>
            <a:pPr algn="ctr"/>
            <a:r>
              <a:rPr lang="en-US" sz="2400" b="1" dirty="0">
                <a:ea typeface="MS PGothic" panose="020B0600070205080204" pitchFamily="34" charset="-128"/>
              </a:rPr>
              <a:t>O</a:t>
            </a:r>
            <a:r>
              <a:rPr lang="en-JP" sz="2400" b="1" dirty="0">
                <a:ea typeface="MS PGothic" panose="020B0600070205080204" pitchFamily="34" charset="-128"/>
              </a:rPr>
              <a:t>S</a:t>
            </a:r>
          </a:p>
        </p:txBody>
      </p:sp>
      <p:sp>
        <p:nvSpPr>
          <p:cNvPr id="28" name="正方形/長方形 27">
            <a:extLst>
              <a:ext uri="{FF2B5EF4-FFF2-40B4-BE49-F238E27FC236}">
                <a16:creationId xmlns:a16="http://schemas.microsoft.com/office/drawing/2014/main" id="{A15FF98E-167C-B3B8-B464-E62A332E3BEC}"/>
              </a:ext>
            </a:extLst>
          </p:cNvPr>
          <p:cNvSpPr/>
          <p:nvPr/>
        </p:nvSpPr>
        <p:spPr>
          <a:xfrm>
            <a:off x="2886663" y="2376491"/>
            <a:ext cx="2726265" cy="930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正方形/長方形 28">
            <a:extLst>
              <a:ext uri="{FF2B5EF4-FFF2-40B4-BE49-F238E27FC236}">
                <a16:creationId xmlns:a16="http://schemas.microsoft.com/office/drawing/2014/main" id="{DB48D7C6-9954-1982-E87D-D693EDCFCAB9}"/>
              </a:ext>
            </a:extLst>
          </p:cNvPr>
          <p:cNvSpPr/>
          <p:nvPr/>
        </p:nvSpPr>
        <p:spPr>
          <a:xfrm>
            <a:off x="8060267" y="2364431"/>
            <a:ext cx="2604761" cy="954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dirty="0"/>
          </a:p>
        </p:txBody>
      </p:sp>
      <p:sp>
        <p:nvSpPr>
          <p:cNvPr id="30" name="正方形/長方形 29">
            <a:extLst>
              <a:ext uri="{FF2B5EF4-FFF2-40B4-BE49-F238E27FC236}">
                <a16:creationId xmlns:a16="http://schemas.microsoft.com/office/drawing/2014/main" id="{1A8FA26E-F00F-E04A-1CB1-73DCEFCA192B}"/>
              </a:ext>
            </a:extLst>
          </p:cNvPr>
          <p:cNvSpPr/>
          <p:nvPr/>
        </p:nvSpPr>
        <p:spPr>
          <a:xfrm rot="16200000">
            <a:off x="56585" y="2858071"/>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b="1" dirty="0">
                <a:solidFill>
                  <a:schemeClr val="tx1"/>
                </a:solidFill>
              </a:rPr>
              <a:t>Progression free survival</a:t>
            </a:r>
          </a:p>
        </p:txBody>
      </p:sp>
      <p:sp>
        <p:nvSpPr>
          <p:cNvPr id="31" name="正方形/長方形 30">
            <a:extLst>
              <a:ext uri="{FF2B5EF4-FFF2-40B4-BE49-F238E27FC236}">
                <a16:creationId xmlns:a16="http://schemas.microsoft.com/office/drawing/2014/main" id="{ABDDF9DF-0687-E7FC-5EA9-233E162EA6D1}"/>
              </a:ext>
            </a:extLst>
          </p:cNvPr>
          <p:cNvSpPr/>
          <p:nvPr/>
        </p:nvSpPr>
        <p:spPr>
          <a:xfrm>
            <a:off x="3206815" y="5055025"/>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dirty="0">
                <a:solidFill>
                  <a:schemeClr val="tx1"/>
                </a:solidFill>
              </a:rPr>
              <a:t>Months</a:t>
            </a:r>
            <a:endParaRPr kumimoji="1" lang="en-US" altLang="ja-JP" sz="1600" dirty="0">
              <a:solidFill>
                <a:schemeClr val="tx1"/>
              </a:solidFill>
            </a:endParaRPr>
          </a:p>
        </p:txBody>
      </p:sp>
      <p:sp>
        <p:nvSpPr>
          <p:cNvPr id="32" name="正方形/長方形 31">
            <a:extLst>
              <a:ext uri="{FF2B5EF4-FFF2-40B4-BE49-F238E27FC236}">
                <a16:creationId xmlns:a16="http://schemas.microsoft.com/office/drawing/2014/main" id="{357472DB-75FD-E885-D11E-1F8B84EB8907}"/>
              </a:ext>
            </a:extLst>
          </p:cNvPr>
          <p:cNvSpPr/>
          <p:nvPr/>
        </p:nvSpPr>
        <p:spPr>
          <a:xfrm rot="16200000">
            <a:off x="4885911" y="3121793"/>
            <a:ext cx="3125971"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b="1" dirty="0">
                <a:solidFill>
                  <a:schemeClr val="tx1"/>
                </a:solidFill>
              </a:rPr>
              <a:t> Overall survival</a:t>
            </a:r>
          </a:p>
        </p:txBody>
      </p:sp>
      <p:sp>
        <p:nvSpPr>
          <p:cNvPr id="33" name="正方形/長方形 32">
            <a:extLst>
              <a:ext uri="{FF2B5EF4-FFF2-40B4-BE49-F238E27FC236}">
                <a16:creationId xmlns:a16="http://schemas.microsoft.com/office/drawing/2014/main" id="{1AB36DA2-2E87-FDB3-ED2E-F19314BE6137}"/>
              </a:ext>
            </a:extLst>
          </p:cNvPr>
          <p:cNvSpPr/>
          <p:nvPr/>
        </p:nvSpPr>
        <p:spPr>
          <a:xfrm>
            <a:off x="8115236" y="5055025"/>
            <a:ext cx="1013884" cy="39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dirty="0">
                <a:solidFill>
                  <a:schemeClr val="tx1"/>
                </a:solidFill>
              </a:rPr>
              <a:t>Months</a:t>
            </a:r>
            <a:endParaRPr kumimoji="1" lang="en-US" altLang="ja-JP" sz="1600" dirty="0">
              <a:solidFill>
                <a:schemeClr val="tx1"/>
              </a:solidFill>
            </a:endParaRPr>
          </a:p>
        </p:txBody>
      </p:sp>
      <p:sp>
        <p:nvSpPr>
          <p:cNvPr id="34" name="正方形/長方形 33">
            <a:extLst>
              <a:ext uri="{FF2B5EF4-FFF2-40B4-BE49-F238E27FC236}">
                <a16:creationId xmlns:a16="http://schemas.microsoft.com/office/drawing/2014/main" id="{2C5C40D9-7D3A-8D08-F076-3147B686A1AD}"/>
              </a:ext>
            </a:extLst>
          </p:cNvPr>
          <p:cNvSpPr/>
          <p:nvPr/>
        </p:nvSpPr>
        <p:spPr>
          <a:xfrm>
            <a:off x="8472821" y="2647818"/>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35)</a:t>
            </a:r>
          </a:p>
        </p:txBody>
      </p:sp>
      <p:cxnSp>
        <p:nvCxnSpPr>
          <p:cNvPr id="35" name="直線コネクタ 34">
            <a:extLst>
              <a:ext uri="{FF2B5EF4-FFF2-40B4-BE49-F238E27FC236}">
                <a16:creationId xmlns:a16="http://schemas.microsoft.com/office/drawing/2014/main" id="{FFF87DA5-84C2-F4E4-E802-FA977758F6B4}"/>
              </a:ext>
            </a:extLst>
          </p:cNvPr>
          <p:cNvCxnSpPr>
            <a:cxnSpLocks/>
          </p:cNvCxnSpPr>
          <p:nvPr/>
        </p:nvCxnSpPr>
        <p:spPr>
          <a:xfrm>
            <a:off x="3162308" y="2793278"/>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直線コネクタ 35">
            <a:extLst>
              <a:ext uri="{FF2B5EF4-FFF2-40B4-BE49-F238E27FC236}">
                <a16:creationId xmlns:a16="http://schemas.microsoft.com/office/drawing/2014/main" id="{72B63D50-A5B3-B180-D189-AF7738B0B846}"/>
              </a:ext>
            </a:extLst>
          </p:cNvPr>
          <p:cNvCxnSpPr>
            <a:cxnSpLocks/>
          </p:cNvCxnSpPr>
          <p:nvPr/>
        </p:nvCxnSpPr>
        <p:spPr>
          <a:xfrm flipV="1">
            <a:off x="3159596" y="3055210"/>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直線コネクタ 36">
            <a:extLst>
              <a:ext uri="{FF2B5EF4-FFF2-40B4-BE49-F238E27FC236}">
                <a16:creationId xmlns:a16="http://schemas.microsoft.com/office/drawing/2014/main" id="{2A80A9BB-03C7-E2F8-C24A-B1DAAF4C168B}"/>
              </a:ext>
            </a:extLst>
          </p:cNvPr>
          <p:cNvCxnSpPr>
            <a:cxnSpLocks/>
          </p:cNvCxnSpPr>
          <p:nvPr/>
        </p:nvCxnSpPr>
        <p:spPr>
          <a:xfrm>
            <a:off x="8184821" y="2784089"/>
            <a:ext cx="288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8" name="直線コネクタ 37">
            <a:extLst>
              <a:ext uri="{FF2B5EF4-FFF2-40B4-BE49-F238E27FC236}">
                <a16:creationId xmlns:a16="http://schemas.microsoft.com/office/drawing/2014/main" id="{FB5B42AD-A983-E508-FFA8-740E051BB605}"/>
              </a:ext>
            </a:extLst>
          </p:cNvPr>
          <p:cNvCxnSpPr>
            <a:cxnSpLocks/>
          </p:cNvCxnSpPr>
          <p:nvPr/>
        </p:nvCxnSpPr>
        <p:spPr>
          <a:xfrm flipV="1">
            <a:off x="8181393" y="3096738"/>
            <a:ext cx="288000" cy="179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正方形/長方形 38">
            <a:extLst>
              <a:ext uri="{FF2B5EF4-FFF2-40B4-BE49-F238E27FC236}">
                <a16:creationId xmlns:a16="http://schemas.microsoft.com/office/drawing/2014/main" id="{5AD6D2AF-62B4-D31A-B36D-74CB649ABCCA}"/>
              </a:ext>
            </a:extLst>
          </p:cNvPr>
          <p:cNvSpPr/>
          <p:nvPr/>
        </p:nvSpPr>
        <p:spPr>
          <a:xfrm>
            <a:off x="4357462" y="3013229"/>
            <a:ext cx="1077676" cy="663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正方形/長方形 39">
            <a:extLst>
              <a:ext uri="{FF2B5EF4-FFF2-40B4-BE49-F238E27FC236}">
                <a16:creationId xmlns:a16="http://schemas.microsoft.com/office/drawing/2014/main" id="{8DC50AEB-4EA8-D64A-23F3-314B662839B1}"/>
              </a:ext>
            </a:extLst>
          </p:cNvPr>
          <p:cNvSpPr/>
          <p:nvPr/>
        </p:nvSpPr>
        <p:spPr>
          <a:xfrm>
            <a:off x="4024061" y="3569871"/>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0.012</a:t>
            </a:r>
            <a:endParaRPr kumimoji="1" lang="en-US" altLang="ja-JP" sz="1600" dirty="0">
              <a:solidFill>
                <a:schemeClr val="tx1"/>
              </a:solidFill>
            </a:endParaRPr>
          </a:p>
        </p:txBody>
      </p:sp>
      <p:sp>
        <p:nvSpPr>
          <p:cNvPr id="41" name="正方形/長方形 40">
            <a:extLst>
              <a:ext uri="{FF2B5EF4-FFF2-40B4-BE49-F238E27FC236}">
                <a16:creationId xmlns:a16="http://schemas.microsoft.com/office/drawing/2014/main" id="{04B7E1CF-61A5-41BF-4C81-79C18EF78E85}"/>
              </a:ext>
            </a:extLst>
          </p:cNvPr>
          <p:cNvSpPr/>
          <p:nvPr/>
        </p:nvSpPr>
        <p:spPr>
          <a:xfrm>
            <a:off x="3450308" y="2905615"/>
            <a:ext cx="2801449" cy="300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22)</a:t>
            </a:r>
          </a:p>
        </p:txBody>
      </p:sp>
      <p:sp>
        <p:nvSpPr>
          <p:cNvPr id="42" name="正方形/長方形 41">
            <a:extLst>
              <a:ext uri="{FF2B5EF4-FFF2-40B4-BE49-F238E27FC236}">
                <a16:creationId xmlns:a16="http://schemas.microsoft.com/office/drawing/2014/main" id="{BDC620B4-B3FC-AC4A-3594-D9053DF905F3}"/>
              </a:ext>
            </a:extLst>
          </p:cNvPr>
          <p:cNvSpPr/>
          <p:nvPr/>
        </p:nvSpPr>
        <p:spPr>
          <a:xfrm>
            <a:off x="3450308" y="2607190"/>
            <a:ext cx="2603765" cy="3565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-positive</a:t>
            </a:r>
            <a:r>
              <a:rPr kumimoji="1" lang="en-US" altLang="ja-JP" sz="1600" dirty="0">
                <a:solidFill>
                  <a:schemeClr val="tx1"/>
                </a:solidFill>
              </a:rPr>
              <a:t> (n = 35)</a:t>
            </a:r>
          </a:p>
        </p:txBody>
      </p:sp>
      <p:sp>
        <p:nvSpPr>
          <p:cNvPr id="43" name="正方形/長方形 42">
            <a:extLst>
              <a:ext uri="{FF2B5EF4-FFF2-40B4-BE49-F238E27FC236}">
                <a16:creationId xmlns:a16="http://schemas.microsoft.com/office/drawing/2014/main" id="{F79CAE7F-1896-2681-D31A-D87321A3223C}"/>
              </a:ext>
            </a:extLst>
          </p:cNvPr>
          <p:cNvSpPr/>
          <p:nvPr/>
        </p:nvSpPr>
        <p:spPr>
          <a:xfrm>
            <a:off x="9050228" y="3041375"/>
            <a:ext cx="1077676" cy="663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正方形/長方形 43">
            <a:extLst>
              <a:ext uri="{FF2B5EF4-FFF2-40B4-BE49-F238E27FC236}">
                <a16:creationId xmlns:a16="http://schemas.microsoft.com/office/drawing/2014/main" id="{94BD3DD8-3DB4-198A-1C65-480CAD114727}"/>
              </a:ext>
            </a:extLst>
          </p:cNvPr>
          <p:cNvSpPr/>
          <p:nvPr/>
        </p:nvSpPr>
        <p:spPr>
          <a:xfrm>
            <a:off x="8472821" y="2942618"/>
            <a:ext cx="2801449" cy="3008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en-US" altLang="ja-JP" sz="1600" dirty="0">
                <a:solidFill>
                  <a:schemeClr val="tx1"/>
                </a:solidFill>
              </a:rPr>
              <a:t>SLFN11</a:t>
            </a:r>
            <a:r>
              <a:rPr lang="en-US" altLang="ja-JP" sz="1600" dirty="0">
                <a:solidFill>
                  <a:schemeClr val="tx1"/>
                </a:solidFill>
              </a:rPr>
              <a:t>-negative</a:t>
            </a:r>
            <a:r>
              <a:rPr kumimoji="1" lang="en-US" altLang="ja-JP" sz="1600" dirty="0">
                <a:solidFill>
                  <a:schemeClr val="tx1"/>
                </a:solidFill>
              </a:rPr>
              <a:t> (n = 22)</a:t>
            </a:r>
          </a:p>
        </p:txBody>
      </p:sp>
      <p:sp>
        <p:nvSpPr>
          <p:cNvPr id="45" name="正方形/長方形 44">
            <a:extLst>
              <a:ext uri="{FF2B5EF4-FFF2-40B4-BE49-F238E27FC236}">
                <a16:creationId xmlns:a16="http://schemas.microsoft.com/office/drawing/2014/main" id="{67911CAF-D052-186F-6610-A5CD18AF7ABE}"/>
              </a:ext>
            </a:extLst>
          </p:cNvPr>
          <p:cNvSpPr/>
          <p:nvPr/>
        </p:nvSpPr>
        <p:spPr>
          <a:xfrm>
            <a:off x="9323802" y="3511342"/>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 0.017</a:t>
            </a:r>
            <a:endParaRPr kumimoji="1" lang="en-US" altLang="ja-JP" sz="1600" dirty="0">
              <a:solidFill>
                <a:schemeClr val="tx1"/>
              </a:solidFill>
            </a:endParaRPr>
          </a:p>
        </p:txBody>
      </p:sp>
      <p:sp>
        <p:nvSpPr>
          <p:cNvPr id="46" name="正方形/長方形 45">
            <a:extLst>
              <a:ext uri="{FF2B5EF4-FFF2-40B4-BE49-F238E27FC236}">
                <a16:creationId xmlns:a16="http://schemas.microsoft.com/office/drawing/2014/main" id="{2AA784E9-01E2-D061-4058-F58077F126D8}"/>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6556880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77541"/>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Multivariate analysis (CCC)</a:t>
            </a:r>
            <a:endParaRPr lang="ja-JP" altLang="en-US" sz="3200" b="1" dirty="0">
              <a:latin typeface="+mn-lt"/>
              <a:ea typeface="Yu Gothic" panose="020B0400000000000000" pitchFamily="34" charset="-128"/>
            </a:endParaRPr>
          </a:p>
        </p:txBody>
      </p:sp>
      <p:graphicFrame>
        <p:nvGraphicFramePr>
          <p:cNvPr id="2" name="表 5">
            <a:extLst>
              <a:ext uri="{FF2B5EF4-FFF2-40B4-BE49-F238E27FC236}">
                <a16:creationId xmlns:a16="http://schemas.microsoft.com/office/drawing/2014/main" id="{D7C5A05B-D6F9-6025-DE7A-2DD1E549A951}"/>
              </a:ext>
            </a:extLst>
          </p:cNvPr>
          <p:cNvGraphicFramePr>
            <a:graphicFrameLocks noGrp="1"/>
          </p:cNvGraphicFramePr>
          <p:nvPr>
            <p:extLst>
              <p:ext uri="{D42A27DB-BD31-4B8C-83A1-F6EECF244321}">
                <p14:modId xmlns:p14="http://schemas.microsoft.com/office/powerpoint/2010/main" val="2384527174"/>
              </p:ext>
            </p:extLst>
          </p:nvPr>
        </p:nvGraphicFramePr>
        <p:xfrm>
          <a:off x="704407" y="1184963"/>
          <a:ext cx="10783186" cy="5181600"/>
        </p:xfrm>
        <a:graphic>
          <a:graphicData uri="http://schemas.openxmlformats.org/drawingml/2006/table">
            <a:tbl>
              <a:tblPr firstRow="1" bandRow="1">
                <a:tableStyleId>{5C22544A-7EE6-4342-B048-85BDC9FD1C3A}</a:tableStyleId>
              </a:tblPr>
              <a:tblGrid>
                <a:gridCol w="3701904">
                  <a:extLst>
                    <a:ext uri="{9D8B030D-6E8A-4147-A177-3AD203B41FA5}">
                      <a16:colId xmlns:a16="http://schemas.microsoft.com/office/drawing/2014/main" val="719115116"/>
                    </a:ext>
                  </a:extLst>
                </a:gridCol>
                <a:gridCol w="1148315">
                  <a:extLst>
                    <a:ext uri="{9D8B030D-6E8A-4147-A177-3AD203B41FA5}">
                      <a16:colId xmlns:a16="http://schemas.microsoft.com/office/drawing/2014/main" val="2064084125"/>
                    </a:ext>
                  </a:extLst>
                </a:gridCol>
                <a:gridCol w="1839432">
                  <a:extLst>
                    <a:ext uri="{9D8B030D-6E8A-4147-A177-3AD203B41FA5}">
                      <a16:colId xmlns:a16="http://schemas.microsoft.com/office/drawing/2014/main" val="2755883779"/>
                    </a:ext>
                  </a:extLst>
                </a:gridCol>
                <a:gridCol w="946298">
                  <a:extLst>
                    <a:ext uri="{9D8B030D-6E8A-4147-A177-3AD203B41FA5}">
                      <a16:colId xmlns:a16="http://schemas.microsoft.com/office/drawing/2014/main" val="2847175488"/>
                    </a:ext>
                  </a:extLst>
                </a:gridCol>
                <a:gridCol w="1850065">
                  <a:extLst>
                    <a:ext uri="{9D8B030D-6E8A-4147-A177-3AD203B41FA5}">
                      <a16:colId xmlns:a16="http://schemas.microsoft.com/office/drawing/2014/main" val="3110186261"/>
                    </a:ext>
                  </a:extLst>
                </a:gridCol>
                <a:gridCol w="1297172">
                  <a:extLst>
                    <a:ext uri="{9D8B030D-6E8A-4147-A177-3AD203B41FA5}">
                      <a16:colId xmlns:a16="http://schemas.microsoft.com/office/drawing/2014/main" val="3443272215"/>
                    </a:ext>
                  </a:extLst>
                </a:gridCol>
              </a:tblGrid>
              <a:tr h="288000">
                <a:tc>
                  <a:txBody>
                    <a:bodyPr/>
                    <a:lstStyle/>
                    <a:p>
                      <a:endParaRPr kumimoji="1" lang="ja-JP" altLang="en-US" sz="1800" dirty="0"/>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rPr>
                        <a:t>Patients </a:t>
                      </a:r>
                      <a:endParaRPr kumimoji="1" lang="ja-JP" altLang="en-US" sz="1800" dirty="0">
                        <a:solidFill>
                          <a:schemeClr val="tx1"/>
                        </a:solidFill>
                      </a:endParaRPr>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rPr>
                        <a:t>PFS</a:t>
                      </a: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solidFill>
                          <a:schemeClr val="tx1"/>
                        </a:solidFill>
                      </a:endParaRPr>
                    </a:p>
                  </a:txBody>
                  <a:tcPr>
                    <a:lnT w="12700" cap="flat" cmpd="sng" algn="ctr">
                      <a:solidFill>
                        <a:schemeClr val="tx1"/>
                      </a:solidFill>
                      <a:prstDash val="solid"/>
                      <a:round/>
                      <a:headEnd type="none" w="med" len="med"/>
                      <a:tailEnd type="none" w="med" len="med"/>
                    </a:lnT>
                    <a:noFill/>
                  </a:tcPr>
                </a:tc>
                <a:tc>
                  <a:txBody>
                    <a:bodyPr/>
                    <a:lstStyle/>
                    <a:p>
                      <a:r>
                        <a:rPr kumimoji="1" lang="en-US" altLang="ja-JP" sz="1800" dirty="0">
                          <a:solidFill>
                            <a:schemeClr val="tx1"/>
                          </a:solidFill>
                        </a:rPr>
                        <a:t>OS</a:t>
                      </a:r>
                      <a:endParaRPr kumimoji="1" lang="ja-JP" altLang="en-US" sz="1800" dirty="0">
                        <a:solidFill>
                          <a:schemeClr val="tx1"/>
                        </a:solidFill>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p>
                  </a:txBody>
                  <a:tcP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2286133643"/>
                  </a:ext>
                </a:extLst>
              </a:tr>
              <a:tr h="288000">
                <a:tc>
                  <a:txBody>
                    <a:bodyPr/>
                    <a:lstStyle/>
                    <a:p>
                      <a:endParaRPr kumimoji="1" lang="ja-JP" altLang="en-US" sz="1800" dirty="0"/>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t>(n=57)</a:t>
                      </a:r>
                      <a:endParaRPr kumimoji="1" lang="ja-JP" altLang="en-US" sz="1800" dirty="0"/>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t>HR (95% CI)</a:t>
                      </a:r>
                      <a:endParaRPr kumimoji="1" lang="ja-JP" altLang="en-US" sz="1800" dirty="0"/>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i="1" dirty="0"/>
                        <a:t>p</a:t>
                      </a:r>
                      <a:r>
                        <a:rPr kumimoji="1" lang="en-US" altLang="ja-JP" sz="1800" dirty="0"/>
                        <a:t>-Value</a:t>
                      </a:r>
                      <a:endParaRPr kumimoji="1" lang="ja-JP" altLang="en-US" sz="1800" dirty="0"/>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t>HR (95% CI)</a:t>
                      </a:r>
                      <a:endParaRPr kumimoji="1" lang="ja-JP" altLang="en-US" sz="1800" dirty="0"/>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i="1" dirty="0"/>
                        <a:t>p</a:t>
                      </a:r>
                      <a:r>
                        <a:rPr kumimoji="1" lang="en-US" altLang="ja-JP" sz="1800" dirty="0"/>
                        <a:t>-value</a:t>
                      </a:r>
                      <a:endParaRPr kumimoji="1" lang="ja-JP" altLang="en-US" sz="1800" dirty="0"/>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15618806"/>
                  </a:ext>
                </a:extLst>
              </a:tr>
              <a:tr h="370840">
                <a:tc>
                  <a:txBody>
                    <a:bodyPr/>
                    <a:lstStyle/>
                    <a:p>
                      <a:r>
                        <a:rPr kumimoji="1" lang="en-US" altLang="ja-JP" sz="1800" b="1" dirty="0">
                          <a:solidFill>
                            <a:srgbClr val="FF0000"/>
                          </a:solidFill>
                          <a:latin typeface="+mn-lt"/>
                        </a:rPr>
                        <a:t>SLFN11 expression</a:t>
                      </a:r>
                      <a:endParaRPr kumimoji="1" lang="ja-JP" altLang="en-US" sz="1800" b="1" dirty="0">
                        <a:solidFill>
                          <a:srgbClr val="FF0000"/>
                        </a:solidFill>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tc>
                  <a:txBody>
                    <a:bodyPr/>
                    <a:lstStyle/>
                    <a:p>
                      <a:endParaRPr kumimoji="1" lang="ja-JP" altLang="en-US" sz="1800" dirty="0">
                        <a:latin typeface="+mn-lt"/>
                      </a:endParaRPr>
                    </a:p>
                  </a:txBody>
                  <a:tcPr>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686000606"/>
                  </a:ext>
                </a:extLst>
              </a:tr>
              <a:tr h="370840">
                <a:tc>
                  <a:txBody>
                    <a:bodyPr/>
                    <a:lstStyle/>
                    <a:p>
                      <a:r>
                        <a:rPr kumimoji="1" lang="en-US" altLang="ja-JP" sz="1800" dirty="0">
                          <a:solidFill>
                            <a:srgbClr val="FF0000"/>
                          </a:solidFill>
                          <a:latin typeface="+mn-lt"/>
                        </a:rPr>
                        <a:t> Negative</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22</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ref.</a:t>
                      </a:r>
                      <a:endParaRPr kumimoji="1" lang="ja-JP" altLang="en-US" sz="1800" dirty="0">
                        <a:solidFill>
                          <a:srgbClr val="FF0000"/>
                        </a:solidFill>
                        <a:latin typeface="+mn-lt"/>
                      </a:endParaRPr>
                    </a:p>
                  </a:txBody>
                  <a:tcPr>
                    <a:noFill/>
                  </a:tcPr>
                </a:tc>
                <a:tc>
                  <a:txBody>
                    <a:bodyPr/>
                    <a:lstStyle/>
                    <a:p>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ref.</a:t>
                      </a:r>
                      <a:endParaRPr kumimoji="1" lang="ja-JP" altLang="en-US" sz="1800" dirty="0">
                        <a:solidFill>
                          <a:srgbClr val="FF0000"/>
                        </a:solidFill>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1206724793"/>
                  </a:ext>
                </a:extLst>
              </a:tr>
              <a:tr h="370840">
                <a:tc>
                  <a:txBody>
                    <a:bodyPr/>
                    <a:lstStyle/>
                    <a:p>
                      <a:r>
                        <a:rPr kumimoji="1" lang="en-US" altLang="ja-JP" sz="1800" dirty="0">
                          <a:solidFill>
                            <a:srgbClr val="FF0000"/>
                          </a:solidFill>
                          <a:latin typeface="+mn-lt"/>
                        </a:rPr>
                        <a:t> Positive</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35</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0.43 (0.22-0.84)</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0.014</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0.33 (0.15-0.73)</a:t>
                      </a:r>
                      <a:endParaRPr kumimoji="1" lang="ja-JP" altLang="en-US" sz="1800" dirty="0">
                        <a:solidFill>
                          <a:srgbClr val="FF0000"/>
                        </a:solidFill>
                        <a:latin typeface="+mn-lt"/>
                      </a:endParaRPr>
                    </a:p>
                  </a:txBody>
                  <a:tcPr>
                    <a:noFill/>
                  </a:tcPr>
                </a:tc>
                <a:tc>
                  <a:txBody>
                    <a:bodyPr/>
                    <a:lstStyle/>
                    <a:p>
                      <a:r>
                        <a:rPr kumimoji="1" lang="en-US" altLang="ja-JP" sz="1800" dirty="0">
                          <a:solidFill>
                            <a:srgbClr val="FF0000"/>
                          </a:solidFill>
                          <a:latin typeface="+mn-lt"/>
                        </a:rPr>
                        <a:t>0.0062</a:t>
                      </a:r>
                      <a:endParaRPr kumimoji="1" lang="ja-JP" altLang="en-US" sz="1800" dirty="0">
                        <a:solidFill>
                          <a:srgbClr val="FF0000"/>
                        </a:solidFill>
                        <a:latin typeface="+mn-lt"/>
                      </a:endParaRPr>
                    </a:p>
                  </a:txBody>
                  <a:tcPr>
                    <a:noFill/>
                  </a:tcPr>
                </a:tc>
                <a:extLst>
                  <a:ext uri="{0D108BD9-81ED-4DB2-BD59-A6C34878D82A}">
                    <a16:rowId xmlns:a16="http://schemas.microsoft.com/office/drawing/2014/main" val="956485921"/>
                  </a:ext>
                </a:extLst>
              </a:tr>
              <a:tr h="370840">
                <a:tc>
                  <a:txBody>
                    <a:bodyPr/>
                    <a:lstStyle/>
                    <a:p>
                      <a:r>
                        <a:rPr kumimoji="1" lang="en-US" altLang="ja-JP" sz="1800" b="1" dirty="0">
                          <a:latin typeface="+mn-lt"/>
                        </a:rPr>
                        <a:t>FIGO stage</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3658397191"/>
                  </a:ext>
                </a:extLst>
              </a:tr>
              <a:tr h="370840">
                <a:tc>
                  <a:txBody>
                    <a:bodyPr/>
                    <a:lstStyle/>
                    <a:p>
                      <a:r>
                        <a:rPr kumimoji="1" lang="en-US" altLang="ja-JP" sz="1800" dirty="0">
                          <a:latin typeface="+mn-lt"/>
                        </a:rPr>
                        <a:t> III</a:t>
                      </a:r>
                      <a:endParaRPr kumimoji="1" lang="ja-JP" altLang="en-US" sz="1800" dirty="0">
                        <a:latin typeface="+mn-lt"/>
                      </a:endParaRPr>
                    </a:p>
                  </a:txBody>
                  <a:tcPr>
                    <a:noFill/>
                  </a:tcPr>
                </a:tc>
                <a:tc>
                  <a:txBody>
                    <a:bodyPr/>
                    <a:lstStyle/>
                    <a:p>
                      <a:r>
                        <a:rPr kumimoji="1" lang="en-US" altLang="ja-JP" sz="1800" dirty="0">
                          <a:latin typeface="+mn-lt"/>
                        </a:rPr>
                        <a:t>44</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3108652997"/>
                  </a:ext>
                </a:extLst>
              </a:tr>
              <a:tr h="370840">
                <a:tc>
                  <a:txBody>
                    <a:bodyPr/>
                    <a:lstStyle/>
                    <a:p>
                      <a:r>
                        <a:rPr kumimoji="1" lang="en-US" altLang="ja-JP" sz="1800" dirty="0">
                          <a:latin typeface="+mn-lt"/>
                        </a:rPr>
                        <a:t> IV</a:t>
                      </a:r>
                      <a:endParaRPr kumimoji="1" lang="ja-JP" altLang="en-US" sz="1800" dirty="0">
                        <a:latin typeface="+mn-lt"/>
                      </a:endParaRPr>
                    </a:p>
                  </a:txBody>
                  <a:tcPr>
                    <a:noFill/>
                  </a:tcPr>
                </a:tc>
                <a:tc>
                  <a:txBody>
                    <a:bodyPr/>
                    <a:lstStyle/>
                    <a:p>
                      <a:r>
                        <a:rPr kumimoji="1" lang="en-US" altLang="ja-JP" sz="1800" dirty="0">
                          <a:latin typeface="+mn-lt"/>
                        </a:rPr>
                        <a:t>13</a:t>
                      </a:r>
                      <a:endParaRPr kumimoji="1" lang="ja-JP" altLang="en-US" sz="1800" dirty="0">
                        <a:latin typeface="+mn-lt"/>
                      </a:endParaRPr>
                    </a:p>
                  </a:txBody>
                  <a:tcPr>
                    <a:noFill/>
                  </a:tcPr>
                </a:tc>
                <a:tc>
                  <a:txBody>
                    <a:bodyPr/>
                    <a:lstStyle/>
                    <a:p>
                      <a:r>
                        <a:rPr kumimoji="1" lang="en-US" altLang="ja-JP" sz="1800" dirty="0">
                          <a:latin typeface="+mn-lt"/>
                        </a:rPr>
                        <a:t>1.2 (0.55-2.7)</a:t>
                      </a:r>
                      <a:endParaRPr kumimoji="1" lang="ja-JP" altLang="en-US" sz="1800" dirty="0">
                        <a:latin typeface="+mn-lt"/>
                      </a:endParaRPr>
                    </a:p>
                  </a:txBody>
                  <a:tcPr>
                    <a:noFill/>
                  </a:tcPr>
                </a:tc>
                <a:tc>
                  <a:txBody>
                    <a:bodyPr/>
                    <a:lstStyle/>
                    <a:p>
                      <a:r>
                        <a:rPr kumimoji="1" lang="en-US" altLang="ja-JP" sz="1800" dirty="0">
                          <a:latin typeface="+mn-lt"/>
                        </a:rPr>
                        <a:t>0.64</a:t>
                      </a:r>
                      <a:endParaRPr kumimoji="1" lang="ja-JP" altLang="en-US" sz="1800" dirty="0">
                        <a:latin typeface="+mn-lt"/>
                      </a:endParaRPr>
                    </a:p>
                  </a:txBody>
                  <a:tcPr>
                    <a:noFill/>
                  </a:tcPr>
                </a:tc>
                <a:tc>
                  <a:txBody>
                    <a:bodyPr/>
                    <a:lstStyle/>
                    <a:p>
                      <a:r>
                        <a:rPr kumimoji="1" lang="en-US" altLang="ja-JP" sz="1800" dirty="0">
                          <a:latin typeface="+mn-lt"/>
                        </a:rPr>
                        <a:t>2.2 (0.92-5.1)</a:t>
                      </a:r>
                      <a:endParaRPr kumimoji="1" lang="ja-JP" altLang="en-US" sz="1800" dirty="0">
                        <a:latin typeface="+mn-lt"/>
                      </a:endParaRPr>
                    </a:p>
                  </a:txBody>
                  <a:tcPr>
                    <a:noFill/>
                  </a:tcPr>
                </a:tc>
                <a:tc>
                  <a:txBody>
                    <a:bodyPr/>
                    <a:lstStyle/>
                    <a:p>
                      <a:r>
                        <a:rPr kumimoji="1" lang="en-US" altLang="ja-JP" sz="1800" dirty="0">
                          <a:latin typeface="+mn-lt"/>
                        </a:rPr>
                        <a:t>0.078</a:t>
                      </a:r>
                      <a:endParaRPr kumimoji="1" lang="ja-JP" altLang="en-US" sz="1800" dirty="0">
                        <a:latin typeface="+mn-lt"/>
                      </a:endParaRPr>
                    </a:p>
                  </a:txBody>
                  <a:tcPr>
                    <a:noFill/>
                  </a:tcPr>
                </a:tc>
                <a:extLst>
                  <a:ext uri="{0D108BD9-81ED-4DB2-BD59-A6C34878D82A}">
                    <a16:rowId xmlns:a16="http://schemas.microsoft.com/office/drawing/2014/main" val="3911597166"/>
                  </a:ext>
                </a:extLst>
              </a:tr>
              <a:tr h="370840">
                <a:tc>
                  <a:txBody>
                    <a:bodyPr/>
                    <a:lstStyle/>
                    <a:p>
                      <a:r>
                        <a:rPr kumimoji="1" lang="en-US" altLang="ja-JP" sz="1800" b="1" dirty="0">
                          <a:latin typeface="+mn-lt"/>
                        </a:rPr>
                        <a:t>Cytoreductive surgery</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1475822770"/>
                  </a:ext>
                </a:extLst>
              </a:tr>
              <a:tr h="370840">
                <a:tc>
                  <a:txBody>
                    <a:bodyPr/>
                    <a:lstStyle/>
                    <a:p>
                      <a:r>
                        <a:rPr kumimoji="1" lang="en-US" altLang="ja-JP" sz="1800" dirty="0">
                          <a:latin typeface="+mn-lt"/>
                        </a:rPr>
                        <a:t> No residual disease or less than 1cm</a:t>
                      </a:r>
                      <a:endParaRPr kumimoji="1" lang="ja-JP" altLang="en-US" sz="1800" dirty="0">
                        <a:latin typeface="+mn-lt"/>
                      </a:endParaRPr>
                    </a:p>
                  </a:txBody>
                  <a:tcPr>
                    <a:noFill/>
                  </a:tcPr>
                </a:tc>
                <a:tc>
                  <a:txBody>
                    <a:bodyPr/>
                    <a:lstStyle/>
                    <a:p>
                      <a:r>
                        <a:rPr kumimoji="1" lang="en-US" altLang="ja-JP" sz="1800" dirty="0">
                          <a:latin typeface="+mn-lt"/>
                        </a:rPr>
                        <a:t>43</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2174535688"/>
                  </a:ext>
                </a:extLst>
              </a:tr>
              <a:tr h="370840">
                <a:tc>
                  <a:txBody>
                    <a:bodyPr/>
                    <a:lstStyle/>
                    <a:p>
                      <a:r>
                        <a:rPr kumimoji="1" lang="en-US" altLang="ja-JP" sz="1800" dirty="0">
                          <a:latin typeface="+mn-lt"/>
                        </a:rPr>
                        <a:t> More than or equal 1cm</a:t>
                      </a:r>
                      <a:endParaRPr kumimoji="1" lang="ja-JP" altLang="en-US" sz="1800" dirty="0">
                        <a:latin typeface="+mn-lt"/>
                      </a:endParaRPr>
                    </a:p>
                  </a:txBody>
                  <a:tcPr>
                    <a:noFill/>
                  </a:tcPr>
                </a:tc>
                <a:tc>
                  <a:txBody>
                    <a:bodyPr/>
                    <a:lstStyle/>
                    <a:p>
                      <a:r>
                        <a:rPr kumimoji="1" lang="en-US" altLang="ja-JP" sz="1800" dirty="0">
                          <a:latin typeface="+mn-lt"/>
                        </a:rPr>
                        <a:t>14</a:t>
                      </a:r>
                      <a:endParaRPr kumimoji="1" lang="ja-JP" altLang="en-US" sz="1800" dirty="0">
                        <a:latin typeface="+mn-lt"/>
                      </a:endParaRPr>
                    </a:p>
                  </a:txBody>
                  <a:tcPr>
                    <a:noFill/>
                  </a:tcPr>
                </a:tc>
                <a:tc>
                  <a:txBody>
                    <a:bodyPr/>
                    <a:lstStyle/>
                    <a:p>
                      <a:r>
                        <a:rPr kumimoji="1" lang="en-US" altLang="ja-JP" sz="1800" dirty="0">
                          <a:latin typeface="+mn-lt"/>
                        </a:rPr>
                        <a:t>2.1 (0.91-4.6)</a:t>
                      </a:r>
                      <a:endParaRPr kumimoji="1" lang="ja-JP" altLang="en-US" sz="1800" dirty="0">
                        <a:latin typeface="+mn-lt"/>
                      </a:endParaRPr>
                    </a:p>
                  </a:txBody>
                  <a:tcPr>
                    <a:noFill/>
                  </a:tcPr>
                </a:tc>
                <a:tc>
                  <a:txBody>
                    <a:bodyPr/>
                    <a:lstStyle/>
                    <a:p>
                      <a:r>
                        <a:rPr kumimoji="1" lang="en-US" altLang="ja-JP" sz="1800" dirty="0">
                          <a:latin typeface="+mn-lt"/>
                        </a:rPr>
                        <a:t>0.081</a:t>
                      </a:r>
                      <a:endParaRPr kumimoji="1" lang="ja-JP" altLang="en-US" sz="1800" dirty="0">
                        <a:latin typeface="+mn-lt"/>
                      </a:endParaRPr>
                    </a:p>
                  </a:txBody>
                  <a:tcPr>
                    <a:noFill/>
                  </a:tcPr>
                </a:tc>
                <a:tc>
                  <a:txBody>
                    <a:bodyPr/>
                    <a:lstStyle/>
                    <a:p>
                      <a:r>
                        <a:rPr kumimoji="1" lang="en-US" altLang="ja-JP" sz="1800" dirty="0">
                          <a:latin typeface="+mn-lt"/>
                        </a:rPr>
                        <a:t>3.3 (1.4-7.6)</a:t>
                      </a:r>
                      <a:endParaRPr kumimoji="1" lang="ja-JP" altLang="en-US" sz="1800" dirty="0">
                        <a:latin typeface="+mn-lt"/>
                      </a:endParaRPr>
                    </a:p>
                  </a:txBody>
                  <a:tcPr>
                    <a:noFill/>
                  </a:tcPr>
                </a:tc>
                <a:tc>
                  <a:txBody>
                    <a:bodyPr/>
                    <a:lstStyle/>
                    <a:p>
                      <a:r>
                        <a:rPr kumimoji="1" lang="en-US" altLang="ja-JP" sz="1800" dirty="0">
                          <a:latin typeface="+mn-lt"/>
                        </a:rPr>
                        <a:t>0.0055</a:t>
                      </a:r>
                      <a:endParaRPr kumimoji="1" lang="ja-JP" altLang="en-US" sz="1800" dirty="0">
                        <a:latin typeface="+mn-lt"/>
                      </a:endParaRPr>
                    </a:p>
                  </a:txBody>
                  <a:tcPr>
                    <a:noFill/>
                  </a:tcPr>
                </a:tc>
                <a:extLst>
                  <a:ext uri="{0D108BD9-81ED-4DB2-BD59-A6C34878D82A}">
                    <a16:rowId xmlns:a16="http://schemas.microsoft.com/office/drawing/2014/main" val="3116783074"/>
                  </a:ext>
                </a:extLst>
              </a:tr>
              <a:tr h="370840">
                <a:tc>
                  <a:txBody>
                    <a:bodyPr/>
                    <a:lstStyle/>
                    <a:p>
                      <a:r>
                        <a:rPr kumimoji="1" lang="en-US" altLang="ja-JP" sz="1800" b="1" dirty="0">
                          <a:latin typeface="+mn-lt"/>
                        </a:rPr>
                        <a:t>Chemotherapy plus bevacizumab</a:t>
                      </a:r>
                      <a:endParaRPr kumimoji="1" lang="ja-JP" altLang="en-US" sz="1800" b="1"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707272351"/>
                  </a:ext>
                </a:extLst>
              </a:tr>
              <a:tr h="370840">
                <a:tc>
                  <a:txBody>
                    <a:bodyPr/>
                    <a:lstStyle/>
                    <a:p>
                      <a:r>
                        <a:rPr kumimoji="1" lang="en-US" altLang="ja-JP" sz="1800" dirty="0">
                          <a:latin typeface="+mn-lt"/>
                        </a:rPr>
                        <a:t> No</a:t>
                      </a:r>
                      <a:endParaRPr kumimoji="1" lang="ja-JP" altLang="en-US" sz="1800" dirty="0">
                        <a:latin typeface="+mn-lt"/>
                      </a:endParaRPr>
                    </a:p>
                  </a:txBody>
                  <a:tcPr>
                    <a:noFill/>
                  </a:tcPr>
                </a:tc>
                <a:tc>
                  <a:txBody>
                    <a:bodyPr/>
                    <a:lstStyle/>
                    <a:p>
                      <a:r>
                        <a:rPr kumimoji="1" lang="en-US" altLang="ja-JP" sz="1800" dirty="0">
                          <a:latin typeface="+mn-lt"/>
                        </a:rPr>
                        <a:t>39</a:t>
                      </a:r>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tc>
                  <a:txBody>
                    <a:bodyPr/>
                    <a:lstStyle/>
                    <a:p>
                      <a:r>
                        <a:rPr kumimoji="1" lang="en-US" altLang="ja-JP" sz="1800" dirty="0">
                          <a:latin typeface="+mn-lt"/>
                        </a:rPr>
                        <a:t>ref.</a:t>
                      </a:r>
                      <a:endParaRPr kumimoji="1" lang="ja-JP" altLang="en-US" sz="1800" dirty="0">
                        <a:latin typeface="+mn-lt"/>
                      </a:endParaRPr>
                    </a:p>
                  </a:txBody>
                  <a:tcPr>
                    <a:noFill/>
                  </a:tcPr>
                </a:tc>
                <a:tc>
                  <a:txBody>
                    <a:bodyPr/>
                    <a:lstStyle/>
                    <a:p>
                      <a:endParaRPr kumimoji="1" lang="ja-JP" altLang="en-US" sz="1800" dirty="0">
                        <a:latin typeface="+mn-lt"/>
                      </a:endParaRPr>
                    </a:p>
                  </a:txBody>
                  <a:tcPr>
                    <a:noFill/>
                  </a:tcPr>
                </a:tc>
                <a:extLst>
                  <a:ext uri="{0D108BD9-81ED-4DB2-BD59-A6C34878D82A}">
                    <a16:rowId xmlns:a16="http://schemas.microsoft.com/office/drawing/2014/main" val="2901894617"/>
                  </a:ext>
                </a:extLst>
              </a:tr>
              <a:tr h="370840">
                <a:tc>
                  <a:txBody>
                    <a:bodyPr/>
                    <a:lstStyle/>
                    <a:p>
                      <a:r>
                        <a:rPr kumimoji="1" lang="en-US" altLang="ja-JP" sz="1800" dirty="0">
                          <a:latin typeface="+mn-lt"/>
                        </a:rPr>
                        <a:t> Yes</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18</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0.63 (0.30-1.3)</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0.22</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0.24 (0.079-0.70)</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tc>
                  <a:txBody>
                    <a:bodyPr/>
                    <a:lstStyle/>
                    <a:p>
                      <a:r>
                        <a:rPr kumimoji="1" lang="en-US" altLang="ja-JP" sz="1800" dirty="0">
                          <a:latin typeface="+mn-lt"/>
                        </a:rPr>
                        <a:t>0.093</a:t>
                      </a:r>
                      <a:endParaRPr kumimoji="1" lang="ja-JP" altLang="en-US" sz="1800" dirty="0">
                        <a:latin typeface="+mn-lt"/>
                      </a:endParaRP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7630631"/>
                  </a:ext>
                </a:extLst>
              </a:tr>
            </a:tbl>
          </a:graphicData>
        </a:graphic>
      </p:graphicFrame>
      <p:sp>
        <p:nvSpPr>
          <p:cNvPr id="4" name="正方形/長方形 3">
            <a:extLst>
              <a:ext uri="{FF2B5EF4-FFF2-40B4-BE49-F238E27FC236}">
                <a16:creationId xmlns:a16="http://schemas.microsoft.com/office/drawing/2014/main" id="{97192600-BDF9-F988-35BD-FEE15724F7DE}"/>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49697808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08929" y="-1627"/>
            <a:ext cx="11177124" cy="88375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pPr>
              <a:lnSpc>
                <a:spcPct val="100000"/>
              </a:lnSpc>
            </a:pPr>
            <a:r>
              <a:rPr lang="en-US" altLang="ja-JP" sz="2400" b="1" dirty="0">
                <a:latin typeface="+mn-lt"/>
                <a:ea typeface="Yu Gothic" panose="020B0400000000000000" pitchFamily="34" charset="-128"/>
              </a:rPr>
              <a:t>Correlation between SLFN11 expression and tumor shrinkage rates</a:t>
            </a:r>
          </a:p>
          <a:p>
            <a:pPr>
              <a:lnSpc>
                <a:spcPct val="100000"/>
              </a:lnSpc>
            </a:pPr>
            <a:r>
              <a:rPr lang="en-US" altLang="ja-JP" sz="2400" b="1" dirty="0">
                <a:latin typeface="+mn-lt"/>
                <a:ea typeface="Yu Gothic" panose="020B0400000000000000" pitchFamily="34" charset="-128"/>
              </a:rPr>
              <a:t>after neoadjuvant chemotherapy (NAC) in stage III/IV CCC</a:t>
            </a:r>
            <a:endParaRPr lang="ja-JP" altLang="en-US" sz="2400" b="1" dirty="0">
              <a:latin typeface="+mn-lt"/>
              <a:ea typeface="Yu Gothic" panose="020B0400000000000000" pitchFamily="34" charset="-128"/>
            </a:endParaRPr>
          </a:p>
        </p:txBody>
      </p:sp>
      <p:sp>
        <p:nvSpPr>
          <p:cNvPr id="8" name="正方形/長方形 7">
            <a:extLst>
              <a:ext uri="{FF2B5EF4-FFF2-40B4-BE49-F238E27FC236}">
                <a16:creationId xmlns:a16="http://schemas.microsoft.com/office/drawing/2014/main" id="{55EC2B01-1DD7-F924-6374-1D76E44DEEB2}"/>
              </a:ext>
            </a:extLst>
          </p:cNvPr>
          <p:cNvSpPr/>
          <p:nvPr/>
        </p:nvSpPr>
        <p:spPr>
          <a:xfrm>
            <a:off x="1919260" y="5864660"/>
            <a:ext cx="8353475" cy="622656"/>
          </a:xfrm>
          <a:prstGeom prst="rect">
            <a:avLst/>
          </a:prstGeom>
          <a:noFill/>
          <a:ln>
            <a:solidFill>
              <a:srgbClr val="0432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400" b="1" dirty="0">
                <a:solidFill>
                  <a:srgbClr val="0432FF"/>
                </a:solidFill>
                <a:effectLst/>
                <a:latin typeface="Calibri" panose="020F0502020204030204" pitchFamily="34" charset="0"/>
                <a:ea typeface="Calibri" panose="020F0502020204030204" pitchFamily="34" charset="0"/>
                <a:cs typeface="Calibri" panose="020F0502020204030204" pitchFamily="34" charset="0"/>
              </a:rPr>
              <a:t>NAC is </a:t>
            </a:r>
            <a:r>
              <a:rPr lang="en-US" altLang="ja-JP" sz="2400" b="1" dirty="0">
                <a:solidFill>
                  <a:srgbClr val="0432FF"/>
                </a:solidFill>
                <a:latin typeface="Calibri" panose="020F0502020204030204" pitchFamily="34" charset="0"/>
                <a:ea typeface="Calibri" panose="020F0502020204030204" pitchFamily="34" charset="0"/>
                <a:cs typeface="Calibri" panose="020F0502020204030204" pitchFamily="34" charset="0"/>
              </a:rPr>
              <a:t>not</a:t>
            </a:r>
            <a:r>
              <a:rPr lang="en-US" altLang="ja-JP" sz="2400" b="1" dirty="0">
                <a:solidFill>
                  <a:srgbClr val="0432FF"/>
                </a:solidFill>
                <a:effectLst/>
                <a:latin typeface="Calibri" panose="020F0502020204030204" pitchFamily="34" charset="0"/>
                <a:ea typeface="Calibri" panose="020F0502020204030204" pitchFamily="34" charset="0"/>
                <a:cs typeface="Calibri" panose="020F0502020204030204" pitchFamily="34" charset="0"/>
              </a:rPr>
              <a:t> effective in the SLFN11-negative </a:t>
            </a:r>
            <a:r>
              <a:rPr lang="en-US" altLang="ja-JP" sz="2400" b="1" dirty="0">
                <a:solidFill>
                  <a:srgbClr val="0432FF"/>
                </a:solidFill>
                <a:latin typeface="Calibri" panose="020F0502020204030204" pitchFamily="34" charset="0"/>
                <a:ea typeface="Calibri" panose="020F0502020204030204" pitchFamily="34" charset="0"/>
                <a:cs typeface="Calibri" panose="020F0502020204030204" pitchFamily="34" charset="0"/>
              </a:rPr>
              <a:t>CCC</a:t>
            </a:r>
            <a:r>
              <a:rPr lang="en-US" altLang="ja-JP" sz="2400" b="1" dirty="0">
                <a:solidFill>
                  <a:srgbClr val="0432FF"/>
                </a:solidFill>
                <a:effectLst/>
                <a:latin typeface="Calibri" panose="020F0502020204030204" pitchFamily="34" charset="0"/>
                <a:ea typeface="Calibri" panose="020F0502020204030204" pitchFamily="34" charset="0"/>
                <a:cs typeface="Calibri" panose="020F0502020204030204" pitchFamily="34" charset="0"/>
              </a:rPr>
              <a:t> group</a:t>
            </a:r>
            <a:endParaRPr lang="ja-JP" altLang="ja-JP" sz="2400" b="1" dirty="0">
              <a:solidFill>
                <a:srgbClr val="0432FF"/>
              </a:solidFill>
              <a:effectLst/>
              <a:latin typeface="Calibri" panose="020F0502020204030204" pitchFamily="34" charset="0"/>
              <a:cs typeface="Calibri" panose="020F0502020204030204" pitchFamily="34" charset="0"/>
            </a:endParaRPr>
          </a:p>
        </p:txBody>
      </p:sp>
      <p:pic>
        <p:nvPicPr>
          <p:cNvPr id="2" name="図 1">
            <a:extLst>
              <a:ext uri="{FF2B5EF4-FFF2-40B4-BE49-F238E27FC236}">
                <a16:creationId xmlns:a16="http://schemas.microsoft.com/office/drawing/2014/main" id="{A07A2047-B806-F2D9-0D76-7C2D2CC371DC}"/>
              </a:ext>
            </a:extLst>
          </p:cNvPr>
          <p:cNvPicPr>
            <a:picLocks noChangeAspect="1"/>
          </p:cNvPicPr>
          <p:nvPr/>
        </p:nvPicPr>
        <p:blipFill rotWithShape="1">
          <a:blip r:embed="rId3"/>
          <a:srcRect l="15695" t="26913" r="17500" b="19753"/>
          <a:stretch/>
        </p:blipFill>
        <p:spPr>
          <a:xfrm>
            <a:off x="1351576" y="1298448"/>
            <a:ext cx="9488845" cy="4261104"/>
          </a:xfrm>
          <a:prstGeom prst="rect">
            <a:avLst/>
          </a:prstGeom>
        </p:spPr>
      </p:pic>
      <p:sp>
        <p:nvSpPr>
          <p:cNvPr id="9" name="正方形/長方形 8">
            <a:extLst>
              <a:ext uri="{FF2B5EF4-FFF2-40B4-BE49-F238E27FC236}">
                <a16:creationId xmlns:a16="http://schemas.microsoft.com/office/drawing/2014/main" id="{A7CD6121-7265-DB0E-09A2-F524A2D3EBC3}"/>
              </a:ext>
            </a:extLst>
          </p:cNvPr>
          <p:cNvSpPr/>
          <p:nvPr/>
        </p:nvSpPr>
        <p:spPr>
          <a:xfrm>
            <a:off x="1351576" y="1238399"/>
            <a:ext cx="361311"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4BE5627B-54A3-B691-8984-569906AFDE93}"/>
              </a:ext>
            </a:extLst>
          </p:cNvPr>
          <p:cNvSpPr/>
          <p:nvPr/>
        </p:nvSpPr>
        <p:spPr>
          <a:xfrm>
            <a:off x="6216835" y="1209151"/>
            <a:ext cx="361311" cy="369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正方形/長方形 11">
            <a:extLst>
              <a:ext uri="{FF2B5EF4-FFF2-40B4-BE49-F238E27FC236}">
                <a16:creationId xmlns:a16="http://schemas.microsoft.com/office/drawing/2014/main" id="{8EE2F4F6-4CC3-379D-61E7-E9B838FB6B0D}"/>
              </a:ext>
            </a:extLst>
          </p:cNvPr>
          <p:cNvSpPr/>
          <p:nvPr/>
        </p:nvSpPr>
        <p:spPr>
          <a:xfrm>
            <a:off x="7875931" y="1861906"/>
            <a:ext cx="1381509" cy="2692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600" i="1" dirty="0">
                <a:solidFill>
                  <a:schemeClr val="tx1"/>
                </a:solidFill>
              </a:rPr>
              <a:t>p</a:t>
            </a:r>
            <a:r>
              <a:rPr lang="en-US" altLang="ja-JP" sz="1600" dirty="0">
                <a:solidFill>
                  <a:schemeClr val="tx1"/>
                </a:solidFill>
              </a:rPr>
              <a:t> &lt; 0.01</a:t>
            </a:r>
            <a:endParaRPr kumimoji="1" lang="en-US" altLang="ja-JP" sz="1600" dirty="0">
              <a:solidFill>
                <a:schemeClr val="tx1"/>
              </a:solidFill>
            </a:endParaRPr>
          </a:p>
        </p:txBody>
      </p:sp>
      <p:sp>
        <p:nvSpPr>
          <p:cNvPr id="13" name="正方形/長方形 12">
            <a:extLst>
              <a:ext uri="{FF2B5EF4-FFF2-40B4-BE49-F238E27FC236}">
                <a16:creationId xmlns:a16="http://schemas.microsoft.com/office/drawing/2014/main" id="{C576B346-CED4-A515-93A4-84CB32C1D7A7}"/>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4133039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2800" b="1" dirty="0">
                <a:latin typeface="+mn-lt"/>
                <a:ea typeface="Yu Gothic" panose="020B0400000000000000" pitchFamily="34" charset="-128"/>
              </a:rPr>
              <a:t>Correlation between SLFN11 expression and platinum sensitivity in ovarian cancer cell lines </a:t>
            </a:r>
            <a:endParaRPr lang="ja-JP" altLang="en-US" sz="28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D5F7EA56-3589-4ED3-37C0-0B67075F8E22}"/>
              </a:ext>
            </a:extLst>
          </p:cNvPr>
          <p:cNvPicPr>
            <a:picLocks noChangeAspect="1"/>
          </p:cNvPicPr>
          <p:nvPr/>
        </p:nvPicPr>
        <p:blipFill rotWithShape="1">
          <a:blip r:embed="rId3"/>
          <a:srcRect l="30365" t="20567" r="66795" b="74433"/>
          <a:stretch/>
        </p:blipFill>
        <p:spPr>
          <a:xfrm>
            <a:off x="9350993" y="2871676"/>
            <a:ext cx="346279" cy="342858"/>
          </a:xfrm>
          <a:prstGeom prst="rect">
            <a:avLst/>
          </a:prstGeom>
        </p:spPr>
      </p:pic>
      <p:pic>
        <p:nvPicPr>
          <p:cNvPr id="4" name="図 3">
            <a:extLst>
              <a:ext uri="{FF2B5EF4-FFF2-40B4-BE49-F238E27FC236}">
                <a16:creationId xmlns:a16="http://schemas.microsoft.com/office/drawing/2014/main" id="{F83615BF-3829-440D-8C4A-FA9C15795C9B}"/>
              </a:ext>
            </a:extLst>
          </p:cNvPr>
          <p:cNvPicPr>
            <a:picLocks noChangeAspect="1"/>
          </p:cNvPicPr>
          <p:nvPr/>
        </p:nvPicPr>
        <p:blipFill rotWithShape="1">
          <a:blip r:embed="rId3"/>
          <a:srcRect l="33559" t="21077" r="60485" b="74248"/>
          <a:stretch/>
        </p:blipFill>
        <p:spPr>
          <a:xfrm>
            <a:off x="9750066" y="2893950"/>
            <a:ext cx="726170" cy="320584"/>
          </a:xfrm>
          <a:prstGeom prst="rect">
            <a:avLst/>
          </a:prstGeom>
        </p:spPr>
      </p:pic>
      <p:pic>
        <p:nvPicPr>
          <p:cNvPr id="5" name="図 4">
            <a:extLst>
              <a:ext uri="{FF2B5EF4-FFF2-40B4-BE49-F238E27FC236}">
                <a16:creationId xmlns:a16="http://schemas.microsoft.com/office/drawing/2014/main" id="{FB314A55-56FC-0CA5-0DF0-35D36A293B71}"/>
              </a:ext>
            </a:extLst>
          </p:cNvPr>
          <p:cNvPicPr>
            <a:picLocks noChangeAspect="1"/>
          </p:cNvPicPr>
          <p:nvPr/>
        </p:nvPicPr>
        <p:blipFill rotWithShape="1">
          <a:blip r:embed="rId3"/>
          <a:srcRect l="19373" t="20809" r="77787" b="74691"/>
          <a:stretch/>
        </p:blipFill>
        <p:spPr>
          <a:xfrm>
            <a:off x="9350992" y="3409083"/>
            <a:ext cx="346279" cy="308664"/>
          </a:xfrm>
          <a:prstGeom prst="rect">
            <a:avLst/>
          </a:prstGeom>
        </p:spPr>
      </p:pic>
      <p:pic>
        <p:nvPicPr>
          <p:cNvPr id="6" name="図 5">
            <a:extLst>
              <a:ext uri="{FF2B5EF4-FFF2-40B4-BE49-F238E27FC236}">
                <a16:creationId xmlns:a16="http://schemas.microsoft.com/office/drawing/2014/main" id="{2A2C89A7-F1BF-B5AC-4ACE-78DEC0F8A390}"/>
              </a:ext>
            </a:extLst>
          </p:cNvPr>
          <p:cNvPicPr>
            <a:picLocks noChangeAspect="1"/>
          </p:cNvPicPr>
          <p:nvPr/>
        </p:nvPicPr>
        <p:blipFill rotWithShape="1">
          <a:blip r:embed="rId3"/>
          <a:srcRect l="48827" t="19646" r="47684" b="73695"/>
          <a:stretch/>
        </p:blipFill>
        <p:spPr>
          <a:xfrm>
            <a:off x="9324620" y="3689265"/>
            <a:ext cx="425446" cy="456726"/>
          </a:xfrm>
          <a:prstGeom prst="rect">
            <a:avLst/>
          </a:prstGeom>
        </p:spPr>
      </p:pic>
      <p:pic>
        <p:nvPicPr>
          <p:cNvPr id="7" name="図 6">
            <a:extLst>
              <a:ext uri="{FF2B5EF4-FFF2-40B4-BE49-F238E27FC236}">
                <a16:creationId xmlns:a16="http://schemas.microsoft.com/office/drawing/2014/main" id="{49FBD889-A27E-33C7-E9A5-36E4A2DD7A23}"/>
              </a:ext>
            </a:extLst>
          </p:cNvPr>
          <p:cNvPicPr>
            <a:picLocks noChangeAspect="1"/>
          </p:cNvPicPr>
          <p:nvPr/>
        </p:nvPicPr>
        <p:blipFill rotWithShape="1">
          <a:blip r:embed="rId3"/>
          <a:srcRect l="53183" t="20896" r="39742" b="74900"/>
          <a:stretch/>
        </p:blipFill>
        <p:spPr>
          <a:xfrm>
            <a:off x="9739671" y="3773489"/>
            <a:ext cx="862526" cy="288278"/>
          </a:xfrm>
          <a:prstGeom prst="rect">
            <a:avLst/>
          </a:prstGeom>
        </p:spPr>
      </p:pic>
      <p:pic>
        <p:nvPicPr>
          <p:cNvPr id="8" name="図 7">
            <a:extLst>
              <a:ext uri="{FF2B5EF4-FFF2-40B4-BE49-F238E27FC236}">
                <a16:creationId xmlns:a16="http://schemas.microsoft.com/office/drawing/2014/main" id="{ACE5F04D-33CC-90A1-EB24-78112A76C54A}"/>
              </a:ext>
            </a:extLst>
          </p:cNvPr>
          <p:cNvPicPr>
            <a:picLocks noChangeAspect="1"/>
          </p:cNvPicPr>
          <p:nvPr/>
        </p:nvPicPr>
        <p:blipFill rotWithShape="1">
          <a:blip r:embed="rId3"/>
          <a:srcRect l="40633" t="20873" r="56152" b="74627"/>
          <a:stretch/>
        </p:blipFill>
        <p:spPr>
          <a:xfrm>
            <a:off x="9328102" y="4102867"/>
            <a:ext cx="392058" cy="308664"/>
          </a:xfrm>
          <a:prstGeom prst="rect">
            <a:avLst/>
          </a:prstGeom>
        </p:spPr>
      </p:pic>
      <p:pic>
        <p:nvPicPr>
          <p:cNvPr id="9" name="図 8">
            <a:extLst>
              <a:ext uri="{FF2B5EF4-FFF2-40B4-BE49-F238E27FC236}">
                <a16:creationId xmlns:a16="http://schemas.microsoft.com/office/drawing/2014/main" id="{1E6DE352-85BF-F695-AADC-0F50F3CD19DF}"/>
              </a:ext>
            </a:extLst>
          </p:cNvPr>
          <p:cNvPicPr>
            <a:picLocks noChangeAspect="1"/>
          </p:cNvPicPr>
          <p:nvPr/>
        </p:nvPicPr>
        <p:blipFill rotWithShape="1">
          <a:blip r:embed="rId3"/>
          <a:srcRect l="43870" t="22024" r="51867" b="73865"/>
          <a:stretch/>
        </p:blipFill>
        <p:spPr>
          <a:xfrm>
            <a:off x="9753258" y="4150647"/>
            <a:ext cx="519826" cy="281914"/>
          </a:xfrm>
          <a:prstGeom prst="rect">
            <a:avLst/>
          </a:prstGeom>
        </p:spPr>
      </p:pic>
      <p:sp>
        <p:nvSpPr>
          <p:cNvPr id="10" name="正方形/長方形 9">
            <a:extLst>
              <a:ext uri="{FF2B5EF4-FFF2-40B4-BE49-F238E27FC236}">
                <a16:creationId xmlns:a16="http://schemas.microsoft.com/office/drawing/2014/main" id="{C4170FD2-ECA4-4E0E-F0AE-2695EE7C6930}"/>
              </a:ext>
            </a:extLst>
          </p:cNvPr>
          <p:cNvSpPr/>
          <p:nvPr/>
        </p:nvSpPr>
        <p:spPr>
          <a:xfrm>
            <a:off x="1379213" y="5495539"/>
            <a:ext cx="9433573" cy="91027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400" b="1" dirty="0">
                <a:solidFill>
                  <a:srgbClr val="FF0000"/>
                </a:solidFill>
                <a:effectLst/>
                <a:ea typeface="游明朝" panose="02020400000000000000" pitchFamily="18" charset="-128"/>
              </a:rPr>
              <a:t>SLFN11-negative RMG1 cell line (CCC) was relatively resistant to cisplatin compared to the three SLFN11-positive ovarian cancer cell lines</a:t>
            </a:r>
            <a:endParaRPr lang="en-US" altLang="ja-JP" sz="2400" b="1" dirty="0">
              <a:solidFill>
                <a:srgbClr val="FF0000"/>
              </a:solidFill>
              <a:cs typeface="Times New Roman (Body CS)"/>
            </a:endParaRPr>
          </a:p>
        </p:txBody>
      </p:sp>
      <p:pic>
        <p:nvPicPr>
          <p:cNvPr id="11" name="図 10">
            <a:extLst>
              <a:ext uri="{FF2B5EF4-FFF2-40B4-BE49-F238E27FC236}">
                <a16:creationId xmlns:a16="http://schemas.microsoft.com/office/drawing/2014/main" id="{2BBBACC4-A3F0-26C7-F352-7CA565334752}"/>
              </a:ext>
            </a:extLst>
          </p:cNvPr>
          <p:cNvPicPr>
            <a:picLocks noChangeAspect="1"/>
          </p:cNvPicPr>
          <p:nvPr/>
        </p:nvPicPr>
        <p:blipFill rotWithShape="1">
          <a:blip r:embed="rId4"/>
          <a:srcRect l="17139" t="28454" r="63250" b="48148"/>
          <a:stretch/>
        </p:blipFill>
        <p:spPr>
          <a:xfrm>
            <a:off x="1567350" y="1755706"/>
            <a:ext cx="4303752" cy="2888342"/>
          </a:xfrm>
          <a:prstGeom prst="rect">
            <a:avLst/>
          </a:prstGeom>
        </p:spPr>
      </p:pic>
      <p:pic>
        <p:nvPicPr>
          <p:cNvPr id="12" name="図 11">
            <a:extLst>
              <a:ext uri="{FF2B5EF4-FFF2-40B4-BE49-F238E27FC236}">
                <a16:creationId xmlns:a16="http://schemas.microsoft.com/office/drawing/2014/main" id="{7F6CBC8F-6131-B574-CFE5-BDDA2DACA868}"/>
              </a:ext>
            </a:extLst>
          </p:cNvPr>
          <p:cNvPicPr>
            <a:picLocks noChangeAspect="1"/>
          </p:cNvPicPr>
          <p:nvPr/>
        </p:nvPicPr>
        <p:blipFill rotWithShape="1">
          <a:blip r:embed="rId5"/>
          <a:srcRect l="36905" t="28372" r="49069" b="38464"/>
          <a:stretch/>
        </p:blipFill>
        <p:spPr>
          <a:xfrm>
            <a:off x="6184668" y="1307909"/>
            <a:ext cx="3078090" cy="4093897"/>
          </a:xfrm>
          <a:prstGeom prst="rect">
            <a:avLst/>
          </a:prstGeom>
        </p:spPr>
      </p:pic>
      <p:pic>
        <p:nvPicPr>
          <p:cNvPr id="13" name="図 12">
            <a:extLst>
              <a:ext uri="{FF2B5EF4-FFF2-40B4-BE49-F238E27FC236}">
                <a16:creationId xmlns:a16="http://schemas.microsoft.com/office/drawing/2014/main" id="{42D5C872-59CF-2BED-BDC8-1EBE3B2B29C3}"/>
              </a:ext>
            </a:extLst>
          </p:cNvPr>
          <p:cNvPicPr>
            <a:picLocks noChangeAspect="1"/>
          </p:cNvPicPr>
          <p:nvPr/>
        </p:nvPicPr>
        <p:blipFill rotWithShape="1">
          <a:blip r:embed="rId6"/>
          <a:srcRect l="45349" t="24230" r="49401" b="72261"/>
          <a:stretch/>
        </p:blipFill>
        <p:spPr>
          <a:xfrm>
            <a:off x="9690826" y="3334678"/>
            <a:ext cx="960216" cy="360997"/>
          </a:xfrm>
          <a:prstGeom prst="rect">
            <a:avLst/>
          </a:prstGeom>
        </p:spPr>
      </p:pic>
      <p:sp>
        <p:nvSpPr>
          <p:cNvPr id="16" name="正方形/長方形 15">
            <a:extLst>
              <a:ext uri="{FF2B5EF4-FFF2-40B4-BE49-F238E27FC236}">
                <a16:creationId xmlns:a16="http://schemas.microsoft.com/office/drawing/2014/main" id="{A06EE070-7CF6-2DFF-D7DA-7162358A9108}"/>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11937465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Platinum sensitivity before and after SLFN11-knockout </a:t>
            </a:r>
            <a:endParaRPr lang="ja-JP" altLang="en-US" sz="32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6F302AD8-6F81-907E-2EDC-B5A107A7A847}"/>
              </a:ext>
            </a:extLst>
          </p:cNvPr>
          <p:cNvPicPr>
            <a:picLocks noChangeAspect="1"/>
          </p:cNvPicPr>
          <p:nvPr/>
        </p:nvPicPr>
        <p:blipFill rotWithShape="1">
          <a:blip r:embed="rId3"/>
          <a:srcRect l="68187" t="27376" r="28578" b="69650"/>
          <a:stretch/>
        </p:blipFill>
        <p:spPr>
          <a:xfrm>
            <a:off x="9761282" y="3374225"/>
            <a:ext cx="394434" cy="203997"/>
          </a:xfrm>
          <a:prstGeom prst="rect">
            <a:avLst/>
          </a:prstGeom>
        </p:spPr>
      </p:pic>
      <p:pic>
        <p:nvPicPr>
          <p:cNvPr id="4" name="図 3">
            <a:extLst>
              <a:ext uri="{FF2B5EF4-FFF2-40B4-BE49-F238E27FC236}">
                <a16:creationId xmlns:a16="http://schemas.microsoft.com/office/drawing/2014/main" id="{9D326FF4-143D-6425-04CA-3D4A4A984784}"/>
              </a:ext>
            </a:extLst>
          </p:cNvPr>
          <p:cNvPicPr>
            <a:picLocks noChangeAspect="1"/>
          </p:cNvPicPr>
          <p:nvPr/>
        </p:nvPicPr>
        <p:blipFill rotWithShape="1">
          <a:blip r:embed="rId3"/>
          <a:srcRect l="45387" t="26443" r="46538" b="69024"/>
          <a:stretch/>
        </p:blipFill>
        <p:spPr>
          <a:xfrm>
            <a:off x="9804682" y="2725149"/>
            <a:ext cx="984504" cy="310896"/>
          </a:xfrm>
          <a:prstGeom prst="rect">
            <a:avLst/>
          </a:prstGeom>
        </p:spPr>
      </p:pic>
      <p:pic>
        <p:nvPicPr>
          <p:cNvPr id="5" name="図 4">
            <a:extLst>
              <a:ext uri="{FF2B5EF4-FFF2-40B4-BE49-F238E27FC236}">
                <a16:creationId xmlns:a16="http://schemas.microsoft.com/office/drawing/2014/main" id="{237C5FE5-21FD-25EA-3A29-223224F4B5B9}"/>
              </a:ext>
            </a:extLst>
          </p:cNvPr>
          <p:cNvPicPr>
            <a:picLocks noChangeAspect="1"/>
          </p:cNvPicPr>
          <p:nvPr/>
        </p:nvPicPr>
        <p:blipFill rotWithShape="1">
          <a:blip r:embed="rId3"/>
          <a:srcRect l="54387" t="27376" r="31813" b="69024"/>
          <a:stretch/>
        </p:blipFill>
        <p:spPr>
          <a:xfrm>
            <a:off x="9741870" y="3056681"/>
            <a:ext cx="1682496" cy="246888"/>
          </a:xfrm>
          <a:prstGeom prst="rect">
            <a:avLst/>
          </a:prstGeom>
        </p:spPr>
      </p:pic>
      <p:sp>
        <p:nvSpPr>
          <p:cNvPr id="7" name="正方形/長方形 6">
            <a:extLst>
              <a:ext uri="{FF2B5EF4-FFF2-40B4-BE49-F238E27FC236}">
                <a16:creationId xmlns:a16="http://schemas.microsoft.com/office/drawing/2014/main" id="{86B3A5D6-DD0A-EB93-AE40-4BC12C31F443}"/>
              </a:ext>
            </a:extLst>
          </p:cNvPr>
          <p:cNvSpPr/>
          <p:nvPr/>
        </p:nvSpPr>
        <p:spPr>
          <a:xfrm>
            <a:off x="1595120" y="5858085"/>
            <a:ext cx="9001760" cy="46906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800" b="1" dirty="0">
                <a:solidFill>
                  <a:srgbClr val="FF0000"/>
                </a:solidFill>
                <a:effectLst/>
                <a:ea typeface="游明朝" panose="02020400000000000000" pitchFamily="18" charset="-128"/>
              </a:rPr>
              <a:t>SLFN11 knockout </a:t>
            </a:r>
            <a:r>
              <a:rPr lang="en-US" altLang="ja-JP" sz="2800" b="1" dirty="0">
                <a:solidFill>
                  <a:srgbClr val="FF0000"/>
                </a:solidFill>
                <a:effectLst/>
              </a:rPr>
              <a:t>cell lines acquired resistance to cisplatin </a:t>
            </a:r>
            <a:endParaRPr lang="en-US" altLang="ja-JP" sz="2800" b="1" dirty="0">
              <a:solidFill>
                <a:srgbClr val="FF0000"/>
              </a:solidFill>
              <a:cs typeface="Times New Roman (Body CS)"/>
            </a:endParaRPr>
          </a:p>
        </p:txBody>
      </p:sp>
      <p:pic>
        <p:nvPicPr>
          <p:cNvPr id="8" name="図 7">
            <a:extLst>
              <a:ext uri="{FF2B5EF4-FFF2-40B4-BE49-F238E27FC236}">
                <a16:creationId xmlns:a16="http://schemas.microsoft.com/office/drawing/2014/main" id="{BAD238AB-57DA-4FDC-1BD2-91340DE617AC}"/>
              </a:ext>
            </a:extLst>
          </p:cNvPr>
          <p:cNvPicPr>
            <a:picLocks noChangeAspect="1"/>
          </p:cNvPicPr>
          <p:nvPr/>
        </p:nvPicPr>
        <p:blipFill rotWithShape="1">
          <a:blip r:embed="rId3"/>
          <a:srcRect l="71422" t="27376" r="18163" b="69024"/>
          <a:stretch/>
        </p:blipFill>
        <p:spPr>
          <a:xfrm>
            <a:off x="10082637" y="3359261"/>
            <a:ext cx="1269771" cy="246888"/>
          </a:xfrm>
          <a:prstGeom prst="rect">
            <a:avLst/>
          </a:prstGeom>
        </p:spPr>
      </p:pic>
      <p:pic>
        <p:nvPicPr>
          <p:cNvPr id="9" name="図 8">
            <a:extLst>
              <a:ext uri="{FF2B5EF4-FFF2-40B4-BE49-F238E27FC236}">
                <a16:creationId xmlns:a16="http://schemas.microsoft.com/office/drawing/2014/main" id="{5D418634-B246-7178-717B-463102BEBBF7}"/>
              </a:ext>
            </a:extLst>
          </p:cNvPr>
          <p:cNvPicPr>
            <a:picLocks noChangeAspect="1"/>
          </p:cNvPicPr>
          <p:nvPr/>
        </p:nvPicPr>
        <p:blipFill rotWithShape="1">
          <a:blip r:embed="rId4"/>
          <a:srcRect l="17354" t="28682" r="63373" b="41550"/>
          <a:stretch/>
        </p:blipFill>
        <p:spPr>
          <a:xfrm>
            <a:off x="1141444" y="1466228"/>
            <a:ext cx="4229575" cy="3674681"/>
          </a:xfrm>
          <a:prstGeom prst="rect">
            <a:avLst/>
          </a:prstGeom>
        </p:spPr>
      </p:pic>
      <p:sp>
        <p:nvSpPr>
          <p:cNvPr id="10" name="正方形/長方形 9">
            <a:extLst>
              <a:ext uri="{FF2B5EF4-FFF2-40B4-BE49-F238E27FC236}">
                <a16:creationId xmlns:a16="http://schemas.microsoft.com/office/drawing/2014/main" id="{E0905A1E-73EE-5E57-03C8-20CAC3D8FF4C}"/>
              </a:ext>
            </a:extLst>
          </p:cNvPr>
          <p:cNvSpPr/>
          <p:nvPr/>
        </p:nvSpPr>
        <p:spPr>
          <a:xfrm>
            <a:off x="1141444" y="1466228"/>
            <a:ext cx="445683" cy="53269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1" name="図 10">
            <a:extLst>
              <a:ext uri="{FF2B5EF4-FFF2-40B4-BE49-F238E27FC236}">
                <a16:creationId xmlns:a16="http://schemas.microsoft.com/office/drawing/2014/main" id="{4ADFD0E2-0301-87B7-D34B-2D579BEBDF3B}"/>
              </a:ext>
            </a:extLst>
          </p:cNvPr>
          <p:cNvPicPr>
            <a:picLocks noChangeAspect="1"/>
          </p:cNvPicPr>
          <p:nvPr/>
        </p:nvPicPr>
        <p:blipFill rotWithShape="1">
          <a:blip r:embed="rId5"/>
          <a:srcRect l="37151" t="32403" r="49064" b="39181"/>
          <a:stretch/>
        </p:blipFill>
        <p:spPr>
          <a:xfrm>
            <a:off x="6636204" y="1852256"/>
            <a:ext cx="3025201" cy="3507785"/>
          </a:xfrm>
          <a:prstGeom prst="rect">
            <a:avLst/>
          </a:prstGeom>
        </p:spPr>
      </p:pic>
      <p:pic>
        <p:nvPicPr>
          <p:cNvPr id="12" name="図 11">
            <a:extLst>
              <a:ext uri="{FF2B5EF4-FFF2-40B4-BE49-F238E27FC236}">
                <a16:creationId xmlns:a16="http://schemas.microsoft.com/office/drawing/2014/main" id="{01BCF598-9C11-3889-783F-BEEBA603AAEA}"/>
              </a:ext>
            </a:extLst>
          </p:cNvPr>
          <p:cNvPicPr>
            <a:picLocks noChangeAspect="1"/>
          </p:cNvPicPr>
          <p:nvPr/>
        </p:nvPicPr>
        <p:blipFill rotWithShape="1">
          <a:blip r:embed="rId6"/>
          <a:srcRect l="39746" t="30059" r="55263" b="67597"/>
          <a:stretch/>
        </p:blipFill>
        <p:spPr>
          <a:xfrm>
            <a:off x="9761282" y="2473761"/>
            <a:ext cx="912840" cy="241070"/>
          </a:xfrm>
          <a:prstGeom prst="rect">
            <a:avLst/>
          </a:prstGeom>
        </p:spPr>
      </p:pic>
      <p:sp>
        <p:nvSpPr>
          <p:cNvPr id="13" name="正方形/長方形 12">
            <a:extLst>
              <a:ext uri="{FF2B5EF4-FFF2-40B4-BE49-F238E27FC236}">
                <a16:creationId xmlns:a16="http://schemas.microsoft.com/office/drawing/2014/main" id="{B4F64A42-195A-8276-50F4-B67856C468E7}"/>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Tree>
    <p:extLst>
      <p:ext uri="{BB962C8B-B14F-4D97-AF65-F5344CB8AC3E}">
        <p14:creationId xmlns:p14="http://schemas.microsoft.com/office/powerpoint/2010/main" val="24585798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507438" y="62047"/>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Platinum sensitivity before and after SLFN11 overexpression</a:t>
            </a:r>
            <a:endParaRPr lang="ja-JP" altLang="en-US" sz="3200" b="1" dirty="0">
              <a:latin typeface="+mn-lt"/>
              <a:ea typeface="Yu Gothic" panose="020B0400000000000000" pitchFamily="34" charset="-128"/>
            </a:endParaRPr>
          </a:p>
        </p:txBody>
      </p:sp>
      <p:pic>
        <p:nvPicPr>
          <p:cNvPr id="3" name="図 2">
            <a:extLst>
              <a:ext uri="{FF2B5EF4-FFF2-40B4-BE49-F238E27FC236}">
                <a16:creationId xmlns:a16="http://schemas.microsoft.com/office/drawing/2014/main" id="{873C6534-8CEC-2A4D-DAC2-79A3FE03906E}"/>
              </a:ext>
            </a:extLst>
          </p:cNvPr>
          <p:cNvPicPr>
            <a:picLocks noChangeAspect="1"/>
          </p:cNvPicPr>
          <p:nvPr/>
        </p:nvPicPr>
        <p:blipFill rotWithShape="1">
          <a:blip r:embed="rId3"/>
          <a:srcRect l="33085" t="30714" r="52949" b="64092"/>
          <a:stretch/>
        </p:blipFill>
        <p:spPr>
          <a:xfrm>
            <a:off x="2863120" y="2112918"/>
            <a:ext cx="2298692" cy="480876"/>
          </a:xfrm>
          <a:prstGeom prst="rect">
            <a:avLst/>
          </a:prstGeom>
        </p:spPr>
      </p:pic>
      <p:pic>
        <p:nvPicPr>
          <p:cNvPr id="4" name="図 3">
            <a:extLst>
              <a:ext uri="{FF2B5EF4-FFF2-40B4-BE49-F238E27FC236}">
                <a16:creationId xmlns:a16="http://schemas.microsoft.com/office/drawing/2014/main" id="{DFF90F0B-530E-D6D1-07D2-1EDE0953F699}"/>
              </a:ext>
            </a:extLst>
          </p:cNvPr>
          <p:cNvPicPr>
            <a:picLocks noChangeAspect="1"/>
          </p:cNvPicPr>
          <p:nvPr/>
        </p:nvPicPr>
        <p:blipFill rotWithShape="1">
          <a:blip r:embed="rId3"/>
          <a:srcRect l="48195" t="34965" r="31458" b="20124"/>
          <a:stretch/>
        </p:blipFill>
        <p:spPr>
          <a:xfrm>
            <a:off x="6730136" y="1753145"/>
            <a:ext cx="2976847" cy="3695996"/>
          </a:xfrm>
          <a:prstGeom prst="rect">
            <a:avLst/>
          </a:prstGeom>
        </p:spPr>
      </p:pic>
      <p:pic>
        <p:nvPicPr>
          <p:cNvPr id="5" name="図 4">
            <a:extLst>
              <a:ext uri="{FF2B5EF4-FFF2-40B4-BE49-F238E27FC236}">
                <a16:creationId xmlns:a16="http://schemas.microsoft.com/office/drawing/2014/main" id="{16524364-5F55-C65A-49E7-08B45C970858}"/>
              </a:ext>
            </a:extLst>
          </p:cNvPr>
          <p:cNvPicPr>
            <a:picLocks noChangeAspect="1"/>
          </p:cNvPicPr>
          <p:nvPr/>
        </p:nvPicPr>
        <p:blipFill rotWithShape="1">
          <a:blip r:embed="rId3"/>
          <a:srcRect l="9584" t="39667" r="80515" b="41005"/>
          <a:stretch/>
        </p:blipFill>
        <p:spPr>
          <a:xfrm>
            <a:off x="1931123" y="2706421"/>
            <a:ext cx="1629626" cy="1789444"/>
          </a:xfrm>
          <a:prstGeom prst="rect">
            <a:avLst/>
          </a:prstGeom>
        </p:spPr>
      </p:pic>
      <p:pic>
        <p:nvPicPr>
          <p:cNvPr id="6" name="図 5">
            <a:extLst>
              <a:ext uri="{FF2B5EF4-FFF2-40B4-BE49-F238E27FC236}">
                <a16:creationId xmlns:a16="http://schemas.microsoft.com/office/drawing/2014/main" id="{A6E99AF8-0FCF-E0F0-E8CB-CFF9DE36EBC4}"/>
              </a:ext>
            </a:extLst>
          </p:cNvPr>
          <p:cNvPicPr>
            <a:picLocks noChangeAspect="1"/>
          </p:cNvPicPr>
          <p:nvPr/>
        </p:nvPicPr>
        <p:blipFill rotWithShape="1">
          <a:blip r:embed="rId3"/>
          <a:srcRect l="39356" t="39667" r="53716" b="41005"/>
          <a:stretch/>
        </p:blipFill>
        <p:spPr>
          <a:xfrm>
            <a:off x="3653049" y="2706421"/>
            <a:ext cx="1140294" cy="1789444"/>
          </a:xfrm>
          <a:prstGeom prst="rect">
            <a:avLst/>
          </a:prstGeom>
        </p:spPr>
      </p:pic>
      <p:pic>
        <p:nvPicPr>
          <p:cNvPr id="7" name="図 6">
            <a:extLst>
              <a:ext uri="{FF2B5EF4-FFF2-40B4-BE49-F238E27FC236}">
                <a16:creationId xmlns:a16="http://schemas.microsoft.com/office/drawing/2014/main" id="{08C4EFBC-79CB-712E-0CED-9360650FB1A4}"/>
              </a:ext>
            </a:extLst>
          </p:cNvPr>
          <p:cNvPicPr>
            <a:picLocks noChangeAspect="1"/>
          </p:cNvPicPr>
          <p:nvPr/>
        </p:nvPicPr>
        <p:blipFill rotWithShape="1">
          <a:blip r:embed="rId3"/>
          <a:srcRect l="19510" t="26257" r="52949" b="69567"/>
          <a:stretch/>
        </p:blipFill>
        <p:spPr>
          <a:xfrm>
            <a:off x="1745952" y="1488506"/>
            <a:ext cx="4533028" cy="386627"/>
          </a:xfrm>
          <a:prstGeom prst="rect">
            <a:avLst/>
          </a:prstGeom>
        </p:spPr>
      </p:pic>
      <p:pic>
        <p:nvPicPr>
          <p:cNvPr id="8" name="図 7">
            <a:extLst>
              <a:ext uri="{FF2B5EF4-FFF2-40B4-BE49-F238E27FC236}">
                <a16:creationId xmlns:a16="http://schemas.microsoft.com/office/drawing/2014/main" id="{96DD637D-EC40-0997-229D-E68549792429}"/>
              </a:ext>
            </a:extLst>
          </p:cNvPr>
          <p:cNvPicPr>
            <a:picLocks noChangeAspect="1"/>
          </p:cNvPicPr>
          <p:nvPr/>
        </p:nvPicPr>
        <p:blipFill rotWithShape="1">
          <a:blip r:embed="rId3"/>
          <a:srcRect l="49688" t="25983" r="31458" b="68379"/>
          <a:stretch/>
        </p:blipFill>
        <p:spPr>
          <a:xfrm>
            <a:off x="6948567" y="1451834"/>
            <a:ext cx="2758416" cy="463985"/>
          </a:xfrm>
          <a:prstGeom prst="rect">
            <a:avLst/>
          </a:prstGeom>
        </p:spPr>
      </p:pic>
      <p:sp>
        <p:nvSpPr>
          <p:cNvPr id="9" name="正方形/長方形 8">
            <a:extLst>
              <a:ext uri="{FF2B5EF4-FFF2-40B4-BE49-F238E27FC236}">
                <a16:creationId xmlns:a16="http://schemas.microsoft.com/office/drawing/2014/main" id="{AC1AEBFD-A82F-734E-8909-19A39FE508D0}"/>
              </a:ext>
            </a:extLst>
          </p:cNvPr>
          <p:cNvSpPr/>
          <p:nvPr/>
        </p:nvSpPr>
        <p:spPr>
          <a:xfrm>
            <a:off x="1267204" y="5839282"/>
            <a:ext cx="9657592" cy="48087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800" b="1" dirty="0">
                <a:solidFill>
                  <a:srgbClr val="FF0000"/>
                </a:solidFill>
                <a:effectLst/>
                <a:ea typeface="游明朝" panose="02020400000000000000" pitchFamily="18" charset="-128"/>
              </a:rPr>
              <a:t>SLFN11 </a:t>
            </a:r>
            <a:r>
              <a:rPr lang="en-US" altLang="ja-JP" sz="2800" b="1" dirty="0">
                <a:solidFill>
                  <a:srgbClr val="FF0000"/>
                </a:solidFill>
                <a:ea typeface="游明朝" panose="02020400000000000000" pitchFamily="18" charset="-128"/>
              </a:rPr>
              <a:t>overexpression</a:t>
            </a:r>
            <a:r>
              <a:rPr lang="en-US" altLang="ja-JP" sz="2800" b="1" dirty="0">
                <a:solidFill>
                  <a:srgbClr val="FF0000"/>
                </a:solidFill>
                <a:effectLst/>
                <a:ea typeface="游明朝" panose="02020400000000000000" pitchFamily="18" charset="-128"/>
              </a:rPr>
              <a:t> </a:t>
            </a:r>
            <a:r>
              <a:rPr lang="en-US" altLang="ja-JP" sz="2800" b="1" dirty="0">
                <a:solidFill>
                  <a:srgbClr val="FF0000"/>
                </a:solidFill>
                <a:effectLst/>
              </a:rPr>
              <a:t>cell line acquired </a:t>
            </a:r>
            <a:r>
              <a:rPr lang="en-US" altLang="ja-JP" sz="2800" b="1" dirty="0">
                <a:solidFill>
                  <a:srgbClr val="FF0000"/>
                </a:solidFill>
              </a:rPr>
              <a:t>sensitivity</a:t>
            </a:r>
            <a:r>
              <a:rPr lang="en-US" altLang="ja-JP" sz="2800" b="1" dirty="0">
                <a:solidFill>
                  <a:srgbClr val="FF0000"/>
                </a:solidFill>
                <a:effectLst/>
              </a:rPr>
              <a:t> to cisplatin</a:t>
            </a:r>
            <a:endParaRPr lang="en-US" altLang="ja-JP" sz="2800" b="1" dirty="0">
              <a:solidFill>
                <a:srgbClr val="FF0000"/>
              </a:solidFill>
              <a:cs typeface="Times New Roman (Body CS)"/>
            </a:endParaRPr>
          </a:p>
        </p:txBody>
      </p:sp>
      <p:sp>
        <p:nvSpPr>
          <p:cNvPr id="10" name="正方形/長方形 9">
            <a:extLst>
              <a:ext uri="{FF2B5EF4-FFF2-40B4-BE49-F238E27FC236}">
                <a16:creationId xmlns:a16="http://schemas.microsoft.com/office/drawing/2014/main" id="{BA5C974C-4F8F-793A-3881-9A10310ECA33}"/>
              </a:ext>
            </a:extLst>
          </p:cNvPr>
          <p:cNvSpPr/>
          <p:nvPr/>
        </p:nvSpPr>
        <p:spPr>
          <a:xfrm>
            <a:off x="8476735" y="6526966"/>
            <a:ext cx="3715265" cy="3433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ja-JP" sz="1400" dirty="0">
                <a:solidFill>
                  <a:schemeClr val="tx1"/>
                </a:solidFill>
              </a:rPr>
              <a:t>Akashi </a:t>
            </a:r>
            <a:r>
              <a:rPr lang="en-US" altLang="ja-JP" sz="1400" i="1" dirty="0">
                <a:solidFill>
                  <a:schemeClr val="tx1"/>
                </a:solidFill>
              </a:rPr>
              <a:t>et al</a:t>
            </a:r>
            <a:r>
              <a:rPr lang="en-US" altLang="ja-JP" sz="1400" dirty="0">
                <a:solidFill>
                  <a:schemeClr val="tx1"/>
                </a:solidFill>
              </a:rPr>
              <a:t>. </a:t>
            </a:r>
            <a:r>
              <a:rPr lang="en-US" altLang="ja-JP" sz="1400" i="1" dirty="0">
                <a:solidFill>
                  <a:schemeClr val="tx1"/>
                </a:solidFill>
              </a:rPr>
              <a:t>Mol Cancer </a:t>
            </a:r>
            <a:r>
              <a:rPr lang="en-US" altLang="ja-JP" sz="1400" i="1" dirty="0" err="1">
                <a:solidFill>
                  <a:schemeClr val="tx1"/>
                </a:solidFill>
              </a:rPr>
              <a:t>Ther</a:t>
            </a:r>
            <a:r>
              <a:rPr lang="en-US" altLang="ja-JP" sz="1400" dirty="0">
                <a:solidFill>
                  <a:schemeClr val="tx1"/>
                </a:solidFill>
              </a:rPr>
              <a:t>. Accepted</a:t>
            </a:r>
          </a:p>
        </p:txBody>
      </p:sp>
      <p:sp>
        <p:nvSpPr>
          <p:cNvPr id="11" name="テキスト ボックス 10">
            <a:extLst>
              <a:ext uri="{FF2B5EF4-FFF2-40B4-BE49-F238E27FC236}">
                <a16:creationId xmlns:a16="http://schemas.microsoft.com/office/drawing/2014/main" id="{71E5EC6D-B31C-5361-F5BD-B7F1CB76F6E4}"/>
              </a:ext>
            </a:extLst>
          </p:cNvPr>
          <p:cNvSpPr txBox="1"/>
          <p:nvPr/>
        </p:nvSpPr>
        <p:spPr>
          <a:xfrm>
            <a:off x="9706983" y="3942949"/>
            <a:ext cx="2347181" cy="369332"/>
          </a:xfrm>
          <a:prstGeom prst="rect">
            <a:avLst/>
          </a:prstGeom>
          <a:noFill/>
        </p:spPr>
        <p:txBody>
          <a:bodyPr wrap="none" rtlCol="0">
            <a:spAutoFit/>
          </a:bodyPr>
          <a:lstStyle/>
          <a:p>
            <a:r>
              <a:rPr kumimoji="1" lang="en-US" altLang="ja-JP" dirty="0">
                <a:solidFill>
                  <a:srgbClr val="F47C79"/>
                </a:solidFill>
              </a:rPr>
              <a:t>SLFN11 overexpression</a:t>
            </a:r>
            <a:endParaRPr kumimoji="1" lang="ja-JP" altLang="en-US">
              <a:solidFill>
                <a:srgbClr val="F47C79"/>
              </a:solidFill>
            </a:endParaRPr>
          </a:p>
        </p:txBody>
      </p:sp>
    </p:spTree>
    <p:extLst>
      <p:ext uri="{BB962C8B-B14F-4D97-AF65-F5344CB8AC3E}">
        <p14:creationId xmlns:p14="http://schemas.microsoft.com/office/powerpoint/2010/main" val="26887677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正方形/長方形 4"/>
          <p:cNvSpPr/>
          <p:nvPr/>
        </p:nvSpPr>
        <p:spPr>
          <a:xfrm>
            <a:off x="7154778" y="6514609"/>
            <a:ext cx="5037222" cy="4477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r"/>
            <a:r>
              <a:rPr lang="en-US" altLang="ja-JP" i="1" dirty="0" err="1">
                <a:solidFill>
                  <a:schemeClr val="tx1"/>
                </a:solidFill>
              </a:rPr>
              <a:t>Murai</a:t>
            </a:r>
            <a:r>
              <a:rPr lang="en-US" altLang="ja-JP" i="1" dirty="0">
                <a:solidFill>
                  <a:schemeClr val="tx1"/>
                </a:solidFill>
              </a:rPr>
              <a:t> J, et al. Mol Cell. </a:t>
            </a:r>
            <a:r>
              <a:rPr lang="en-US" altLang="ja-JP" dirty="0">
                <a:solidFill>
                  <a:schemeClr val="tx1"/>
                </a:solidFill>
              </a:rPr>
              <a:t>2018</a:t>
            </a:r>
          </a:p>
        </p:txBody>
      </p:sp>
      <p:sp>
        <p:nvSpPr>
          <p:cNvPr id="2" name="タイトル 1">
            <a:extLst>
              <a:ext uri="{FF2B5EF4-FFF2-40B4-BE49-F238E27FC236}">
                <a16:creationId xmlns:a16="http://schemas.microsoft.com/office/drawing/2014/main" id="{C481910E-66A6-6730-A1F5-76A1C7D62E35}"/>
              </a:ext>
            </a:extLst>
          </p:cNvPr>
          <p:cNvSpPr txBox="1">
            <a:spLocks noGrp="1"/>
          </p:cNvSpPr>
          <p:nvPr>
            <p:ph type="title"/>
          </p:nvPr>
        </p:nvSpPr>
        <p:spPr>
          <a:xfrm>
            <a:off x="846000" y="95913"/>
            <a:ext cx="10515600"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600" b="1" dirty="0">
                <a:latin typeface="+mn-lt"/>
                <a:ea typeface="Yu Gothic" panose="020B0400000000000000" pitchFamily="34" charset="-128"/>
                <a:cs typeface="Calibri Light" panose="020F0302020204030204" pitchFamily="34" charset="0"/>
              </a:rPr>
              <a:t>SLFN11 and ATR</a:t>
            </a:r>
            <a:endParaRPr lang="ja-JP" altLang="en-US" sz="3600" b="1" dirty="0">
              <a:latin typeface="+mn-lt"/>
              <a:ea typeface="Yu Gothic" panose="020B0400000000000000" pitchFamily="34" charset="-128"/>
            </a:endParaRPr>
          </a:p>
        </p:txBody>
      </p:sp>
      <p:cxnSp>
        <p:nvCxnSpPr>
          <p:cNvPr id="3" name="Straight Connector 3">
            <a:extLst>
              <a:ext uri="{FF2B5EF4-FFF2-40B4-BE49-F238E27FC236}">
                <a16:creationId xmlns:a16="http://schemas.microsoft.com/office/drawing/2014/main" id="{D8C4F384-BB7F-981E-218A-75C2D0F22896}"/>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pic>
        <p:nvPicPr>
          <p:cNvPr id="7" name="図 6" descr="ダイアグラム&#10;&#10;自動的に生成された説明">
            <a:extLst>
              <a:ext uri="{FF2B5EF4-FFF2-40B4-BE49-F238E27FC236}">
                <a16:creationId xmlns:a16="http://schemas.microsoft.com/office/drawing/2014/main" id="{03C09F5F-F4C0-3372-74AA-44C75F84982A}"/>
              </a:ext>
            </a:extLst>
          </p:cNvPr>
          <p:cNvPicPr>
            <a:picLocks noChangeAspect="1"/>
          </p:cNvPicPr>
          <p:nvPr/>
        </p:nvPicPr>
        <p:blipFill>
          <a:blip r:embed="rId3"/>
          <a:stretch>
            <a:fillRect/>
          </a:stretch>
        </p:blipFill>
        <p:spPr>
          <a:xfrm>
            <a:off x="1148863" y="1262669"/>
            <a:ext cx="10098258" cy="5148132"/>
          </a:xfrm>
          <a:prstGeom prst="rect">
            <a:avLst/>
          </a:prstGeom>
        </p:spPr>
      </p:pic>
      <p:pic>
        <p:nvPicPr>
          <p:cNvPr id="4" name="図 3" descr="窓の前に立っている女性&#10;&#10;自動的に生成された説明">
            <a:extLst>
              <a:ext uri="{FF2B5EF4-FFF2-40B4-BE49-F238E27FC236}">
                <a16:creationId xmlns:a16="http://schemas.microsoft.com/office/drawing/2014/main" id="{7430D180-F9B4-C8E1-C276-97A357A89130}"/>
              </a:ext>
            </a:extLst>
          </p:cNvPr>
          <p:cNvPicPr>
            <a:picLocks noChangeAspect="1"/>
          </p:cNvPicPr>
          <p:nvPr/>
        </p:nvPicPr>
        <p:blipFill rotWithShape="1">
          <a:blip r:embed="rId4"/>
          <a:srcRect l="65233"/>
          <a:stretch/>
        </p:blipFill>
        <p:spPr>
          <a:xfrm>
            <a:off x="10635545" y="4942607"/>
            <a:ext cx="1322731" cy="1474990"/>
          </a:xfrm>
          <a:prstGeom prst="rect">
            <a:avLst/>
          </a:prstGeom>
        </p:spPr>
      </p:pic>
    </p:spTree>
    <p:extLst>
      <p:ext uri="{BB962C8B-B14F-4D97-AF65-F5344CB8AC3E}">
        <p14:creationId xmlns:p14="http://schemas.microsoft.com/office/powerpoint/2010/main" val="9032936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ATR inhibitor combination with cisplatin for platinum-resistant cells</a:t>
            </a:r>
            <a:endParaRPr lang="ja-JP" altLang="en-US" sz="3200" b="1" dirty="0">
              <a:latin typeface="+mn-lt"/>
              <a:ea typeface="Yu Gothic" panose="020B0400000000000000" pitchFamily="34" charset="-128"/>
            </a:endParaRPr>
          </a:p>
        </p:txBody>
      </p:sp>
      <p:sp>
        <p:nvSpPr>
          <p:cNvPr id="3" name="正方形/長方形 2">
            <a:extLst>
              <a:ext uri="{FF2B5EF4-FFF2-40B4-BE49-F238E27FC236}">
                <a16:creationId xmlns:a16="http://schemas.microsoft.com/office/drawing/2014/main" id="{625C1115-38C0-DE0C-8381-E06EEFA787E1}"/>
              </a:ext>
            </a:extLst>
          </p:cNvPr>
          <p:cNvSpPr/>
          <p:nvPr/>
        </p:nvSpPr>
        <p:spPr>
          <a:xfrm>
            <a:off x="1612543" y="1254614"/>
            <a:ext cx="765544" cy="5209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 name="正方形/長方形 3">
            <a:extLst>
              <a:ext uri="{FF2B5EF4-FFF2-40B4-BE49-F238E27FC236}">
                <a16:creationId xmlns:a16="http://schemas.microsoft.com/office/drawing/2014/main" id="{5094FFC2-40F8-21AC-3AA7-565AF9DECAF1}"/>
              </a:ext>
            </a:extLst>
          </p:cNvPr>
          <p:cNvSpPr/>
          <p:nvPr/>
        </p:nvSpPr>
        <p:spPr>
          <a:xfrm>
            <a:off x="4411600" y="2254878"/>
            <a:ext cx="323561" cy="29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a:extLst>
              <a:ext uri="{FF2B5EF4-FFF2-40B4-BE49-F238E27FC236}">
                <a16:creationId xmlns:a16="http://schemas.microsoft.com/office/drawing/2014/main" id="{084703C7-D2EB-40D4-993C-B0E0B1F2133A}"/>
              </a:ext>
            </a:extLst>
          </p:cNvPr>
          <p:cNvSpPr/>
          <p:nvPr/>
        </p:nvSpPr>
        <p:spPr>
          <a:xfrm>
            <a:off x="1712414" y="5455173"/>
            <a:ext cx="8767172" cy="1041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2800" b="1" dirty="0">
                <a:solidFill>
                  <a:srgbClr val="FF0000"/>
                </a:solidFill>
                <a:effectLst/>
              </a:rPr>
              <a:t>The ATR inhibitor combination rendered RMG1 and TOV112D (SLFN11KO) cell line more sensitive to cisplatin</a:t>
            </a:r>
            <a:endParaRPr lang="en-US" altLang="ja-JP" sz="2800" b="1" dirty="0">
              <a:solidFill>
                <a:srgbClr val="FF0000"/>
              </a:solidFill>
              <a:cs typeface="Times New Roman (Body CS)"/>
            </a:endParaRPr>
          </a:p>
        </p:txBody>
      </p:sp>
      <p:pic>
        <p:nvPicPr>
          <p:cNvPr id="6" name="図 5">
            <a:extLst>
              <a:ext uri="{FF2B5EF4-FFF2-40B4-BE49-F238E27FC236}">
                <a16:creationId xmlns:a16="http://schemas.microsoft.com/office/drawing/2014/main" id="{8C9C0504-02D2-14B0-062D-20238BED0861}"/>
              </a:ext>
            </a:extLst>
          </p:cNvPr>
          <p:cNvPicPr>
            <a:picLocks noChangeAspect="1"/>
          </p:cNvPicPr>
          <p:nvPr/>
        </p:nvPicPr>
        <p:blipFill rotWithShape="1">
          <a:blip r:embed="rId3"/>
          <a:srcRect l="55444" t="31163" r="31890" b="35969"/>
          <a:stretch/>
        </p:blipFill>
        <p:spPr>
          <a:xfrm>
            <a:off x="1888982" y="1025035"/>
            <a:ext cx="2779636" cy="4057357"/>
          </a:xfrm>
          <a:prstGeom prst="rect">
            <a:avLst/>
          </a:prstGeom>
        </p:spPr>
      </p:pic>
      <p:pic>
        <p:nvPicPr>
          <p:cNvPr id="7" name="図 6">
            <a:extLst>
              <a:ext uri="{FF2B5EF4-FFF2-40B4-BE49-F238E27FC236}">
                <a16:creationId xmlns:a16="http://schemas.microsoft.com/office/drawing/2014/main" id="{413B193C-7888-357A-76D2-3B170ED4A79E}"/>
              </a:ext>
            </a:extLst>
          </p:cNvPr>
          <p:cNvPicPr>
            <a:picLocks noChangeAspect="1"/>
          </p:cNvPicPr>
          <p:nvPr/>
        </p:nvPicPr>
        <p:blipFill rotWithShape="1">
          <a:blip r:embed="rId3"/>
          <a:srcRect l="67690" t="31163" r="20815" b="35969"/>
          <a:stretch/>
        </p:blipFill>
        <p:spPr>
          <a:xfrm>
            <a:off x="7163144" y="1032403"/>
            <a:ext cx="2522618" cy="4057357"/>
          </a:xfrm>
          <a:prstGeom prst="rect">
            <a:avLst/>
          </a:prstGeom>
        </p:spPr>
      </p:pic>
      <p:pic>
        <p:nvPicPr>
          <p:cNvPr id="8" name="図 7">
            <a:extLst>
              <a:ext uri="{FF2B5EF4-FFF2-40B4-BE49-F238E27FC236}">
                <a16:creationId xmlns:a16="http://schemas.microsoft.com/office/drawing/2014/main" id="{4156DF03-375F-95D0-CCFC-7B27A51A609B}"/>
              </a:ext>
            </a:extLst>
          </p:cNvPr>
          <p:cNvPicPr>
            <a:picLocks noChangeAspect="1"/>
          </p:cNvPicPr>
          <p:nvPr/>
        </p:nvPicPr>
        <p:blipFill rotWithShape="1">
          <a:blip r:embed="rId4"/>
          <a:srcRect l="57612" t="43715" r="40029" b="19225"/>
          <a:stretch/>
        </p:blipFill>
        <p:spPr>
          <a:xfrm>
            <a:off x="6861154" y="2285680"/>
            <a:ext cx="301990" cy="2668653"/>
          </a:xfrm>
          <a:prstGeom prst="rect">
            <a:avLst/>
          </a:prstGeom>
        </p:spPr>
      </p:pic>
      <p:sp>
        <p:nvSpPr>
          <p:cNvPr id="9" name="正方形/長方形 8">
            <a:extLst>
              <a:ext uri="{FF2B5EF4-FFF2-40B4-BE49-F238E27FC236}">
                <a16:creationId xmlns:a16="http://schemas.microsoft.com/office/drawing/2014/main" id="{10BAE68B-40DF-41B6-F258-1745209CA820}"/>
              </a:ext>
            </a:extLst>
          </p:cNvPr>
          <p:cNvSpPr/>
          <p:nvPr/>
        </p:nvSpPr>
        <p:spPr>
          <a:xfrm>
            <a:off x="2060955" y="1008018"/>
            <a:ext cx="445683" cy="53269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a:extLst>
              <a:ext uri="{FF2B5EF4-FFF2-40B4-BE49-F238E27FC236}">
                <a16:creationId xmlns:a16="http://schemas.microsoft.com/office/drawing/2014/main" id="{B19B69D1-F055-84D4-92D9-5E8D57BDE207}"/>
              </a:ext>
            </a:extLst>
          </p:cNvPr>
          <p:cNvSpPr/>
          <p:nvPr/>
        </p:nvSpPr>
        <p:spPr>
          <a:xfrm>
            <a:off x="4350538" y="2019897"/>
            <a:ext cx="445683" cy="532693"/>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テキスト ボックス 1">
            <a:extLst>
              <a:ext uri="{FF2B5EF4-FFF2-40B4-BE49-F238E27FC236}">
                <a16:creationId xmlns:a16="http://schemas.microsoft.com/office/drawing/2014/main" id="{D7CAC681-E92D-0A59-A9CD-07A7E3EE617F}"/>
              </a:ext>
            </a:extLst>
          </p:cNvPr>
          <p:cNvSpPr txBox="1"/>
          <p:nvPr/>
        </p:nvSpPr>
        <p:spPr>
          <a:xfrm>
            <a:off x="4000844" y="1281406"/>
            <a:ext cx="1176028" cy="369332"/>
          </a:xfrm>
          <a:prstGeom prst="rect">
            <a:avLst/>
          </a:prstGeom>
          <a:noFill/>
        </p:spPr>
        <p:txBody>
          <a:bodyPr wrap="none" rtlCol="0">
            <a:spAutoFit/>
          </a:bodyPr>
          <a:lstStyle/>
          <a:p>
            <a:r>
              <a:rPr kumimoji="1" lang="en-US" altLang="ja-JP" dirty="0">
                <a:solidFill>
                  <a:srgbClr val="0432FF"/>
                </a:solidFill>
              </a:rPr>
              <a:t>(SLFN low)</a:t>
            </a:r>
            <a:endParaRPr kumimoji="1" lang="ja-JP" altLang="en-US">
              <a:solidFill>
                <a:srgbClr val="0432FF"/>
              </a:solidFill>
            </a:endParaRPr>
          </a:p>
        </p:txBody>
      </p:sp>
    </p:spTree>
    <p:extLst>
      <p:ext uri="{BB962C8B-B14F-4D97-AF65-F5344CB8AC3E}">
        <p14:creationId xmlns:p14="http://schemas.microsoft.com/office/powerpoint/2010/main" val="285998917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Summary: CCC</a:t>
            </a:r>
            <a:endParaRPr lang="ja-JP" altLang="en-US" sz="3200" b="1" dirty="0">
              <a:latin typeface="+mn-lt"/>
              <a:ea typeface="Yu Gothic" panose="020B0400000000000000" pitchFamily="34" charset="-128"/>
            </a:endParaRPr>
          </a:p>
        </p:txBody>
      </p:sp>
      <p:sp>
        <p:nvSpPr>
          <p:cNvPr id="2" name="コンテンツ プレースホルダー 2">
            <a:extLst>
              <a:ext uri="{FF2B5EF4-FFF2-40B4-BE49-F238E27FC236}">
                <a16:creationId xmlns:a16="http://schemas.microsoft.com/office/drawing/2014/main" id="{C9F99ACC-7AF0-1257-5EA3-F2D54C6B2E3A}"/>
              </a:ext>
            </a:extLst>
          </p:cNvPr>
          <p:cNvSpPr>
            <a:spLocks noGrp="1"/>
          </p:cNvSpPr>
          <p:nvPr>
            <p:ph idx="1"/>
          </p:nvPr>
        </p:nvSpPr>
        <p:spPr>
          <a:xfrm>
            <a:off x="838199" y="1825624"/>
            <a:ext cx="10764795" cy="4711089"/>
          </a:xfrm>
        </p:spPr>
        <p:txBody>
          <a:bodyPr/>
          <a:lstStyle/>
          <a:p>
            <a:r>
              <a:rPr lang="en-US" altLang="ja-JP" sz="2800" b="1" dirty="0">
                <a:effectLst/>
                <a:ea typeface="游明朝" panose="02020400000000000000" pitchFamily="18" charset="-128"/>
                <a:cs typeface="Times New Roman (Body CS)"/>
              </a:rPr>
              <a:t>SLFN11 is also a prognostic factor for</a:t>
            </a:r>
            <a:r>
              <a:rPr lang="ja-JP" altLang="en-US" sz="2800" b="1">
                <a:ea typeface="游明朝" panose="02020400000000000000" pitchFamily="18" charset="-128"/>
                <a:cs typeface="Times New Roman (Body CS)"/>
              </a:rPr>
              <a:t> </a:t>
            </a:r>
            <a:r>
              <a:rPr lang="en-US" altLang="ja-JP" sz="2800" b="1" dirty="0">
                <a:ea typeface="游明朝" panose="02020400000000000000" pitchFamily="18" charset="-128"/>
                <a:cs typeface="Times New Roman (Body CS)"/>
              </a:rPr>
              <a:t>stage III/IV </a:t>
            </a:r>
            <a:r>
              <a:rPr lang="en-US" altLang="ja-JP" b="1" dirty="0">
                <a:ea typeface="游明朝" panose="02020400000000000000" pitchFamily="18" charset="-128"/>
                <a:cs typeface="Times New Roman (Body CS)"/>
              </a:rPr>
              <a:t>CC</a:t>
            </a:r>
            <a:r>
              <a:rPr lang="en-US" altLang="ja-JP" sz="2800" b="1" dirty="0">
                <a:effectLst/>
                <a:ea typeface="游明朝" panose="02020400000000000000" pitchFamily="18" charset="-128"/>
                <a:cs typeface="Times New Roman (Body CS)"/>
              </a:rPr>
              <a:t>C patients </a:t>
            </a:r>
            <a:r>
              <a:rPr lang="en-US" altLang="ja-JP" b="1" dirty="0">
                <a:ea typeface="游明朝" panose="02020400000000000000" pitchFamily="18" charset="-128"/>
                <a:cs typeface="Times New Roman (Body CS)"/>
              </a:rPr>
              <a:t>who </a:t>
            </a:r>
            <a:r>
              <a:rPr lang="en-US" altLang="ja-JP" sz="2800" b="1" dirty="0">
                <a:effectLst/>
                <a:ea typeface="游明朝" panose="02020400000000000000" pitchFamily="18" charset="-128"/>
                <a:cs typeface="Times New Roman (Body CS)"/>
              </a:rPr>
              <a:t>treated with platinum-based chemotherapy.</a:t>
            </a:r>
            <a:endParaRPr lang="ja-JP" altLang="ja-JP" sz="2800" b="1">
              <a:effectLst/>
              <a:ea typeface="游明朝" panose="02020400000000000000" pitchFamily="18" charset="-128"/>
              <a:cs typeface="Times New Roman (Body CS)"/>
            </a:endParaRPr>
          </a:p>
          <a:p>
            <a:pPr marL="0" indent="0">
              <a:buNone/>
            </a:pPr>
            <a:endParaRPr lang="en-US" altLang="ja-JP" sz="2800" b="1" dirty="0"/>
          </a:p>
          <a:p>
            <a:r>
              <a:rPr lang="en-US" altLang="ja-JP" sz="2800" b="1" dirty="0">
                <a:solidFill>
                  <a:srgbClr val="0432FF"/>
                </a:solidFill>
                <a:effectLst/>
                <a:ea typeface="游明朝" panose="02020400000000000000" pitchFamily="18" charset="-128"/>
                <a:cs typeface="Times New Roman (Body CS)"/>
              </a:rPr>
              <a:t>NAC is not effective in the SLFN11-negative CCC group.</a:t>
            </a:r>
          </a:p>
          <a:p>
            <a:endParaRPr lang="en-US" altLang="ja-JP" b="1" dirty="0">
              <a:ea typeface="游明朝" panose="02020400000000000000" pitchFamily="18" charset="-128"/>
              <a:cs typeface="Times New Roman (Body CS)"/>
            </a:endParaRPr>
          </a:p>
          <a:p>
            <a:r>
              <a:rPr lang="en-US" altLang="ja-JP" sz="2800" b="1" dirty="0">
                <a:effectLst/>
              </a:rPr>
              <a:t>SLFN11 is a key determinant of sensitivity to cisplatin in </a:t>
            </a:r>
            <a:r>
              <a:rPr lang="en-US" altLang="ja-JP" b="1" dirty="0"/>
              <a:t>CCC</a:t>
            </a:r>
            <a:r>
              <a:rPr lang="en-US" altLang="ja-JP" sz="2800" b="1" dirty="0">
                <a:effectLst/>
              </a:rPr>
              <a:t> cell lines.</a:t>
            </a:r>
          </a:p>
          <a:p>
            <a:endParaRPr lang="en-US" altLang="ja-JP" sz="2800" b="1" dirty="0"/>
          </a:p>
          <a:p>
            <a:r>
              <a:rPr lang="en-US" altLang="ja-JP" sz="2800" b="1" dirty="0">
                <a:solidFill>
                  <a:srgbClr val="0432FF"/>
                </a:solidFill>
              </a:rPr>
              <a:t>ATR inhibitor </a:t>
            </a:r>
            <a:r>
              <a:rPr lang="en-US" altLang="ja-JP" sz="2800" b="1" dirty="0"/>
              <a:t>combination therapy with cisplatin could be a novel therapeutic strategy for platinum-resistant cells.</a:t>
            </a:r>
          </a:p>
        </p:txBody>
      </p:sp>
    </p:spTree>
    <p:extLst>
      <p:ext uri="{BB962C8B-B14F-4D97-AF65-F5344CB8AC3E}">
        <p14:creationId xmlns:p14="http://schemas.microsoft.com/office/powerpoint/2010/main" val="27910682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Conclusion</a:t>
            </a:r>
            <a:endParaRPr lang="ja-JP" altLang="en-US" sz="3200" b="1" dirty="0">
              <a:latin typeface="+mn-lt"/>
              <a:ea typeface="Yu Gothic" panose="020B0400000000000000" pitchFamily="34" charset="-128"/>
            </a:endParaRPr>
          </a:p>
        </p:txBody>
      </p:sp>
      <p:sp>
        <p:nvSpPr>
          <p:cNvPr id="2" name="コンテンツ プレースホルダー 2">
            <a:extLst>
              <a:ext uri="{FF2B5EF4-FFF2-40B4-BE49-F238E27FC236}">
                <a16:creationId xmlns:a16="http://schemas.microsoft.com/office/drawing/2014/main" id="{C9F99ACC-7AF0-1257-5EA3-F2D54C6B2E3A}"/>
              </a:ext>
            </a:extLst>
          </p:cNvPr>
          <p:cNvSpPr>
            <a:spLocks noGrp="1"/>
          </p:cNvSpPr>
          <p:nvPr>
            <p:ph idx="1"/>
          </p:nvPr>
        </p:nvSpPr>
        <p:spPr>
          <a:xfrm>
            <a:off x="838200" y="1825625"/>
            <a:ext cx="10515600" cy="4351338"/>
          </a:xfrm>
        </p:spPr>
        <p:txBody>
          <a:bodyPr/>
          <a:lstStyle/>
          <a:p>
            <a:r>
              <a:rPr kumimoji="1" lang="en-US" altLang="ja-JP" b="1" dirty="0"/>
              <a:t>Several treatment strategies such as ADC, immunochemotherapy triplet, ATR inhibitor combination chemotherapy are plausible for ovarian cancer.</a:t>
            </a:r>
          </a:p>
          <a:p>
            <a:endParaRPr kumimoji="1" lang="en-US" altLang="ja-JP" b="1" dirty="0"/>
          </a:p>
          <a:p>
            <a:r>
              <a:rPr kumimoji="1" lang="en-US" altLang="ja-JP" b="1" dirty="0"/>
              <a:t>To move forward to precision oncology, more biomarkers are needed.</a:t>
            </a:r>
            <a:endParaRPr kumimoji="1" lang="ja-JP" altLang="en-US" b="1"/>
          </a:p>
        </p:txBody>
      </p:sp>
    </p:spTree>
    <p:extLst>
      <p:ext uri="{BB962C8B-B14F-4D97-AF65-F5344CB8AC3E}">
        <p14:creationId xmlns:p14="http://schemas.microsoft.com/office/powerpoint/2010/main" val="14954741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CB375921-7BD9-3F51-DFCB-AE47CD1092BC}"/>
              </a:ext>
            </a:extLst>
          </p:cNvPr>
          <p:cNvSpPr txBox="1">
            <a:spLocks/>
          </p:cNvSpPr>
          <p:nvPr/>
        </p:nvSpPr>
        <p:spPr>
          <a:xfrm>
            <a:off x="838200" y="172832"/>
            <a:ext cx="10515600" cy="70929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kumimoji="1" lang="en-US" altLang="zh-CN" sz="2800" b="1">
                <a:latin typeface="Arial" panose="020B0604020202020204" pitchFamily="34" charset="0"/>
                <a:cs typeface="Arial" panose="020B0604020202020204" pitchFamily="34" charset="0"/>
              </a:rPr>
              <a:t>Collaborators</a:t>
            </a:r>
            <a:endParaRPr kumimoji="1" lang="en-US" altLang="zh-CN" sz="2800" b="1" dirty="0">
              <a:latin typeface="Arial" panose="020B0604020202020204" pitchFamily="34" charset="0"/>
              <a:cs typeface="Arial" panose="020B0604020202020204" pitchFamily="34" charset="0"/>
            </a:endParaRPr>
          </a:p>
        </p:txBody>
      </p:sp>
      <p:cxnSp>
        <p:nvCxnSpPr>
          <p:cNvPr id="5" name="Straight Connector 2">
            <a:extLst>
              <a:ext uri="{FF2B5EF4-FFF2-40B4-BE49-F238E27FC236}">
                <a16:creationId xmlns:a16="http://schemas.microsoft.com/office/drawing/2014/main" id="{A6244DE5-AB40-9448-95D2-526E62525B2D}"/>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9" name="コンテンツ プレースホルダー 8">
            <a:extLst>
              <a:ext uri="{FF2B5EF4-FFF2-40B4-BE49-F238E27FC236}">
                <a16:creationId xmlns:a16="http://schemas.microsoft.com/office/drawing/2014/main" id="{515856D6-9943-F21F-10F5-4000C438DB85}"/>
              </a:ext>
            </a:extLst>
          </p:cNvPr>
          <p:cNvSpPr>
            <a:spLocks noGrp="1"/>
          </p:cNvSpPr>
          <p:nvPr>
            <p:ph idx="1"/>
          </p:nvPr>
        </p:nvSpPr>
        <p:spPr>
          <a:xfrm>
            <a:off x="838200" y="1495171"/>
            <a:ext cx="3387811" cy="4681792"/>
          </a:xfrm>
        </p:spPr>
        <p:txBody>
          <a:bodyPr>
            <a:normAutofit lnSpcReduction="10000"/>
          </a:bodyPr>
          <a:lstStyle/>
          <a:p>
            <a:pPr marL="0" indent="0">
              <a:buNone/>
            </a:pPr>
            <a:r>
              <a:rPr lang="en-US" altLang="ja-JP" sz="2400" b="1" dirty="0"/>
              <a:t>Niigata University</a:t>
            </a:r>
          </a:p>
          <a:p>
            <a:pPr marL="0" indent="0">
              <a:buNone/>
            </a:pPr>
            <a:r>
              <a:rPr lang="en-US" altLang="ja-JP" sz="2400" dirty="0"/>
              <a:t> </a:t>
            </a:r>
            <a:r>
              <a:rPr lang="en-US" altLang="ja-JP" sz="2400" b="1" dirty="0"/>
              <a:t>Hidehiko Akashi</a:t>
            </a:r>
          </a:p>
          <a:p>
            <a:pPr marL="0" indent="0">
              <a:buNone/>
            </a:pPr>
            <a:r>
              <a:rPr lang="en-US" altLang="ja-JP" sz="2400" dirty="0"/>
              <a:t> Nozomi </a:t>
            </a:r>
            <a:r>
              <a:rPr lang="en-US" altLang="ja-JP" sz="2400" dirty="0" err="1"/>
              <a:t>Yachida</a:t>
            </a:r>
            <a:endParaRPr lang="en-US" altLang="ja-JP" sz="2400" dirty="0"/>
          </a:p>
          <a:p>
            <a:pPr marL="0" indent="0">
              <a:buNone/>
            </a:pPr>
            <a:r>
              <a:rPr lang="en-US" altLang="ja-JP" sz="2400" dirty="0"/>
              <a:t> </a:t>
            </a:r>
            <a:r>
              <a:rPr lang="en-US" altLang="ja-JP" sz="2400" dirty="0" err="1"/>
              <a:t>Haruka</a:t>
            </a:r>
            <a:r>
              <a:rPr lang="en-US" altLang="ja-JP" sz="2400" dirty="0"/>
              <a:t> Ueda</a:t>
            </a:r>
          </a:p>
          <a:p>
            <a:pPr marL="0" indent="0">
              <a:buNone/>
            </a:pPr>
            <a:r>
              <a:rPr lang="en-US" altLang="ja-JP" sz="2400" dirty="0"/>
              <a:t> </a:t>
            </a:r>
            <a:r>
              <a:rPr lang="en-US" altLang="ja-JP" sz="2400" dirty="0" err="1"/>
              <a:t>Manako</a:t>
            </a:r>
            <a:r>
              <a:rPr lang="en-US" altLang="ja-JP" sz="2400" dirty="0"/>
              <a:t> Yamaguchi</a:t>
            </a:r>
          </a:p>
          <a:p>
            <a:pPr marL="0" indent="0">
              <a:buNone/>
            </a:pPr>
            <a:r>
              <a:rPr lang="en-US" altLang="ja-JP" sz="2400" dirty="0"/>
              <a:t> Kaoru </a:t>
            </a:r>
            <a:r>
              <a:rPr lang="en-US" altLang="ja-JP" sz="2400" dirty="0" err="1"/>
              <a:t>Yamawaki</a:t>
            </a:r>
            <a:endParaRPr lang="en-US" altLang="ja-JP" sz="2400" dirty="0"/>
          </a:p>
          <a:p>
            <a:pPr marL="0" indent="0">
              <a:buNone/>
            </a:pPr>
            <a:r>
              <a:rPr lang="en-US" altLang="ja-JP" sz="2400" dirty="0"/>
              <a:t> Ryo Tamura</a:t>
            </a:r>
          </a:p>
          <a:p>
            <a:pPr marL="0" indent="0">
              <a:buNone/>
            </a:pPr>
            <a:r>
              <a:rPr lang="en-US" altLang="ja-JP" sz="2400" dirty="0"/>
              <a:t> Kazuaki </a:t>
            </a:r>
            <a:r>
              <a:rPr lang="en-US" altLang="ja-JP" sz="2400" dirty="0" err="1"/>
              <a:t>Suda</a:t>
            </a:r>
            <a:endParaRPr lang="en-US" altLang="ja-JP" sz="2400" dirty="0"/>
          </a:p>
          <a:p>
            <a:pPr marL="0" indent="0">
              <a:buNone/>
            </a:pPr>
            <a:r>
              <a:rPr lang="en-US" altLang="ja-JP" sz="2400" dirty="0"/>
              <a:t> Tatsuya Ishiguro</a:t>
            </a:r>
          </a:p>
          <a:p>
            <a:pPr marL="0" indent="0">
              <a:buNone/>
            </a:pPr>
            <a:r>
              <a:rPr lang="en-US" altLang="ja-JP" sz="2400" dirty="0"/>
              <a:t> </a:t>
            </a:r>
            <a:r>
              <a:rPr lang="en-US" altLang="ja-JP" sz="2400" dirty="0" err="1"/>
              <a:t>Sosuke</a:t>
            </a:r>
            <a:r>
              <a:rPr lang="en-US" altLang="ja-JP" sz="2400" dirty="0"/>
              <a:t> Adachi</a:t>
            </a:r>
          </a:p>
          <a:p>
            <a:pPr marL="0" indent="0">
              <a:buNone/>
            </a:pPr>
            <a:r>
              <a:rPr lang="en-US" altLang="ja-JP" sz="2400" dirty="0"/>
              <a:t> </a:t>
            </a:r>
            <a:r>
              <a:rPr lang="en-US" altLang="ja-JP" sz="2400" b="1" dirty="0"/>
              <a:t>Takayuki </a:t>
            </a:r>
            <a:r>
              <a:rPr lang="en-US" altLang="ja-JP" sz="2400" b="1" dirty="0" err="1"/>
              <a:t>Enomoto</a:t>
            </a:r>
            <a:endParaRPr lang="en-US" altLang="ja-JP" sz="2400" b="1" dirty="0"/>
          </a:p>
          <a:p>
            <a:pPr marL="0" indent="0">
              <a:buNone/>
            </a:pPr>
            <a:endParaRPr lang="ja-JP" altLang="en-US" sz="2400" b="1"/>
          </a:p>
        </p:txBody>
      </p:sp>
      <p:sp>
        <p:nvSpPr>
          <p:cNvPr id="10" name="コンテンツ プレースホルダー 8">
            <a:extLst>
              <a:ext uri="{FF2B5EF4-FFF2-40B4-BE49-F238E27FC236}">
                <a16:creationId xmlns:a16="http://schemas.microsoft.com/office/drawing/2014/main" id="{E601224C-E28B-F3C2-9E88-BCFA91D8455A}"/>
              </a:ext>
            </a:extLst>
          </p:cNvPr>
          <p:cNvSpPr txBox="1">
            <a:spLocks/>
          </p:cNvSpPr>
          <p:nvPr/>
        </p:nvSpPr>
        <p:spPr>
          <a:xfrm>
            <a:off x="4578180" y="1495171"/>
            <a:ext cx="3387811" cy="46817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ja-JP" sz="2400" b="1" dirty="0"/>
              <a:t>Osaka University</a:t>
            </a:r>
          </a:p>
          <a:p>
            <a:pPr marL="0" indent="0">
              <a:buFont typeface="Arial" panose="020B0604020202020204" pitchFamily="34" charset="0"/>
              <a:buNone/>
            </a:pPr>
            <a:r>
              <a:rPr lang="en-US" altLang="ja-JP" sz="2400" b="1" dirty="0"/>
              <a:t> </a:t>
            </a:r>
            <a:r>
              <a:rPr lang="en-US" altLang="ja-JP" sz="2400" dirty="0"/>
              <a:t>Yoshikazu Nagase</a:t>
            </a:r>
          </a:p>
          <a:p>
            <a:pPr marL="0" indent="0">
              <a:buFont typeface="Arial" panose="020B0604020202020204" pitchFamily="34" charset="0"/>
              <a:buNone/>
            </a:pPr>
            <a:r>
              <a:rPr lang="en-US" altLang="ja-JP" sz="2400" dirty="0"/>
              <a:t> Yutaka Ueda</a:t>
            </a:r>
          </a:p>
          <a:p>
            <a:pPr marL="0" indent="0">
              <a:buFont typeface="Arial" panose="020B0604020202020204" pitchFamily="34" charset="0"/>
              <a:buNone/>
            </a:pPr>
            <a:endParaRPr lang="en-US" altLang="ja-JP" sz="2400" dirty="0"/>
          </a:p>
          <a:p>
            <a:pPr marL="0" indent="0">
              <a:buFont typeface="Arial" panose="020B0604020202020204" pitchFamily="34" charset="0"/>
              <a:buNone/>
            </a:pPr>
            <a:r>
              <a:rPr lang="en-US" altLang="ja-JP" sz="2400" b="1" dirty="0"/>
              <a:t>Kyoto Medical Center</a:t>
            </a:r>
          </a:p>
          <a:p>
            <a:pPr marL="0" indent="0">
              <a:buFont typeface="Arial" panose="020B0604020202020204" pitchFamily="34" charset="0"/>
              <a:buNone/>
            </a:pPr>
            <a:r>
              <a:rPr lang="en-US" altLang="ja-JP" sz="2400" dirty="0"/>
              <a:t> Masashi Ueda</a:t>
            </a:r>
          </a:p>
          <a:p>
            <a:pPr marL="0" indent="0">
              <a:buFont typeface="Arial" panose="020B0604020202020204" pitchFamily="34" charset="0"/>
              <a:buNone/>
            </a:pPr>
            <a:r>
              <a:rPr lang="en-US" altLang="ja-JP" sz="2400" dirty="0"/>
              <a:t> Kaoru </a:t>
            </a:r>
            <a:r>
              <a:rPr lang="en-US" altLang="ja-JP" sz="2400" dirty="0" err="1"/>
              <a:t>Abiko</a:t>
            </a:r>
            <a:endParaRPr lang="en-US" altLang="ja-JP" sz="2400" dirty="0"/>
          </a:p>
          <a:p>
            <a:pPr marL="0" indent="0">
              <a:buFont typeface="Arial" panose="020B0604020202020204" pitchFamily="34" charset="0"/>
              <a:buNone/>
            </a:pPr>
            <a:endParaRPr lang="en-US" altLang="ja-JP" sz="2400" dirty="0"/>
          </a:p>
          <a:p>
            <a:pPr marL="0" indent="0">
              <a:buFont typeface="Arial" panose="020B0604020202020204" pitchFamily="34" charset="0"/>
              <a:buNone/>
            </a:pPr>
            <a:r>
              <a:rPr lang="en-US" altLang="ja-JP" sz="2400" b="1" dirty="0"/>
              <a:t>Iwate Medical University</a:t>
            </a:r>
          </a:p>
          <a:p>
            <a:pPr marL="0" indent="0">
              <a:buFont typeface="Arial" panose="020B0604020202020204" pitchFamily="34" charset="0"/>
              <a:buNone/>
            </a:pPr>
            <a:r>
              <a:rPr lang="en-US" altLang="ja-JP" sz="2400" dirty="0"/>
              <a:t> Masahiro </a:t>
            </a:r>
            <a:r>
              <a:rPr lang="en-US" altLang="ja-JP" sz="2400" dirty="0" err="1"/>
              <a:t>Kagabu</a:t>
            </a:r>
            <a:endParaRPr lang="en-US" altLang="ja-JP" sz="2400" dirty="0"/>
          </a:p>
          <a:p>
            <a:pPr marL="0" indent="0">
              <a:buFont typeface="Arial" panose="020B0604020202020204" pitchFamily="34" charset="0"/>
              <a:buNone/>
            </a:pPr>
            <a:r>
              <a:rPr lang="en-US" altLang="ja-JP" sz="2400" dirty="0"/>
              <a:t> Tsukasa Baba</a:t>
            </a:r>
          </a:p>
        </p:txBody>
      </p:sp>
      <p:sp>
        <p:nvSpPr>
          <p:cNvPr id="11" name="コンテンツ プレースホルダー 8">
            <a:extLst>
              <a:ext uri="{FF2B5EF4-FFF2-40B4-BE49-F238E27FC236}">
                <a16:creationId xmlns:a16="http://schemas.microsoft.com/office/drawing/2014/main" id="{7A83FCE2-90A4-D46A-98B4-2C65F05C0A50}"/>
              </a:ext>
            </a:extLst>
          </p:cNvPr>
          <p:cNvSpPr txBox="1">
            <a:spLocks/>
          </p:cNvSpPr>
          <p:nvPr/>
        </p:nvSpPr>
        <p:spPr>
          <a:xfrm>
            <a:off x="8318160" y="1507531"/>
            <a:ext cx="3387811" cy="46817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ja-JP" sz="2400" b="1" dirty="0"/>
              <a:t>Keio University</a:t>
            </a:r>
          </a:p>
          <a:p>
            <a:pPr marL="0" indent="0">
              <a:buNone/>
            </a:pPr>
            <a:r>
              <a:rPr lang="en-US" altLang="ja-JP" sz="2400" b="1" dirty="0"/>
              <a:t> Junko </a:t>
            </a:r>
            <a:r>
              <a:rPr lang="en-US" altLang="ja-JP" sz="2400" b="1" dirty="0" err="1"/>
              <a:t>Murai</a:t>
            </a:r>
            <a:endParaRPr lang="en-US" altLang="ja-JP" sz="2400" b="1" dirty="0"/>
          </a:p>
          <a:p>
            <a:pPr marL="0" indent="0">
              <a:buFont typeface="Arial" panose="020B0604020202020204" pitchFamily="34" charset="0"/>
              <a:buNone/>
            </a:pPr>
            <a:endParaRPr lang="en-US" altLang="ja-JP" sz="2400" b="1" dirty="0"/>
          </a:p>
          <a:p>
            <a:pPr marL="0" indent="0">
              <a:buFont typeface="Arial" panose="020B0604020202020204" pitchFamily="34" charset="0"/>
              <a:buNone/>
            </a:pPr>
            <a:r>
              <a:rPr lang="en-US" altLang="ja-JP" sz="2400" b="1" dirty="0"/>
              <a:t>Sasaki Institute</a:t>
            </a:r>
          </a:p>
          <a:p>
            <a:pPr marL="0" indent="0">
              <a:buFont typeface="Arial" panose="020B0604020202020204" pitchFamily="34" charset="0"/>
              <a:buNone/>
            </a:pPr>
            <a:r>
              <a:rPr lang="en-US" altLang="ja-JP" sz="2400" dirty="0"/>
              <a:t> Hirofumi </a:t>
            </a:r>
            <a:r>
              <a:rPr lang="en-US" altLang="ja-JP" sz="2400" dirty="0" err="1"/>
              <a:t>Nakaoka</a:t>
            </a:r>
            <a:endParaRPr lang="en-US" altLang="ja-JP" sz="2400" dirty="0"/>
          </a:p>
        </p:txBody>
      </p:sp>
      <p:pic>
        <p:nvPicPr>
          <p:cNvPr id="12" name="図 11" descr="テキスト&#10;&#10;低い精度で自動的に生成された説明">
            <a:extLst>
              <a:ext uri="{FF2B5EF4-FFF2-40B4-BE49-F238E27FC236}">
                <a16:creationId xmlns:a16="http://schemas.microsoft.com/office/drawing/2014/main" id="{8D3AC753-EC4B-CAAB-73D4-887E09291760}"/>
              </a:ext>
            </a:extLst>
          </p:cNvPr>
          <p:cNvPicPr>
            <a:picLocks noChangeAspect="1"/>
          </p:cNvPicPr>
          <p:nvPr/>
        </p:nvPicPr>
        <p:blipFill rotWithShape="1">
          <a:blip r:embed="rId3"/>
          <a:srcRect l="29136" t="66461" r="50532" b="10823"/>
          <a:stretch/>
        </p:blipFill>
        <p:spPr>
          <a:xfrm rot="5400000">
            <a:off x="3345033" y="1840379"/>
            <a:ext cx="1248016" cy="1045779"/>
          </a:xfrm>
          <a:prstGeom prst="rect">
            <a:avLst/>
          </a:prstGeom>
        </p:spPr>
      </p:pic>
      <p:pic>
        <p:nvPicPr>
          <p:cNvPr id="13" name="図 12" descr="窓の前に立っている女性&#10;&#10;自動的に生成された説明">
            <a:extLst>
              <a:ext uri="{FF2B5EF4-FFF2-40B4-BE49-F238E27FC236}">
                <a16:creationId xmlns:a16="http://schemas.microsoft.com/office/drawing/2014/main" id="{96E0836A-F1E7-6AEA-A9E2-AD2319611123}"/>
              </a:ext>
            </a:extLst>
          </p:cNvPr>
          <p:cNvPicPr>
            <a:picLocks noChangeAspect="1"/>
          </p:cNvPicPr>
          <p:nvPr/>
        </p:nvPicPr>
        <p:blipFill rotWithShape="1">
          <a:blip r:embed="rId4"/>
          <a:srcRect l="65233"/>
          <a:stretch/>
        </p:blipFill>
        <p:spPr>
          <a:xfrm>
            <a:off x="10549048" y="1530826"/>
            <a:ext cx="1322731" cy="1474990"/>
          </a:xfrm>
          <a:prstGeom prst="rect">
            <a:avLst/>
          </a:prstGeom>
        </p:spPr>
      </p:pic>
      <p:pic>
        <p:nvPicPr>
          <p:cNvPr id="14" name="Picture 16" descr="A person wearing glasses and a suit&#10;&#10;Description automatically generated with medium confidence">
            <a:extLst>
              <a:ext uri="{FF2B5EF4-FFF2-40B4-BE49-F238E27FC236}">
                <a16:creationId xmlns:a16="http://schemas.microsoft.com/office/drawing/2014/main" id="{904CAD45-2953-8538-B8C4-79EF51213DAD}"/>
              </a:ext>
            </a:extLst>
          </p:cNvPr>
          <p:cNvPicPr>
            <a:picLocks noChangeAspect="1"/>
          </p:cNvPicPr>
          <p:nvPr/>
        </p:nvPicPr>
        <p:blipFill>
          <a:blip r:embed="rId5"/>
          <a:stretch>
            <a:fillRect/>
          </a:stretch>
        </p:blipFill>
        <p:spPr>
          <a:xfrm>
            <a:off x="3356315" y="5348235"/>
            <a:ext cx="1225454" cy="1176436"/>
          </a:xfrm>
          <a:prstGeom prst="rect">
            <a:avLst/>
          </a:prstGeom>
        </p:spPr>
      </p:pic>
    </p:spTree>
    <p:extLst>
      <p:ext uri="{BB962C8B-B14F-4D97-AF65-F5344CB8AC3E}">
        <p14:creationId xmlns:p14="http://schemas.microsoft.com/office/powerpoint/2010/main" val="114388075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3">
            <a:extLst>
              <a:ext uri="{FF2B5EF4-FFF2-40B4-BE49-F238E27FC236}">
                <a16:creationId xmlns:a16="http://schemas.microsoft.com/office/drawing/2014/main" id="{D9B9C26E-FF79-8421-E81D-D033D2C46229}"/>
              </a:ext>
            </a:extLst>
          </p:cNvPr>
          <p:cNvCxnSpPr/>
          <p:nvPr/>
        </p:nvCxnSpPr>
        <p:spPr>
          <a:xfrm>
            <a:off x="0" y="882127"/>
            <a:ext cx="12192000" cy="0"/>
          </a:xfrm>
          <a:prstGeom prst="line">
            <a:avLst/>
          </a:prstGeom>
          <a:ln w="57150">
            <a:gradFill flip="none" rotWithShape="1">
              <a:gsLst>
                <a:gs pos="0">
                  <a:srgbClr val="C00000"/>
                </a:gs>
                <a:gs pos="74000">
                  <a:schemeClr val="accent2">
                    <a:lumMod val="75000"/>
                  </a:schemeClr>
                </a:gs>
                <a:gs pos="83000">
                  <a:schemeClr val="accent2">
                    <a:lumMod val="60000"/>
                    <a:lumOff val="40000"/>
                  </a:schemeClr>
                </a:gs>
                <a:gs pos="100000">
                  <a:schemeClr val="accent2">
                    <a:lumMod val="40000"/>
                    <a:lumOff val="60000"/>
                  </a:schemeClr>
                </a:gs>
              </a:gsLst>
              <a:lin ang="0" scaled="1"/>
              <a:tileRect/>
            </a:gradFill>
          </a:ln>
        </p:spPr>
        <p:style>
          <a:lnRef idx="3">
            <a:schemeClr val="dk1"/>
          </a:lnRef>
          <a:fillRef idx="0">
            <a:schemeClr val="dk1"/>
          </a:fillRef>
          <a:effectRef idx="2">
            <a:schemeClr val="dk1"/>
          </a:effectRef>
          <a:fontRef idx="minor">
            <a:schemeClr val="tx1"/>
          </a:fontRef>
        </p:style>
      </p:cxnSp>
      <p:sp>
        <p:nvSpPr>
          <p:cNvPr id="15" name="タイトル 1">
            <a:extLst>
              <a:ext uri="{FF2B5EF4-FFF2-40B4-BE49-F238E27FC236}">
                <a16:creationId xmlns:a16="http://schemas.microsoft.com/office/drawing/2014/main" id="{03DA49D7-1014-8BD7-7153-BB7B2345F787}"/>
              </a:ext>
            </a:extLst>
          </p:cNvPr>
          <p:cNvSpPr txBox="1">
            <a:spLocks/>
          </p:cNvSpPr>
          <p:nvPr/>
        </p:nvSpPr>
        <p:spPr>
          <a:xfrm>
            <a:off x="846000" y="95913"/>
            <a:ext cx="11177124" cy="82008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a:lstStyle>
          <a:p>
            <a:r>
              <a:rPr lang="en-US" altLang="ja-JP" sz="3200" b="1" dirty="0">
                <a:latin typeface="+mn-lt"/>
                <a:ea typeface="Yu Gothic" panose="020B0400000000000000" pitchFamily="34" charset="-128"/>
              </a:rPr>
              <a:t>Acknowledgements</a:t>
            </a:r>
            <a:endParaRPr lang="ja-JP" altLang="en-US" sz="3200" b="1" dirty="0">
              <a:latin typeface="+mn-lt"/>
              <a:ea typeface="Yu Gothic" panose="020B0400000000000000" pitchFamily="34" charset="-128"/>
            </a:endParaRPr>
          </a:p>
        </p:txBody>
      </p:sp>
      <p:sp>
        <p:nvSpPr>
          <p:cNvPr id="2" name="コンテンツ プレースホルダー 2">
            <a:extLst>
              <a:ext uri="{FF2B5EF4-FFF2-40B4-BE49-F238E27FC236}">
                <a16:creationId xmlns:a16="http://schemas.microsoft.com/office/drawing/2014/main" id="{C9F99ACC-7AF0-1257-5EA3-F2D54C6B2E3A}"/>
              </a:ext>
            </a:extLst>
          </p:cNvPr>
          <p:cNvSpPr>
            <a:spLocks noGrp="1"/>
          </p:cNvSpPr>
          <p:nvPr>
            <p:ph idx="1"/>
          </p:nvPr>
        </p:nvSpPr>
        <p:spPr>
          <a:xfrm>
            <a:off x="838200" y="1825625"/>
            <a:ext cx="10515600" cy="4351338"/>
          </a:xfrm>
        </p:spPr>
        <p:txBody>
          <a:bodyPr/>
          <a:lstStyle/>
          <a:p>
            <a:pPr marL="0" indent="0">
              <a:buNone/>
            </a:pPr>
            <a:r>
              <a:rPr kumimoji="1" lang="en-US" altLang="ja-JP" b="1" dirty="0"/>
              <a:t>I would like to thank </a:t>
            </a:r>
            <a:r>
              <a:rPr lang="en-US" altLang="ja-JP" b="1" dirty="0"/>
              <a:t>Prof.</a:t>
            </a:r>
            <a:r>
              <a:rPr kumimoji="1" lang="en-US" altLang="ja-JP" b="1" dirty="0"/>
              <a:t> Yong-Man Kim, the EAGOT president, </a:t>
            </a:r>
          </a:p>
          <a:p>
            <a:pPr marL="0" indent="0">
              <a:buNone/>
            </a:pPr>
            <a:r>
              <a:rPr kumimoji="1" lang="en-US" altLang="ja-JP" b="1" dirty="0"/>
              <a:t>for giving me this opportunity.</a:t>
            </a:r>
          </a:p>
          <a:p>
            <a:pPr marL="0" indent="0">
              <a:buNone/>
            </a:pPr>
            <a:r>
              <a:rPr kumimoji="1" lang="en-US" altLang="ja-JP" b="1" dirty="0"/>
              <a:t>Also, I would like to thank Prof. Lai for chairing this session.</a:t>
            </a:r>
            <a:endParaRPr kumimoji="1" lang="ja-JP" altLang="en-US" b="1"/>
          </a:p>
        </p:txBody>
      </p:sp>
    </p:spTree>
    <p:extLst>
      <p:ext uri="{BB962C8B-B14F-4D97-AF65-F5344CB8AC3E}">
        <p14:creationId xmlns:p14="http://schemas.microsoft.com/office/powerpoint/2010/main" val="17320817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15358</TotalTime>
  <Words>3939</Words>
  <Application>Microsoft Office PowerPoint</Application>
  <PresentationFormat>와이드스크린</PresentationFormat>
  <Paragraphs>623</Paragraphs>
  <Slides>47</Slides>
  <Notes>47</Notes>
  <HiddenSlides>0</HiddenSlides>
  <MMClips>0</MMClips>
  <ScaleCrop>false</ScaleCrop>
  <HeadingPairs>
    <vt:vector size="6" baseType="variant">
      <vt:variant>
        <vt:lpstr>사용한 글꼴</vt:lpstr>
      </vt:variant>
      <vt:variant>
        <vt:i4>14</vt:i4>
      </vt:variant>
      <vt:variant>
        <vt:lpstr>테마</vt:lpstr>
      </vt:variant>
      <vt:variant>
        <vt:i4>1</vt:i4>
      </vt:variant>
      <vt:variant>
        <vt:lpstr>슬라이드 제목</vt:lpstr>
      </vt:variant>
      <vt:variant>
        <vt:i4>47</vt:i4>
      </vt:variant>
    </vt:vector>
  </HeadingPairs>
  <TitlesOfParts>
    <vt:vector size="62" baseType="lpstr">
      <vt:lpstr>等线 Light</vt:lpstr>
      <vt:lpstr>Hiragino Maru Gothic Pro W4</vt:lpstr>
      <vt:lpstr>Montserrat</vt:lpstr>
      <vt:lpstr>ＭＳ Ｐゴシック</vt:lpstr>
      <vt:lpstr>ＭＳ Ｐゴシック</vt:lpstr>
      <vt:lpstr>Times New Roman (Body CS)</vt:lpstr>
      <vt:lpstr>Yu Gothic</vt:lpstr>
      <vt:lpstr>Yu Gothic</vt:lpstr>
      <vt:lpstr>游ゴシック Light</vt:lpstr>
      <vt:lpstr>游明朝</vt:lpstr>
      <vt:lpstr>Arial</vt:lpstr>
      <vt:lpstr>Calibri</vt:lpstr>
      <vt:lpstr>Calibri Light</vt:lpstr>
      <vt:lpstr>Times New Roman</vt:lpstr>
      <vt:lpstr>Office Theme</vt:lpstr>
      <vt:lpstr>Future directions of ovarian cancer treatment  after the era of PARP inhibitors</vt:lpstr>
      <vt:lpstr>PowerPoint 프레젠테이션</vt:lpstr>
      <vt:lpstr>PowerPoint 프레젠테이션</vt:lpstr>
      <vt:lpstr>PowerPoint 프레젠테이션</vt:lpstr>
      <vt:lpstr>PowerPoint 프레젠테이션</vt:lpstr>
      <vt:lpstr>PowerPoint 프레젠테이션</vt:lpstr>
      <vt:lpstr>PowerPoint 프레젠테이션</vt:lpstr>
      <vt:lpstr>Slide 3</vt:lpstr>
      <vt:lpstr>PowerPoint 프레젠테이션</vt:lpstr>
      <vt:lpstr>PowerPoint 프레젠테이션</vt:lpstr>
      <vt:lpstr>PowerPoint 프레젠테이션</vt:lpstr>
      <vt:lpstr>PowerPoint 프레젠테이션</vt:lpstr>
      <vt:lpstr>Slide 3</vt:lpstr>
      <vt:lpstr>PowerPoint 프레젠테이션</vt:lpstr>
      <vt:lpstr>DESTINY-PanTumor02: A Phase 2 Study of T-DXd for &lt;br /&gt;HER2-Expressing Solid Tumors</vt:lpstr>
      <vt:lpstr>Objective Response Rate by HER2 status</vt:lpstr>
      <vt:lpstr>Duration of Objective Response </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SLFN11 and ATR</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本日の内容</dc:title>
  <dc:creator>Kosuke Yoshihara</dc:creator>
  <cp:lastModifiedBy>user</cp:lastModifiedBy>
  <cp:revision>216</cp:revision>
  <dcterms:created xsi:type="dcterms:W3CDTF">2021-06-25T00:55:40Z</dcterms:created>
  <dcterms:modified xsi:type="dcterms:W3CDTF">2023-09-02T01:03:09Z</dcterms:modified>
</cp:coreProperties>
</file>